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1" r:id="rId1"/>
  </p:sldMasterIdLst>
  <p:notesMasterIdLst>
    <p:notesMasterId r:id="rId13"/>
  </p:notesMasterIdLst>
  <p:sldIdLst>
    <p:sldId id="257" r:id="rId2"/>
    <p:sldId id="256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41471850" cy="7772400"/>
  <p:notesSz cx="6858000" cy="9144000"/>
  <p:embeddedFontLst>
    <p:embeddedFont>
      <p:font typeface="Bahnschrift" panose="020B0502040204020203" pitchFamily="34" charset="0"/>
      <p:regular r:id="rId14"/>
      <p:bold r:id="rId15"/>
    </p:embeddedFont>
    <p:embeddedFont>
      <p:font typeface="Bahnschrift Light" panose="020B0502040204020203" pitchFamily="34" charset="0"/>
      <p:regular r:id="rId16"/>
    </p:embeddedFont>
    <p:embeddedFont>
      <p:font typeface="Bahnschrift SemiBold" panose="020B0502040204020203" pitchFamily="34" charset="0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843D"/>
    <a:srgbClr val="17CB28"/>
    <a:srgbClr val="0020C0"/>
    <a:srgbClr val="1B31FD"/>
    <a:srgbClr val="03034D"/>
    <a:srgbClr val="FF198C"/>
    <a:srgbClr val="5B99FF"/>
    <a:srgbClr val="FFFFFF"/>
    <a:srgbClr val="2CB1BC"/>
    <a:srgbClr val="001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Inter"/>
          <a:ea typeface="Inter"/>
          <a:cs typeface="Inter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Inter"/>
          <a:ea typeface="Inter"/>
          <a:cs typeface="Inter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Inter"/>
          <a:ea typeface="Inter"/>
          <a:cs typeface="Inter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Inter"/>
          <a:ea typeface="Inter"/>
          <a:cs typeface="Inter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Inter"/>
          <a:ea typeface="Inter"/>
          <a:cs typeface="Inter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2EB"/>
          </a:solidFill>
        </a:fill>
      </a:tcStyle>
    </a:wholeTbl>
    <a:band2H>
      <a:tcTxStyle/>
      <a:tcStyle>
        <a:tcBdr/>
        <a:fill>
          <a:solidFill>
            <a:srgbClr val="E7EAF5"/>
          </a:solidFill>
        </a:fill>
      </a:tcStyle>
    </a:band2H>
    <a:firstCol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nter"/>
          <a:ea typeface="Inter"/>
          <a:cs typeface="Inter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7DB"/>
          </a:solidFill>
        </a:fill>
      </a:tcStyle>
    </a:wholeTbl>
    <a:band2H>
      <a:tcTxStyle/>
      <a:tcStyle>
        <a:tcBdr/>
        <a:fill>
          <a:solidFill>
            <a:srgbClr val="E6ECEE"/>
          </a:solidFill>
        </a:fill>
      </a:tcStyle>
    </a:band2H>
    <a:firstCol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Inter"/>
          <a:ea typeface="Inter"/>
          <a:cs typeface="Inter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CBCB"/>
          </a:solidFill>
        </a:fill>
      </a:tcStyle>
    </a:wholeTbl>
    <a:band2H>
      <a:tcTxStyle/>
      <a:tcStyle>
        <a:tcBdr/>
        <a:fill>
          <a:solidFill>
            <a:srgbClr val="F0E7E7"/>
          </a:solidFill>
        </a:fill>
      </a:tcStyle>
    </a:band2H>
    <a:firstCol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Inter"/>
          <a:ea typeface="Inter"/>
          <a:cs typeface="Inter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Inter"/>
          <a:ea typeface="Inter"/>
          <a:cs typeface="Inter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nter"/>
          <a:ea typeface="Inter"/>
          <a:cs typeface="Inter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Inter"/>
          <a:ea typeface="Inter"/>
          <a:cs typeface="In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9" autoAdjust="0"/>
    <p:restoredTop sz="95256" autoAdjust="0"/>
  </p:normalViewPr>
  <p:slideViewPr>
    <p:cSldViewPr snapToGrid="0" snapToObjects="1" showGuides="1">
      <p:cViewPr varScale="1">
        <p:scale>
          <a:sx n="18" d="100"/>
          <a:sy n="18" d="100"/>
        </p:scale>
        <p:origin x="174" y="101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/>
          </p:nvPr>
        </p:nvSpPr>
        <p:spPr>
          <a:xfrm>
            <a:off x="-5718175" y="685800"/>
            <a:ext cx="1829435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914034" latinLnBrk="0">
      <a:defRPr sz="1200">
        <a:latin typeface="+mj-lt"/>
        <a:ea typeface="+mj-ea"/>
        <a:cs typeface="+mj-cs"/>
        <a:sym typeface="Calibri"/>
      </a:defRPr>
    </a:lvl1pPr>
    <a:lvl2pPr indent="228600" defTabSz="914034" latinLnBrk="0">
      <a:defRPr sz="1200">
        <a:latin typeface="+mj-lt"/>
        <a:ea typeface="+mj-ea"/>
        <a:cs typeface="+mj-cs"/>
        <a:sym typeface="Calibri"/>
      </a:defRPr>
    </a:lvl2pPr>
    <a:lvl3pPr indent="457200" defTabSz="914034" latinLnBrk="0">
      <a:defRPr sz="1200">
        <a:latin typeface="+mj-lt"/>
        <a:ea typeface="+mj-ea"/>
        <a:cs typeface="+mj-cs"/>
        <a:sym typeface="Calibri"/>
      </a:defRPr>
    </a:lvl3pPr>
    <a:lvl4pPr indent="685800" defTabSz="914034" latinLnBrk="0">
      <a:defRPr sz="1200">
        <a:latin typeface="+mj-lt"/>
        <a:ea typeface="+mj-ea"/>
        <a:cs typeface="+mj-cs"/>
        <a:sym typeface="Calibri"/>
      </a:defRPr>
    </a:lvl4pPr>
    <a:lvl5pPr indent="914400" defTabSz="914034" latinLnBrk="0">
      <a:defRPr sz="1200">
        <a:latin typeface="+mj-lt"/>
        <a:ea typeface="+mj-ea"/>
        <a:cs typeface="+mj-cs"/>
        <a:sym typeface="Calibri"/>
      </a:defRPr>
    </a:lvl5pPr>
    <a:lvl6pPr indent="1143000" defTabSz="914034" latinLnBrk="0">
      <a:defRPr sz="1200">
        <a:latin typeface="+mj-lt"/>
        <a:ea typeface="+mj-ea"/>
        <a:cs typeface="+mj-cs"/>
        <a:sym typeface="Calibri"/>
      </a:defRPr>
    </a:lvl6pPr>
    <a:lvl7pPr indent="1371600" defTabSz="914034" latinLnBrk="0">
      <a:defRPr sz="1200">
        <a:latin typeface="+mj-lt"/>
        <a:ea typeface="+mj-ea"/>
        <a:cs typeface="+mj-cs"/>
        <a:sym typeface="Calibri"/>
      </a:defRPr>
    </a:lvl7pPr>
    <a:lvl8pPr indent="1600200" defTabSz="914034" latinLnBrk="0">
      <a:defRPr sz="1200">
        <a:latin typeface="+mj-lt"/>
        <a:ea typeface="+mj-ea"/>
        <a:cs typeface="+mj-cs"/>
        <a:sym typeface="Calibri"/>
      </a:defRPr>
    </a:lvl8pPr>
    <a:lvl9pPr indent="1828800" defTabSz="914034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/>
          </p:nvPr>
        </p:nvSpPr>
        <p:spPr>
          <a:xfrm>
            <a:off x="-5718175" y="685800"/>
            <a:ext cx="1829435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2F5650-74B3-2CC8-1EB4-04C33E1B35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3981" y="1272011"/>
            <a:ext cx="31103888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7CEF17-E554-3E3A-4432-DA2F2DD23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3981" y="4082310"/>
            <a:ext cx="31103888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26D4A9-4A47-7B78-1955-695F0F6F5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462B-EBD9-4968-8345-7A2E5D3A77CC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57BEC6-05D5-4889-B0FD-6FE17C2F3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E71249-03A9-1439-6135-8ED8C5034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928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DCC0B-F1A1-86B1-609B-0DAA2CA45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7E8531-F99C-FBEC-5666-48186E869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11323B-582E-3E26-B910-1B253758D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462B-EBD9-4968-8345-7A2E5D3A77CC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158C21-94CD-9563-9C5F-182C0BC8F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140D0A-F08D-DA16-FAAB-14FA555A0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88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683872-C1BB-0B4C-9451-1E537C522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9678292" y="413808"/>
            <a:ext cx="8942368" cy="65867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51DF23-00B0-8CA6-2F94-07439E59E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851190" y="413808"/>
            <a:ext cx="26308705" cy="65867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DA4EDA-80C3-9B4F-C6DC-0D6F48731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462B-EBD9-4968-8345-7A2E5D3A77CC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1D67C3-9142-EA2F-5461-2B7CE2658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5950F5-36C5-2443-381E-CCDD3AB76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68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20C44-E9CD-A155-DE19-B0F57AFA6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B63DA3-2D7A-F2E9-C668-DD64CAAB5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931759-6215-5FCB-B1D1-5DF6F68D0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462B-EBD9-4968-8345-7A2E5D3A77CC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330A2D-5394-465A-0657-2FF493DC2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BD0034-FBD9-587B-C11E-15C9C59B8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51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2766F-0C56-8B7E-FCAC-6521DA81A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9590" y="1937704"/>
            <a:ext cx="35769471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F3FF25-349A-84AC-AB8C-CE80528E8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29590" y="5201392"/>
            <a:ext cx="35769471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247859-E504-47F7-89E4-F15E109BC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462B-EBD9-4968-8345-7A2E5D3A77CC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3BD9C5-F8AB-31CC-AAD4-D108A92D5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FDDCF6-14B9-6355-92F7-AEC16A3CC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97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433DEF-D88B-1AB8-B407-097B52F53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66F59B-5858-5137-98D2-7385ED15C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51190" y="2069042"/>
            <a:ext cx="17625536" cy="49315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7FC27D-78B6-5E4A-426D-214CC7983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995124" y="2069042"/>
            <a:ext cx="17625536" cy="49315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FC25D5-6FD9-7705-70BF-713440FC8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462B-EBD9-4968-8345-7A2E5D3A77CC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64A398-8007-576C-2103-7F8243689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F3E890-857C-EE03-15FB-065079CCC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240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BB2FDA-ADEB-F0D1-0096-1BAD821EC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6591" y="413809"/>
            <a:ext cx="35769471" cy="150230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6F4F5F-1F5E-B824-60F5-23D935AFA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6593" y="1905318"/>
            <a:ext cx="17544535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7A8966-392D-36B1-5E83-99A5B0E2C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56593" y="2839085"/>
            <a:ext cx="17544535" cy="41758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0E6A17-32D0-95E9-B6D3-85479489A2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0995124" y="1905318"/>
            <a:ext cx="1763093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C9583D-90DF-FA48-72A5-15DBFB4D5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0995124" y="2839085"/>
            <a:ext cx="17630938" cy="41758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F1F185-5D33-00C4-7982-44A109595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462B-EBD9-4968-8345-7A2E5D3A77CC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FD3F2B3-7CF5-E30D-80ED-2372C9771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9970870-A0C5-320C-53F4-EDE46CFE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164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3061B-A283-9E7C-2992-53C97C56A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5A099D7-716D-3759-5236-389839A86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462B-EBD9-4968-8345-7A2E5D3A77CC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15F07C5-508C-CFA9-A954-F65875C6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338F14-7065-46C1-09C2-646BF355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118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6B55161-5D46-6853-418F-2903E7C38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462B-EBD9-4968-8345-7A2E5D3A77CC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73890F-2362-5831-99D5-B36011640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EB3FA3-5D78-12C1-B7F7-E7E6BC9F5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108B-ED16-43D8-B5B9-ADF7968C0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695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 userDrawn="1">
          <p15:clr>
            <a:srgbClr val="FBAE40"/>
          </p15:clr>
        </p15:guide>
        <p15:guide id="2" pos="12722" userDrawn="1">
          <p15:clr>
            <a:srgbClr val="FBAE40"/>
          </p15:clr>
        </p15:guide>
        <p15:guide id="3" pos="25785" userDrawn="1">
          <p15:clr>
            <a:srgbClr val="FBAE40"/>
          </p15:clr>
        </p15:guide>
        <p15:guide id="4" pos="13403" userDrawn="1">
          <p15:clr>
            <a:srgbClr val="FBAE40"/>
          </p15:clr>
        </p15:guide>
        <p15:guide id="5" pos="13062" userDrawn="1">
          <p15:clr>
            <a:srgbClr val="FBAE40"/>
          </p15:clr>
        </p15:guide>
        <p15:guide id="6" orient="horz" pos="4761" userDrawn="1">
          <p15:clr>
            <a:srgbClr val="FBAE40"/>
          </p15:clr>
        </p15:guide>
        <p15:guide id="7" orient="horz" pos="13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B150C-9F8D-3752-1FB9-0A42E98EE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6593" y="518160"/>
            <a:ext cx="13375750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DA7871-2334-1431-65CD-343CF9E43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0938" y="1119082"/>
            <a:ext cx="20995124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2CF42C-4F6C-17E2-7CED-1E3FEDB9C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56593" y="2331720"/>
            <a:ext cx="13375750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4488C4-C23B-37C3-EF22-21CA1F1DE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462B-EBD9-4968-8345-7A2E5D3A77CC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1F60B9-51BB-0669-388F-3959E1F70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251514-A960-A66E-0920-EFEF63331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214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BBD448-B5B7-CBAF-3BAC-980A47EAB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6593" y="518160"/>
            <a:ext cx="13375750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61CFA9D-7849-1A76-9903-D99F012C0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7630938" y="1119082"/>
            <a:ext cx="20995124" cy="5523442"/>
          </a:xfrm>
        </p:spPr>
        <p:txBody>
          <a:bodyPr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84A973-53F7-75BE-070E-72952845F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56593" y="2331720"/>
            <a:ext cx="13375750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3CCB70-F7A2-AE5C-BA7B-42A5D4610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462B-EBD9-4968-8345-7A2E5D3A77CC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A79082-9588-273D-81A9-3C0C640D3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2E3894-A7D1-D4B2-E164-1DF8C8BD6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9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126D5-382C-D56A-DD81-B635687BF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190" y="413809"/>
            <a:ext cx="35769471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E9A0F7-64E9-8B1D-3360-3A5BA0A82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1190" y="2069042"/>
            <a:ext cx="35769471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572D40-CE94-B8DD-B3B0-5D03D6C554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1190" y="7203864"/>
            <a:ext cx="9331166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0462B-EBD9-4968-8345-7A2E5D3A77CC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3077A4-BE66-D96E-3706-A26B92846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37551" y="7203864"/>
            <a:ext cx="13996749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7DF7CE-24C9-B161-ED20-5163704324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289494" y="7203864"/>
            <a:ext cx="9331166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292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svg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5" Type="http://schemas.openxmlformats.org/officeDocument/2006/relationships/image" Target="../media/image13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38.svg"/><Relationship Id="rId18" Type="http://schemas.openxmlformats.org/officeDocument/2006/relationships/image" Target="../media/image10.svg"/><Relationship Id="rId3" Type="http://schemas.openxmlformats.org/officeDocument/2006/relationships/image" Target="../media/image28.svg"/><Relationship Id="rId7" Type="http://schemas.openxmlformats.org/officeDocument/2006/relationships/image" Target="../media/image50.svg"/><Relationship Id="rId12" Type="http://schemas.openxmlformats.org/officeDocument/2006/relationships/image" Target="../media/image37.png"/><Relationship Id="rId17" Type="http://schemas.openxmlformats.org/officeDocument/2006/relationships/image" Target="../media/image9.png"/><Relationship Id="rId2" Type="http://schemas.openxmlformats.org/officeDocument/2006/relationships/image" Target="../media/image27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3.svg"/><Relationship Id="rId5" Type="http://schemas.openxmlformats.org/officeDocument/2006/relationships/image" Target="../media/image48.svg"/><Relationship Id="rId1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47.png"/><Relationship Id="rId9" Type="http://schemas.openxmlformats.org/officeDocument/2006/relationships/image" Target="../media/image52.svg"/><Relationship Id="rId1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13" Type="http://schemas.openxmlformats.org/officeDocument/2006/relationships/image" Target="../media/image63.jpeg"/><Relationship Id="rId18" Type="http://schemas.openxmlformats.org/officeDocument/2006/relationships/image" Target="../media/image10.svg"/><Relationship Id="rId3" Type="http://schemas.openxmlformats.org/officeDocument/2006/relationships/image" Target="../media/image55.svg"/><Relationship Id="rId7" Type="http://schemas.openxmlformats.org/officeDocument/2006/relationships/image" Target="../media/image57.png"/><Relationship Id="rId12" Type="http://schemas.openxmlformats.org/officeDocument/2006/relationships/image" Target="../media/image62.jpeg"/><Relationship Id="rId17" Type="http://schemas.openxmlformats.org/officeDocument/2006/relationships/image" Target="../media/image9.png"/><Relationship Id="rId2" Type="http://schemas.openxmlformats.org/officeDocument/2006/relationships/image" Target="../media/image54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28.svg"/><Relationship Id="rId15" Type="http://schemas.openxmlformats.org/officeDocument/2006/relationships/image" Target="../media/image8.png"/><Relationship Id="rId10" Type="http://schemas.openxmlformats.org/officeDocument/2006/relationships/image" Target="../media/image60.png"/><Relationship Id="rId4" Type="http://schemas.openxmlformats.org/officeDocument/2006/relationships/image" Target="../media/image27.png"/><Relationship Id="rId9" Type="http://schemas.openxmlformats.org/officeDocument/2006/relationships/image" Target="../media/image59.jpeg"/><Relationship Id="rId1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emf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svg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8.svg"/><Relationship Id="rId7" Type="http://schemas.openxmlformats.org/officeDocument/2006/relationships/image" Target="../media/image8.png"/><Relationship Id="rId12" Type="http://schemas.openxmlformats.org/officeDocument/2006/relationships/image" Target="../media/image1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11" Type="http://schemas.openxmlformats.org/officeDocument/2006/relationships/image" Target="../media/image11.png"/><Relationship Id="rId5" Type="http://schemas.openxmlformats.org/officeDocument/2006/relationships/image" Target="../media/image16.svg"/><Relationship Id="rId10" Type="http://schemas.openxmlformats.org/officeDocument/2006/relationships/image" Target="../media/image10.svg"/><Relationship Id="rId4" Type="http://schemas.openxmlformats.org/officeDocument/2006/relationships/image" Target="../media/image1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9.png"/><Relationship Id="rId12" Type="http://schemas.openxmlformats.org/officeDocument/2006/relationships/image" Target="../media/image24.svg"/><Relationship Id="rId2" Type="http://schemas.openxmlformats.org/officeDocument/2006/relationships/image" Target="../media/image19.png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23.png"/><Relationship Id="rId5" Type="http://schemas.openxmlformats.org/officeDocument/2006/relationships/image" Target="../media/image8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4" Type="http://schemas.openxmlformats.org/officeDocument/2006/relationships/image" Target="../media/image7.emf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2.sv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8.svg"/><Relationship Id="rId18" Type="http://schemas.openxmlformats.org/officeDocument/2006/relationships/image" Target="../media/image10.sv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37.png"/><Relationship Id="rId17" Type="http://schemas.openxmlformats.org/officeDocument/2006/relationships/image" Target="../media/image9.png"/><Relationship Id="rId2" Type="http://schemas.openxmlformats.org/officeDocument/2006/relationships/image" Target="../media/image29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6.svg"/><Relationship Id="rId5" Type="http://schemas.openxmlformats.org/officeDocument/2006/relationships/image" Target="../media/image32.svg"/><Relationship Id="rId1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31.png"/><Relationship Id="rId9" Type="http://schemas.openxmlformats.org/officeDocument/2006/relationships/image" Target="../media/image35.svg"/><Relationship Id="rId1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9.png"/><Relationship Id="rId3" Type="http://schemas.openxmlformats.org/officeDocument/2006/relationships/image" Target="../media/image40.svg"/><Relationship Id="rId7" Type="http://schemas.openxmlformats.org/officeDocument/2006/relationships/image" Target="../media/image38.svg"/><Relationship Id="rId12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8.png"/><Relationship Id="rId5" Type="http://schemas.openxmlformats.org/officeDocument/2006/relationships/image" Target="../media/image42.svg"/><Relationship Id="rId10" Type="http://schemas.openxmlformats.org/officeDocument/2006/relationships/image" Target="../media/image7.emf"/><Relationship Id="rId4" Type="http://schemas.openxmlformats.org/officeDocument/2006/relationships/image" Target="../media/image41.png"/><Relationship Id="rId9" Type="http://schemas.openxmlformats.org/officeDocument/2006/relationships/image" Target="../media/image36.svg"/><Relationship Id="rId1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9.png"/><Relationship Id="rId3" Type="http://schemas.openxmlformats.org/officeDocument/2006/relationships/image" Target="../media/image44.svg"/><Relationship Id="rId7" Type="http://schemas.openxmlformats.org/officeDocument/2006/relationships/image" Target="../media/image36.svg"/><Relationship Id="rId12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.png"/><Relationship Id="rId5" Type="http://schemas.openxmlformats.org/officeDocument/2006/relationships/image" Target="../media/image38.svg"/><Relationship Id="rId10" Type="http://schemas.openxmlformats.org/officeDocument/2006/relationships/image" Target="../media/image7.emf"/><Relationship Id="rId4" Type="http://schemas.openxmlformats.org/officeDocument/2006/relationships/image" Target="../media/image37.png"/><Relationship Id="rId9" Type="http://schemas.openxmlformats.org/officeDocument/2006/relationships/image" Target="../media/image28.svg"/><Relationship Id="rId1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5.svg"/><Relationship Id="rId7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46.svg"/><Relationship Id="rId10" Type="http://schemas.openxmlformats.org/officeDocument/2006/relationships/image" Target="../media/image10.svg"/><Relationship Id="rId4" Type="http://schemas.openxmlformats.org/officeDocument/2006/relationships/image" Target="../media/image45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3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FBB7D11-264B-2FE3-CD5F-C2AB57009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171845" y="4427861"/>
            <a:ext cx="3792258" cy="3792258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8C49263B-D900-8D30-ED02-85584E7B75C9}"/>
              </a:ext>
            </a:extLst>
          </p:cNvPr>
          <p:cNvGrpSpPr/>
          <p:nvPr/>
        </p:nvGrpSpPr>
        <p:grpSpPr>
          <a:xfrm>
            <a:off x="25453588" y="1307773"/>
            <a:ext cx="9607370" cy="5520090"/>
            <a:chOff x="25453588" y="1307773"/>
            <a:chExt cx="9607370" cy="5520090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39D3307C-2AD5-13C5-7832-149F9C316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453588" y="1307773"/>
              <a:ext cx="9607370" cy="5520090"/>
            </a:xfrm>
            <a:prstGeom prst="rect">
              <a:avLst/>
            </a:prstGeom>
          </p:spPr>
        </p:pic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677DE9F8-75D5-F803-18D3-E9B4CCFBA8EB}"/>
                </a:ext>
              </a:extLst>
            </p:cNvPr>
            <p:cNvSpPr/>
            <p:nvPr/>
          </p:nvSpPr>
          <p:spPr>
            <a:xfrm rot="3566546">
              <a:off x="24633922" y="3979747"/>
              <a:ext cx="3318656" cy="902794"/>
            </a:xfrm>
            <a:prstGeom prst="roundRect">
              <a:avLst>
                <a:gd name="adj" fmla="val 50000"/>
              </a:avLst>
            </a:prstGeom>
            <a:solidFill>
              <a:srgbClr val="030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9BE4402-1DE1-5AC1-C481-052E91811A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333392">
            <a:off x="22772197" y="909904"/>
            <a:ext cx="18342112" cy="99414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CD7122C-8654-34DF-0898-77889441E6E3}"/>
              </a:ext>
            </a:extLst>
          </p:cNvPr>
          <p:cNvSpPr/>
          <p:nvPr/>
        </p:nvSpPr>
        <p:spPr>
          <a:xfrm>
            <a:off x="18097636" y="3649470"/>
            <a:ext cx="10523084" cy="1816610"/>
          </a:xfrm>
          <a:prstGeom prst="rect">
            <a:avLst/>
          </a:prstGeom>
          <a:solidFill>
            <a:srgbClr val="1B3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1A7FF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4EFFB82-50B8-7E6C-252D-933FCFF08B38}"/>
              </a:ext>
            </a:extLst>
          </p:cNvPr>
          <p:cNvGrpSpPr/>
          <p:nvPr/>
        </p:nvGrpSpPr>
        <p:grpSpPr>
          <a:xfrm>
            <a:off x="989853" y="594033"/>
            <a:ext cx="10804273" cy="1307687"/>
            <a:chOff x="-1441230" y="594033"/>
            <a:chExt cx="7193351" cy="870642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A746122C-12B8-61E2-F5A7-A848E35A031E}"/>
                </a:ext>
              </a:extLst>
            </p:cNvPr>
            <p:cNvGrpSpPr/>
            <p:nvPr/>
          </p:nvGrpSpPr>
          <p:grpSpPr>
            <a:xfrm>
              <a:off x="-1441230" y="650860"/>
              <a:ext cx="5652366" cy="781467"/>
              <a:chOff x="648685" y="676345"/>
              <a:chExt cx="4790778" cy="662348"/>
            </a:xfrm>
          </p:grpSpPr>
          <p:pic>
            <p:nvPicPr>
              <p:cNvPr id="3" name="Рисунок 14">
                <a:extLst>
                  <a:ext uri="{FF2B5EF4-FFF2-40B4-BE49-F238E27FC236}">
                    <a16:creationId xmlns:a16="http://schemas.microsoft.com/office/drawing/2014/main" id="{ED54147B-9533-9B4E-99CA-F17E7AA60B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lum bright="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442956" y="705997"/>
                <a:ext cx="1996507" cy="632696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" name="Рисунок 1" descr="Рисунок 1">
                <a:extLst>
                  <a:ext uri="{FF2B5EF4-FFF2-40B4-BE49-F238E27FC236}">
                    <a16:creationId xmlns:a16="http://schemas.microsoft.com/office/drawing/2014/main" id="{09DE0787-0D0B-1217-E145-15C1916FCF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48685" y="676345"/>
                <a:ext cx="2127250" cy="662348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44CD9465-7D5C-FA2C-76C0-C323C0B23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859335" y="594033"/>
              <a:ext cx="659129" cy="60106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D7E75CB-2540-ADDD-78F8-8CD6A0A13C5D}"/>
                </a:ext>
              </a:extLst>
            </p:cNvPr>
            <p:cNvSpPr txBox="1"/>
            <p:nvPr/>
          </p:nvSpPr>
          <p:spPr>
            <a:xfrm>
              <a:off x="4625679" y="1218778"/>
              <a:ext cx="1126442" cy="2458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Bahnschrift SemiBold" panose="020B0502040204020203" pitchFamily="34" charset="0"/>
                  <a:cs typeface="Arial" pitchFamily="34" charset="0"/>
                </a:rPr>
                <a:t>ХМАО-Югра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30E9ED3-AC4B-4721-5A5E-59D3476C412E}"/>
              </a:ext>
            </a:extLst>
          </p:cNvPr>
          <p:cNvSpPr txBox="1"/>
          <p:nvPr/>
        </p:nvSpPr>
        <p:spPr>
          <a:xfrm>
            <a:off x="989852" y="2934804"/>
            <a:ext cx="17145748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990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  <a:t>ТЫ МОЖЕШЬ!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461E818-6277-41AC-C8E0-FED117A05640}"/>
              </a:ext>
            </a:extLst>
          </p:cNvPr>
          <p:cNvSpPr/>
          <p:nvPr/>
        </p:nvSpPr>
        <p:spPr>
          <a:xfrm>
            <a:off x="0" y="3649470"/>
            <a:ext cx="672373" cy="1816610"/>
          </a:xfrm>
          <a:prstGeom prst="rect">
            <a:avLst/>
          </a:prstGeom>
          <a:solidFill>
            <a:srgbClr val="1B3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1A7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057421-115E-7555-6C49-46090F76BA0F}"/>
              </a:ext>
            </a:extLst>
          </p:cNvPr>
          <p:cNvSpPr txBox="1"/>
          <p:nvPr/>
        </p:nvSpPr>
        <p:spPr>
          <a:xfrm>
            <a:off x="18453080" y="3886200"/>
            <a:ext cx="98933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00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  <a:t>Программа подготовки резерва управленческих кадров высшего уровня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A5743A6-96EF-7974-D85A-F5DC02C489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714066" y="3146505"/>
            <a:ext cx="2529092" cy="1842626"/>
          </a:xfrm>
          <a:prstGeom prst="rect">
            <a:avLst/>
          </a:prstGeom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E650592B-5674-31ED-32E5-4E413FDCF5DB}"/>
              </a:ext>
            </a:extLst>
          </p:cNvPr>
          <p:cNvSpPr/>
          <p:nvPr/>
        </p:nvSpPr>
        <p:spPr>
          <a:xfrm>
            <a:off x="34758908" y="766513"/>
            <a:ext cx="1342404" cy="1342404"/>
          </a:xfrm>
          <a:prstGeom prst="ellipse">
            <a:avLst/>
          </a:prstGeom>
          <a:solidFill>
            <a:srgbClr val="17C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аголовок 2">
            <a:extLst>
              <a:ext uri="{FF2B5EF4-FFF2-40B4-BE49-F238E27FC236}">
                <a16:creationId xmlns:a16="http://schemas.microsoft.com/office/drawing/2014/main" id="{47BA57D5-9E42-F2B3-CDB0-A845BABF0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53702" y="1641462"/>
            <a:ext cx="58924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  <a:cs typeface="Arial" pitchFamily="34" charset="0"/>
              </a:defRPr>
            </a:lvl1pPr>
          </a:lstStyle>
          <a:p>
            <a:r>
              <a:rPr lang="ru-RU" altLang="ru-RU" dirty="0">
                <a:solidFill>
                  <a:schemeClr val="bg1"/>
                </a:solidFill>
              </a:rPr>
              <a:t>Регион стажировки: </a:t>
            </a:r>
          </a:p>
          <a:p>
            <a:r>
              <a:rPr lang="ru-RU" altLang="ru-RU" dirty="0">
                <a:solidFill>
                  <a:schemeClr val="bg1"/>
                </a:solidFill>
              </a:rPr>
              <a:t>Ханты-Мансийский автономный округ – Югра 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B4A079B-0161-6096-7D28-1933D2CB937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8097635" y="1815264"/>
            <a:ext cx="1293371" cy="1293371"/>
          </a:xfrm>
          <a:prstGeom prst="rect">
            <a:avLst/>
          </a:prstGeom>
        </p:spPr>
      </p:pic>
      <p:sp>
        <p:nvSpPr>
          <p:cNvPr id="27" name="Овал 26">
            <a:extLst>
              <a:ext uri="{FF2B5EF4-FFF2-40B4-BE49-F238E27FC236}">
                <a16:creationId xmlns:a16="http://schemas.microsoft.com/office/drawing/2014/main" id="{518398E5-C075-6DCB-3C17-BED2FB9DF0FF}"/>
              </a:ext>
            </a:extLst>
          </p:cNvPr>
          <p:cNvSpPr/>
          <p:nvPr/>
        </p:nvSpPr>
        <p:spPr>
          <a:xfrm>
            <a:off x="39184308" y="6182418"/>
            <a:ext cx="439692" cy="4396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66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3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4D69DFA1-D9DA-482D-9CC3-B08A216E1C54}"/>
              </a:ext>
            </a:extLst>
          </p:cNvPr>
          <p:cNvSpPr/>
          <p:nvPr/>
        </p:nvSpPr>
        <p:spPr>
          <a:xfrm>
            <a:off x="30372908" y="0"/>
            <a:ext cx="11098942" cy="7772400"/>
          </a:xfrm>
          <a:prstGeom prst="rect">
            <a:avLst/>
          </a:prstGeom>
          <a:solidFill>
            <a:srgbClr val="0202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9119DB-8F76-4E3E-AD27-7AD8D7CEC56E}"/>
              </a:ext>
            </a:extLst>
          </p:cNvPr>
          <p:cNvSpPr txBox="1"/>
          <p:nvPr/>
        </p:nvSpPr>
        <p:spPr>
          <a:xfrm>
            <a:off x="989853" y="640367"/>
            <a:ext cx="131833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6000" dirty="0">
                <a:solidFill>
                  <a:srgbClr val="5B99FF"/>
                </a:solidFill>
                <a:latin typeface="Bahnschrift SemiBold" panose="020B0502040204020203" pitchFamily="34" charset="0"/>
                <a:cs typeface="Arial" pitchFamily="34" charset="0"/>
              </a:rPr>
              <a:t>ОРГАНИЗАЦИОННО-РОЛЕВАЯ СТРУКТУРА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25CC025-2DA2-4168-B6DD-B9886286A3CF}"/>
              </a:ext>
            </a:extLst>
          </p:cNvPr>
          <p:cNvSpPr/>
          <p:nvPr/>
        </p:nvSpPr>
        <p:spPr>
          <a:xfrm>
            <a:off x="0" y="833201"/>
            <a:ext cx="672373" cy="642970"/>
          </a:xfrm>
          <a:prstGeom prst="rect">
            <a:avLst/>
          </a:prstGeom>
          <a:solidFill>
            <a:srgbClr val="5B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1A7FF"/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F29DF29-27CA-41B2-A7E4-E7656C230879}"/>
              </a:ext>
            </a:extLst>
          </p:cNvPr>
          <p:cNvGrpSpPr/>
          <p:nvPr/>
        </p:nvGrpSpPr>
        <p:grpSpPr>
          <a:xfrm>
            <a:off x="7409187" y="3155016"/>
            <a:ext cx="5065388" cy="1374917"/>
            <a:chOff x="3383697" y="1376693"/>
            <a:chExt cx="5065388" cy="1374917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3FFE1CB5-90F2-4964-BA90-998EA1E9E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631138" y="1376693"/>
              <a:ext cx="1817947" cy="1374917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9C291277-6937-459E-A280-04CEC45F0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01428" y="1376693"/>
              <a:ext cx="1817947" cy="1374917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43589B6F-B01C-4EDE-BE86-7B4BBCDD8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620090" y="1376693"/>
              <a:ext cx="1817947" cy="1374917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A636E82-2620-4914-9140-F00CDF347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383697" y="1376693"/>
              <a:ext cx="1817947" cy="1374917"/>
            </a:xfrm>
            <a:prstGeom prst="rect">
              <a:avLst/>
            </a:prstGeom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91B8612-5DA3-4821-ABD7-016F10836C0D}"/>
                </a:ext>
              </a:extLst>
            </p:cNvPr>
            <p:cNvSpPr/>
            <p:nvPr/>
          </p:nvSpPr>
          <p:spPr>
            <a:xfrm>
              <a:off x="3634740" y="2141079"/>
              <a:ext cx="4584700" cy="244701"/>
            </a:xfrm>
            <a:prstGeom prst="rect">
              <a:avLst/>
            </a:prstGeom>
            <a:solidFill>
              <a:srgbClr val="030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5181688-0373-4874-B0D3-15560497312F}"/>
              </a:ext>
            </a:extLst>
          </p:cNvPr>
          <p:cNvSpPr/>
          <p:nvPr/>
        </p:nvSpPr>
        <p:spPr>
          <a:xfrm>
            <a:off x="1086551" y="3324135"/>
            <a:ext cx="6074370" cy="838492"/>
          </a:xfrm>
          <a:prstGeom prst="rect">
            <a:avLst/>
          </a:prstGeom>
          <a:solidFill>
            <a:srgbClr val="1B3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5E8EEB-619A-4F3E-A10E-93FCB1BEC011}"/>
              </a:ext>
            </a:extLst>
          </p:cNvPr>
          <p:cNvSpPr txBox="1"/>
          <p:nvPr/>
        </p:nvSpPr>
        <p:spPr>
          <a:xfrm>
            <a:off x="1220746" y="3357804"/>
            <a:ext cx="59638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00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  <a:t>Координаторы проекта: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818040-6D74-4D2C-B403-BAFDA1DC2E7D}"/>
              </a:ext>
            </a:extLst>
          </p:cNvPr>
          <p:cNvSpPr txBox="1"/>
          <p:nvPr/>
        </p:nvSpPr>
        <p:spPr>
          <a:xfrm>
            <a:off x="1090114" y="5257034"/>
            <a:ext cx="38425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Bahnschrift Light" panose="020B0502040204020203" pitchFamily="34" charset="0"/>
                <a:cs typeface="Arial" pitchFamily="34" charset="0"/>
              </a:rPr>
              <a:t>Первый заместитель Губернатора ХМАО-Югры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57B751-C932-4954-BCE2-D0E3DC0ACE28}"/>
              </a:ext>
            </a:extLst>
          </p:cNvPr>
          <p:cNvSpPr txBox="1"/>
          <p:nvPr/>
        </p:nvSpPr>
        <p:spPr>
          <a:xfrm>
            <a:off x="1090113" y="4529933"/>
            <a:ext cx="52527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5B99FF"/>
                </a:solidFill>
                <a:latin typeface="Bahnschrift SemiBold" panose="020B0502040204020203" pitchFamily="34" charset="0"/>
                <a:cs typeface="Arial" pitchFamily="34" charset="0"/>
              </a:rPr>
              <a:t>А.А. Охлопков </a:t>
            </a:r>
            <a:endParaRPr lang="ru-RU" sz="3200" dirty="0">
              <a:solidFill>
                <a:srgbClr val="5B99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8A730A-1F09-4260-A70A-05FABC818EBA}"/>
              </a:ext>
            </a:extLst>
          </p:cNvPr>
          <p:cNvSpPr txBox="1"/>
          <p:nvPr/>
        </p:nvSpPr>
        <p:spPr>
          <a:xfrm>
            <a:off x="5875801" y="5257034"/>
            <a:ext cx="50165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D843D"/>
              </a:buClr>
              <a:buSzPct val="120000"/>
              <a:buFont typeface="Arial" panose="020B0604020202020204" pitchFamily="34" charset="0"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  <a:cs typeface="Arial" pitchFamily="34" charset="0"/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  <a:latin typeface="Bahnschrift Light" panose="020B0502040204020203" pitchFamily="34" charset="0"/>
              </a:rPr>
              <a:t>Заместитель Губернатора–директор Департамента экономического развития </a:t>
            </a:r>
          </a:p>
          <a:p>
            <a:r>
              <a:rPr lang="ru-RU" sz="2400" dirty="0">
                <a:solidFill>
                  <a:schemeClr val="bg1"/>
                </a:solidFill>
                <a:latin typeface="Bahnschrift Light" panose="020B0502040204020203" pitchFamily="34" charset="0"/>
              </a:rPr>
              <a:t>ХМАО-Югры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C1335C-92E8-4B8B-BA4D-D928F26EDBF0}"/>
              </a:ext>
            </a:extLst>
          </p:cNvPr>
          <p:cNvSpPr txBox="1"/>
          <p:nvPr/>
        </p:nvSpPr>
        <p:spPr>
          <a:xfrm>
            <a:off x="5875801" y="4529933"/>
            <a:ext cx="30667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5B99FF"/>
                </a:solidFill>
                <a:latin typeface="Bahnschrift SemiBold" panose="020B0502040204020203" pitchFamily="34" charset="0"/>
                <a:cs typeface="Arial" pitchFamily="34" charset="0"/>
              </a:rPr>
              <a:t>Р.А. Генкель</a:t>
            </a:r>
            <a:endParaRPr lang="ru-RU" sz="3200" dirty="0">
              <a:solidFill>
                <a:srgbClr val="5B99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7F4A72-3F2F-4955-8545-C1FF4EEB1A7F}"/>
              </a:ext>
            </a:extLst>
          </p:cNvPr>
          <p:cNvSpPr txBox="1"/>
          <p:nvPr/>
        </p:nvSpPr>
        <p:spPr>
          <a:xfrm>
            <a:off x="11061973" y="4529933"/>
            <a:ext cx="35247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5B99FF"/>
                </a:solidFill>
                <a:latin typeface="Bahnschrift SemiBold" panose="020B0502040204020203" pitchFamily="34" charset="0"/>
                <a:cs typeface="Arial" pitchFamily="34" charset="0"/>
              </a:rPr>
              <a:t>Р.М. Белкин</a:t>
            </a:r>
            <a:endParaRPr lang="ru-RU" sz="3200" dirty="0">
              <a:solidFill>
                <a:srgbClr val="5B99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38891B-198B-4D9C-A0F9-0159F8CA0CCC}"/>
              </a:ext>
            </a:extLst>
          </p:cNvPr>
          <p:cNvSpPr txBox="1"/>
          <p:nvPr/>
        </p:nvSpPr>
        <p:spPr>
          <a:xfrm>
            <a:off x="11122155" y="5257034"/>
            <a:ext cx="50165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D843D"/>
              </a:buClr>
              <a:buSzPct val="120000"/>
              <a:buFont typeface="Arial" panose="020B0604020202020204" pitchFamily="34" charset="0"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  <a:cs typeface="Arial" pitchFamily="34" charset="0"/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  <a:latin typeface="Bahnschrift Light" panose="020B0502040204020203" pitchFamily="34" charset="0"/>
              </a:rPr>
              <a:t>Заказчик — директор Департамента труда </a:t>
            </a:r>
            <a:br>
              <a:rPr lang="ru-RU" sz="2400" dirty="0">
                <a:solidFill>
                  <a:schemeClr val="bg1"/>
                </a:solidFill>
                <a:latin typeface="Bahnschrift Light" panose="020B0502040204020203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Bahnschrift Light" panose="020B0502040204020203" pitchFamily="34" charset="0"/>
              </a:rPr>
              <a:t>и занятости ХМАО-Югры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395528F-02BE-4D6E-BE0F-F9B4205CDE31}"/>
              </a:ext>
            </a:extLst>
          </p:cNvPr>
          <p:cNvSpPr/>
          <p:nvPr/>
        </p:nvSpPr>
        <p:spPr>
          <a:xfrm>
            <a:off x="16633425" y="3324135"/>
            <a:ext cx="8803767" cy="838492"/>
          </a:xfrm>
          <a:prstGeom prst="rect">
            <a:avLst/>
          </a:prstGeom>
          <a:solidFill>
            <a:srgbClr val="17C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AADA83-F151-4279-A1E8-1A1B77C90D7C}"/>
              </a:ext>
            </a:extLst>
          </p:cNvPr>
          <p:cNvSpPr txBox="1"/>
          <p:nvPr/>
        </p:nvSpPr>
        <p:spPr>
          <a:xfrm>
            <a:off x="16767620" y="3357804"/>
            <a:ext cx="83660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00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  <a:t>Эксперты, внешние консультанты: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E98FD0-781A-4FF7-92A6-31AA6EB08F8B}"/>
              </a:ext>
            </a:extLst>
          </p:cNvPr>
          <p:cNvSpPr txBox="1"/>
          <p:nvPr/>
        </p:nvSpPr>
        <p:spPr>
          <a:xfrm>
            <a:off x="17667179" y="4887702"/>
            <a:ext cx="29349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Bahnschrift Light" panose="020B0502040204020203" pitchFamily="34" charset="0"/>
                <a:cs typeface="Arial" pitchFamily="34" charset="0"/>
              </a:rPr>
              <a:t>Лидеры общественного мнения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1C082DB-5506-4E56-94C5-BE1C08D0DA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767620" y="4917906"/>
            <a:ext cx="628100" cy="6281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EA1AA49-B617-436D-975B-7FABEBC9B6BD}"/>
              </a:ext>
            </a:extLst>
          </p:cNvPr>
          <p:cNvSpPr txBox="1"/>
          <p:nvPr/>
        </p:nvSpPr>
        <p:spPr>
          <a:xfrm>
            <a:off x="21886754" y="4887702"/>
            <a:ext cx="26020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Bahnschrift Light" panose="020B0502040204020203" pitchFamily="34" charset="0"/>
                <a:cs typeface="Arial" pitchFamily="34" charset="0"/>
              </a:rPr>
              <a:t>Руководители бизнес-сообщества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A673B61-3C3D-4CAC-969A-2BA7694473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006076" y="4942984"/>
            <a:ext cx="628100" cy="6281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8BE7E68-7740-442A-A69A-AEB48A9FB2E0}"/>
              </a:ext>
            </a:extLst>
          </p:cNvPr>
          <p:cNvSpPr txBox="1"/>
          <p:nvPr/>
        </p:nvSpPr>
        <p:spPr>
          <a:xfrm>
            <a:off x="25798353" y="4887702"/>
            <a:ext cx="37640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Bahnschrift Light" panose="020B0502040204020203" pitchFamily="34" charset="0"/>
                <a:cs typeface="Arial" pitchFamily="34" charset="0"/>
              </a:rPr>
              <a:t>Представители общественных организаций граждан </a:t>
            </a:r>
            <a:br>
              <a:rPr lang="ru-RU" sz="2400" dirty="0">
                <a:solidFill>
                  <a:schemeClr val="bg1"/>
                </a:solidFill>
                <a:latin typeface="Bahnschrift Light" panose="020B0502040204020203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Bahnschrift Light" panose="020B0502040204020203" pitchFamily="34" charset="0"/>
                <a:cs typeface="Arial" pitchFamily="34" charset="0"/>
              </a:rPr>
              <a:t>с инвалидностью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8AC4675-2F09-4C80-86F3-35FC281036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951418" y="4942984"/>
            <a:ext cx="628100" cy="628100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8E3E0085-9E2F-4983-B816-A04CF7B02434}"/>
              </a:ext>
            </a:extLst>
          </p:cNvPr>
          <p:cNvSpPr/>
          <p:nvPr/>
        </p:nvSpPr>
        <p:spPr>
          <a:xfrm>
            <a:off x="31961022" y="3324135"/>
            <a:ext cx="5776513" cy="838492"/>
          </a:xfrm>
          <a:prstGeom prst="rect">
            <a:avLst/>
          </a:prstGeom>
          <a:solidFill>
            <a:srgbClr val="FD8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4FE561-3302-4902-8228-7B2E4C9CD8CE}"/>
              </a:ext>
            </a:extLst>
          </p:cNvPr>
          <p:cNvSpPr txBox="1"/>
          <p:nvPr/>
        </p:nvSpPr>
        <p:spPr>
          <a:xfrm>
            <a:off x="32095218" y="3357804"/>
            <a:ext cx="56423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00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  <a:t>Исполнители проекта: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92396D-4C50-4A99-8F83-723B620D2DAC}"/>
              </a:ext>
            </a:extLst>
          </p:cNvPr>
          <p:cNvSpPr txBox="1"/>
          <p:nvPr/>
        </p:nvSpPr>
        <p:spPr>
          <a:xfrm>
            <a:off x="32095218" y="4917906"/>
            <a:ext cx="88384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180000" indent="-1800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D843D"/>
              </a:buClr>
              <a:buSzPct val="120000"/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  <a:cs typeface="Arial" pitchFamily="34" charset="0"/>
              </a:defRPr>
            </a:lvl1pPr>
          </a:lstStyle>
          <a:p>
            <a:pPr marL="0" indent="0">
              <a:buNone/>
            </a:pPr>
            <a:r>
              <a:rPr lang="ru-RU" sz="3200" dirty="0">
                <a:solidFill>
                  <a:schemeClr val="bg1"/>
                </a:solidFill>
              </a:rPr>
              <a:t>Команда ВШУК (11 поток, 2022 год)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E19CC12-08E7-4C5F-8720-60A4F6210F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6200000" flipH="1">
            <a:off x="13997330" y="2755231"/>
            <a:ext cx="1295894" cy="94415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767CB7C-6481-404A-95C5-3CF21A2B06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8595804">
            <a:off x="26568492" y="-1550611"/>
            <a:ext cx="7608830" cy="4873734"/>
          </a:xfrm>
          <a:prstGeom prst="rect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2526DDB6-0F63-47A7-A371-89DBFE84C46C}"/>
              </a:ext>
            </a:extLst>
          </p:cNvPr>
          <p:cNvSpPr/>
          <p:nvPr/>
        </p:nvSpPr>
        <p:spPr>
          <a:xfrm>
            <a:off x="26132993" y="-1953260"/>
            <a:ext cx="3429431" cy="3429431"/>
          </a:xfrm>
          <a:prstGeom prst="ellipse">
            <a:avLst/>
          </a:prstGeom>
          <a:solidFill>
            <a:srgbClr val="17C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30EA9CA-60AD-4E72-BDD4-2985EA69A8CC}"/>
              </a:ext>
            </a:extLst>
          </p:cNvPr>
          <p:cNvSpPr/>
          <p:nvPr/>
        </p:nvSpPr>
        <p:spPr>
          <a:xfrm>
            <a:off x="40477440" y="6777992"/>
            <a:ext cx="994409" cy="994409"/>
          </a:xfrm>
          <a:prstGeom prst="rect">
            <a:avLst/>
          </a:prstGeom>
          <a:solidFill>
            <a:srgbClr val="002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2">
            <a:extLst>
              <a:ext uri="{FF2B5EF4-FFF2-40B4-BE49-F238E27FC236}">
                <a16:creationId xmlns:a16="http://schemas.microsoft.com/office/drawing/2014/main" id="{EFE48548-26EB-16AD-C10C-B41BC470D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77440" y="6777992"/>
            <a:ext cx="4604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  <a:cs typeface="Arial" pitchFamily="34" charset="0"/>
              </a:defRPr>
            </a:lvl1pPr>
          </a:lstStyle>
          <a:p>
            <a:pPr algn="r"/>
            <a:fld id="{C3E450D1-A1CE-4DBC-8F52-08C4AC6D1D46}" type="slidenum">
              <a:rPr lang="ru-RU" altLang="ru-RU" sz="2800" smtClean="0">
                <a:solidFill>
                  <a:schemeClr val="bg1"/>
                </a:solidFill>
              </a:rPr>
              <a:t>10</a:t>
            </a:fld>
            <a:endParaRPr lang="ru-RU" altLang="ru-RU" sz="2800" dirty="0">
              <a:solidFill>
                <a:schemeClr val="bg1"/>
              </a:solidFill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EF09100-797C-81CE-780D-A889F682AEF9}"/>
              </a:ext>
            </a:extLst>
          </p:cNvPr>
          <p:cNvGrpSpPr/>
          <p:nvPr/>
        </p:nvGrpSpPr>
        <p:grpSpPr>
          <a:xfrm>
            <a:off x="33798403" y="754617"/>
            <a:ext cx="6679037" cy="896902"/>
            <a:chOff x="8120743" y="478290"/>
            <a:chExt cx="3695337" cy="496233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98DF92DE-33A0-01F3-6686-6F8A970AF06F}"/>
                </a:ext>
              </a:extLst>
            </p:cNvPr>
            <p:cNvGrpSpPr/>
            <p:nvPr/>
          </p:nvGrpSpPr>
          <p:grpSpPr>
            <a:xfrm>
              <a:off x="8120743" y="548521"/>
              <a:ext cx="2666615" cy="341973"/>
              <a:chOff x="-53923" y="676344"/>
              <a:chExt cx="5164834" cy="662350"/>
            </a:xfrm>
          </p:grpSpPr>
          <p:pic>
            <p:nvPicPr>
              <p:cNvPr id="35" name="Рисунок 14">
                <a:extLst>
                  <a:ext uri="{FF2B5EF4-FFF2-40B4-BE49-F238E27FC236}">
                    <a16:creationId xmlns:a16="http://schemas.microsoft.com/office/drawing/2014/main" id="{8760EBE8-0346-AE68-9FDF-0972D77C84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lum bright="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14404" y="705997"/>
                <a:ext cx="1996507" cy="632697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Рисунок 1" descr="Рисунок 1">
                <a:extLst>
                  <a:ext uri="{FF2B5EF4-FFF2-40B4-BE49-F238E27FC236}">
                    <a16:creationId xmlns:a16="http://schemas.microsoft.com/office/drawing/2014/main" id="{30B8B20F-7019-8CA2-77B2-8BC8B20FD8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53923" y="676344"/>
                <a:ext cx="2127250" cy="662348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90C55775-F45E-832D-2F59-47815AECFE8B}"/>
                </a:ext>
              </a:extLst>
            </p:cNvPr>
            <p:cNvGrpSpPr/>
            <p:nvPr/>
          </p:nvGrpSpPr>
          <p:grpSpPr>
            <a:xfrm>
              <a:off x="11201654" y="478290"/>
              <a:ext cx="614426" cy="496233"/>
              <a:chOff x="10945646" y="268834"/>
              <a:chExt cx="1126442" cy="909752"/>
            </a:xfrm>
          </p:grpSpPr>
          <p:pic>
            <p:nvPicPr>
              <p:cNvPr id="28" name="Рисунок 27">
                <a:extLst>
                  <a:ext uri="{FF2B5EF4-FFF2-40B4-BE49-F238E27FC236}">
                    <a16:creationId xmlns:a16="http://schemas.microsoft.com/office/drawing/2014/main" id="{38EE8718-FA3A-4534-E222-18FC728FC5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147563" y="268834"/>
                <a:ext cx="722608" cy="658956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E3E27FD-8A17-8777-1C61-8982028CD429}"/>
                  </a:ext>
                </a:extLst>
              </p:cNvPr>
              <p:cNvSpPr txBox="1"/>
              <p:nvPr/>
            </p:nvSpPr>
            <p:spPr>
              <a:xfrm>
                <a:off x="10945646" y="928838"/>
                <a:ext cx="1126442" cy="249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00" dirty="0">
                    <a:solidFill>
                      <a:schemeClr val="bg1"/>
                    </a:solidFill>
                    <a:latin typeface="Bahnschrift SemiBold" panose="020B0502040204020203" pitchFamily="34" charset="0"/>
                    <a:cs typeface="Arial" pitchFamily="34" charset="0"/>
                  </a:rPr>
                  <a:t>ХМАО-Югра</a:t>
                </a:r>
                <a:endParaRPr lang="ru-RU" sz="600" dirty="0">
                  <a:solidFill>
                    <a:schemeClr val="bg1"/>
                  </a:solidFill>
                  <a:latin typeface="Bahnschrift SemiBold" panose="020B0502040204020203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9634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3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Овал 59">
            <a:extLst>
              <a:ext uri="{FF2B5EF4-FFF2-40B4-BE49-F238E27FC236}">
                <a16:creationId xmlns:a16="http://schemas.microsoft.com/office/drawing/2014/main" id="{704FCB60-E38A-4218-A9B5-22901CF03635}"/>
              </a:ext>
            </a:extLst>
          </p:cNvPr>
          <p:cNvSpPr/>
          <p:nvPr/>
        </p:nvSpPr>
        <p:spPr>
          <a:xfrm>
            <a:off x="25302896" y="-1655504"/>
            <a:ext cx="3070695" cy="3070695"/>
          </a:xfrm>
          <a:prstGeom prst="ellipse">
            <a:avLst/>
          </a:prstGeom>
          <a:solidFill>
            <a:srgbClr val="17C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0E0A5748-B101-447B-9B7C-F8D865B81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332722">
            <a:off x="11947379" y="5170579"/>
            <a:ext cx="8123879" cy="5203642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831347E-D741-44F3-A773-5B4852062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332722">
            <a:off x="25337839" y="-2055137"/>
            <a:ext cx="8123879" cy="52036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33F8BE-8FF6-4D4E-AEC7-A1A9A3F93A8C}"/>
              </a:ext>
            </a:extLst>
          </p:cNvPr>
          <p:cNvSpPr txBox="1"/>
          <p:nvPr/>
        </p:nvSpPr>
        <p:spPr>
          <a:xfrm>
            <a:off x="989853" y="640367"/>
            <a:ext cx="131833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6000" dirty="0">
                <a:solidFill>
                  <a:srgbClr val="5B99FF"/>
                </a:solidFill>
                <a:latin typeface="Bahnschrift SemiBold" panose="020B0502040204020203" pitchFamily="34" charset="0"/>
                <a:cs typeface="Arial" pitchFamily="34" charset="0"/>
              </a:rPr>
              <a:t>ПРОЕКТНАЯ ГРУППА</a:t>
            </a:r>
            <a:endParaRPr lang="ru-RU" sz="6000" dirty="0">
              <a:solidFill>
                <a:srgbClr val="5B99FF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4F9339B-D2DE-4B9E-BD89-839A485DAE89}"/>
              </a:ext>
            </a:extLst>
          </p:cNvPr>
          <p:cNvSpPr/>
          <p:nvPr/>
        </p:nvSpPr>
        <p:spPr>
          <a:xfrm>
            <a:off x="0" y="833201"/>
            <a:ext cx="672373" cy="642970"/>
          </a:xfrm>
          <a:prstGeom prst="rect">
            <a:avLst/>
          </a:prstGeom>
          <a:solidFill>
            <a:srgbClr val="5B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1A7FF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450894-EFDB-48F5-B18E-CC525AC1DA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28602" y="165111"/>
            <a:ext cx="3190092" cy="2412673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196EC4CC-3949-41F3-80C9-5ED116D2D3C5}"/>
              </a:ext>
            </a:extLst>
          </p:cNvPr>
          <p:cNvSpPr/>
          <p:nvPr/>
        </p:nvSpPr>
        <p:spPr>
          <a:xfrm>
            <a:off x="11818694" y="833201"/>
            <a:ext cx="802102" cy="802102"/>
          </a:xfrm>
          <a:prstGeom prst="ellipse">
            <a:avLst/>
          </a:prstGeom>
          <a:solidFill>
            <a:srgbClr val="FD8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F12FF768-408D-4685-9EEA-D5394541A50A}"/>
              </a:ext>
            </a:extLst>
          </p:cNvPr>
          <p:cNvGrpSpPr/>
          <p:nvPr/>
        </p:nvGrpSpPr>
        <p:grpSpPr>
          <a:xfrm>
            <a:off x="1132386" y="2949416"/>
            <a:ext cx="6315337" cy="2601799"/>
            <a:chOff x="1351029" y="2949416"/>
            <a:chExt cx="6315337" cy="2601799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6359D538-84EF-4D6D-A293-E7C34B77E84B}"/>
                </a:ext>
              </a:extLst>
            </p:cNvPr>
            <p:cNvGrpSpPr/>
            <p:nvPr/>
          </p:nvGrpSpPr>
          <p:grpSpPr>
            <a:xfrm>
              <a:off x="1351029" y="2949416"/>
              <a:ext cx="1976118" cy="2595042"/>
              <a:chOff x="1351029" y="2949416"/>
              <a:chExt cx="1268570" cy="1665888"/>
            </a:xfrm>
          </p:grpSpPr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0CE9269F-1F8B-43DB-BD5D-9E35012FD323}"/>
                  </a:ext>
                </a:extLst>
              </p:cNvPr>
              <p:cNvSpPr/>
              <p:nvPr/>
            </p:nvSpPr>
            <p:spPr>
              <a:xfrm>
                <a:off x="1442469" y="3048476"/>
                <a:ext cx="1177130" cy="1566828"/>
              </a:xfrm>
              <a:prstGeom prst="rect">
                <a:avLst/>
              </a:prstGeom>
              <a:pattFill prst="wdUpDiag">
                <a:fgClr>
                  <a:srgbClr val="1B31FD"/>
                </a:fgClr>
                <a:bgClr>
                  <a:srgbClr val="03034D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" name="Изображение 8">
                <a:extLst>
                  <a:ext uri="{FF2B5EF4-FFF2-40B4-BE49-F238E27FC236}">
                    <a16:creationId xmlns:a16="http://schemas.microsoft.com/office/drawing/2014/main" id="{1266A48C-7483-4D87-9F12-BE8F6C45C4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 bwMode="auto">
              <a:xfrm>
                <a:off x="1351029" y="2949416"/>
                <a:ext cx="1177130" cy="1566828"/>
              </a:xfrm>
              <a:prstGeom prst="rect">
                <a:avLst/>
              </a:prstGeom>
              <a:ln w="12700">
                <a:solidFill>
                  <a:srgbClr val="1B31FD"/>
                </a:solidFill>
              </a:ln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F55C23-5ECC-4543-B806-0AF48E08C911}"/>
                </a:ext>
              </a:extLst>
            </p:cNvPr>
            <p:cNvSpPr txBox="1"/>
            <p:nvPr/>
          </p:nvSpPr>
          <p:spPr>
            <a:xfrm>
              <a:off x="3604062" y="3103727"/>
              <a:ext cx="4062304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D843D"/>
                </a:buClr>
                <a:buSzPct val="120000"/>
                <a:buFont typeface="Arial" panose="020B0604020202020204" pitchFamily="34" charset="0"/>
                <a:buNone/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Bahnschrift SemiBold" panose="020B0502040204020203" pitchFamily="34" charset="0"/>
                  <a:cs typeface="Arial" pitchFamily="34" charset="0"/>
                </a:defRPr>
              </a:lvl1pPr>
            </a:lstStyle>
            <a:p>
              <a:r>
                <a:rPr lang="ru-RU" sz="2400" dirty="0">
                  <a:solidFill>
                    <a:schemeClr val="bg1"/>
                  </a:solidFill>
                </a:rPr>
                <a:t>Круглова Светлана</a:t>
              </a:r>
              <a:endParaRPr lang="ru-RU" sz="2000" dirty="0">
                <a:solidFill>
                  <a:schemeClr val="bg1"/>
                </a:solidFill>
              </a:endParaRPr>
            </a:p>
            <a:p>
              <a:pPr>
                <a:spcBef>
                  <a:spcPts val="1200"/>
                </a:spcBef>
              </a:pPr>
              <a:r>
                <a:rPr lang="ru-RU" sz="1800" dirty="0">
                  <a:solidFill>
                    <a:schemeClr val="bg1"/>
                  </a:solidFill>
                  <a:latin typeface="Bahnschrift Light" panose="020B0502040204020203" pitchFamily="34" charset="0"/>
                  <a:sym typeface="+mn-ea"/>
                </a:rPr>
                <a:t>Первый заместитель директора </a:t>
              </a:r>
              <a:r>
                <a:rPr lang="ru-RU" sz="1800" dirty="0">
                  <a:solidFill>
                    <a:schemeClr val="bg1"/>
                  </a:solidFill>
                  <a:latin typeface="Bahnschrift Light" panose="020B0502040204020203" pitchFamily="34" charset="0"/>
                </a:rPr>
                <a:t>Департамента социального развития ХМАО-Югры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80CB853-7785-4CC5-9195-0D3E41F1D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604062" y="5158538"/>
              <a:ext cx="338232" cy="33823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D505A5-3055-43DA-87AF-D26063D7E2D3}"/>
                </a:ext>
              </a:extLst>
            </p:cNvPr>
            <p:cNvSpPr txBox="1"/>
            <p:nvPr/>
          </p:nvSpPr>
          <p:spPr>
            <a:xfrm>
              <a:off x="3916675" y="5181883"/>
              <a:ext cx="307485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D843D"/>
                </a:buClr>
                <a:buSzPct val="120000"/>
              </a:pPr>
              <a:r>
                <a:rPr lang="ru-RU" dirty="0">
                  <a:solidFill>
                    <a:schemeClr val="bg1"/>
                  </a:solidFill>
                  <a:latin typeface="Bahnschrift SemiBold" panose="020B0502040204020203" pitchFamily="34" charset="0"/>
                  <a:cs typeface="Arial" pitchFamily="34" charset="0"/>
                </a:rPr>
                <a:t>г. Ханты-Мансийск </a:t>
              </a:r>
            </a:p>
          </p:txBody>
        </p:sp>
      </p:grp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B6DD3A7-38BF-4327-AFC7-E20C57983CC1}"/>
              </a:ext>
            </a:extLst>
          </p:cNvPr>
          <p:cNvSpPr/>
          <p:nvPr/>
        </p:nvSpPr>
        <p:spPr>
          <a:xfrm>
            <a:off x="14266399" y="3103727"/>
            <a:ext cx="1833677" cy="2440731"/>
          </a:xfrm>
          <a:prstGeom prst="rect">
            <a:avLst/>
          </a:prstGeom>
          <a:pattFill prst="wdUpDiag">
            <a:fgClr>
              <a:srgbClr val="1B31FD"/>
            </a:fgClr>
            <a:bgClr>
              <a:srgbClr val="03034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C6844A-6FC2-4FC7-9619-9B6190442B95}"/>
              </a:ext>
            </a:extLst>
          </p:cNvPr>
          <p:cNvSpPr txBox="1"/>
          <p:nvPr/>
        </p:nvSpPr>
        <p:spPr>
          <a:xfrm>
            <a:off x="16376991" y="3103727"/>
            <a:ext cx="406230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D843D"/>
              </a:buClr>
              <a:buSzPct val="120000"/>
              <a:buFont typeface="Arial" panose="020B0604020202020204" pitchFamily="34" charset="0"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  <a:cs typeface="Arial" pitchFamily="34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ru-RU" sz="2400" dirty="0" err="1">
                <a:solidFill>
                  <a:schemeClr val="bg1"/>
                </a:solidFill>
              </a:rPr>
              <a:t>Полетыкина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Юлия</a:t>
            </a:r>
          </a:p>
          <a:p>
            <a:pPr>
              <a:spcBef>
                <a:spcPts val="1200"/>
              </a:spcBef>
            </a:pPr>
            <a:r>
              <a:rPr lang="ru-RU" sz="1800" dirty="0">
                <a:solidFill>
                  <a:schemeClr val="bg1"/>
                </a:solidFill>
                <a:latin typeface="Bahnschrift Light" panose="020B0502040204020203" pitchFamily="34" charset="0"/>
                <a:sym typeface="+mn-ea"/>
              </a:rPr>
              <a:t>Председатель комитета </a:t>
            </a:r>
            <a:br>
              <a:rPr lang="ru-RU" sz="1800" dirty="0">
                <a:solidFill>
                  <a:schemeClr val="bg1"/>
                </a:solidFill>
                <a:latin typeface="Bahnschrift Light" panose="020B0502040204020203" pitchFamily="34" charset="0"/>
                <a:sym typeface="+mn-ea"/>
              </a:rPr>
            </a:br>
            <a:r>
              <a:rPr lang="ru-RU" sz="1800" dirty="0">
                <a:solidFill>
                  <a:schemeClr val="bg1"/>
                </a:solidFill>
                <a:latin typeface="Bahnschrift Light" panose="020B0502040204020203" pitchFamily="34" charset="0"/>
                <a:sym typeface="+mn-ea"/>
              </a:rPr>
              <a:t>по культуре Курской области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AB08E71-A788-4EEC-9D25-923FFC4214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376991" y="5158538"/>
            <a:ext cx="338232" cy="33823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FAE98EB-86B0-46AC-9759-DAC87A7116CB}"/>
              </a:ext>
            </a:extLst>
          </p:cNvPr>
          <p:cNvSpPr txBox="1"/>
          <p:nvPr/>
        </p:nvSpPr>
        <p:spPr>
          <a:xfrm>
            <a:off x="16689604" y="5181883"/>
            <a:ext cx="30748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D843D"/>
              </a:buClr>
              <a:buSzPct val="120000"/>
            </a:pPr>
            <a:r>
              <a:rPr lang="ru-RU" sz="180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  <a:t>г. Курск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B2607447-17EF-4F9E-AC2F-A12975B400B5}"/>
              </a:ext>
            </a:extLst>
          </p:cNvPr>
          <p:cNvGrpSpPr/>
          <p:nvPr/>
        </p:nvGrpSpPr>
        <p:grpSpPr>
          <a:xfrm>
            <a:off x="7921873" y="2949415"/>
            <a:ext cx="6315337" cy="2601800"/>
            <a:chOff x="7283374" y="2949415"/>
            <a:chExt cx="6315337" cy="2601800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8526DD05-E79C-414F-AA5A-5925B4E452EB}"/>
                </a:ext>
              </a:extLst>
            </p:cNvPr>
            <p:cNvSpPr/>
            <p:nvPr/>
          </p:nvSpPr>
          <p:spPr>
            <a:xfrm>
              <a:off x="7425815" y="3103727"/>
              <a:ext cx="1833677" cy="2440731"/>
            </a:xfrm>
            <a:prstGeom prst="rect">
              <a:avLst/>
            </a:prstGeom>
            <a:pattFill prst="wdUpDiag">
              <a:fgClr>
                <a:srgbClr val="1B31FD"/>
              </a:fgClr>
              <a:bgClr>
                <a:srgbClr val="03034D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867A183-6BC7-43C2-9E48-A468D0B6759A}"/>
                </a:ext>
              </a:extLst>
            </p:cNvPr>
            <p:cNvSpPr txBox="1"/>
            <p:nvPr/>
          </p:nvSpPr>
          <p:spPr>
            <a:xfrm>
              <a:off x="9536407" y="3103727"/>
              <a:ext cx="4062304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D843D"/>
                </a:buClr>
                <a:buSzPct val="120000"/>
                <a:buFont typeface="Arial" panose="020B0604020202020204" pitchFamily="34" charset="0"/>
                <a:buNone/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Bahnschrift SemiBold" panose="020B0502040204020203" pitchFamily="34" charset="0"/>
                  <a:cs typeface="Arial" pitchFamily="34" charset="0"/>
                </a:defRPr>
              </a:lvl1pPr>
            </a:lstStyle>
            <a:p>
              <a:pPr>
                <a:spcBef>
                  <a:spcPts val="1200"/>
                </a:spcBef>
              </a:pPr>
              <a:r>
                <a:rPr lang="ru-RU" sz="2400" dirty="0" err="1">
                  <a:solidFill>
                    <a:schemeClr val="bg1"/>
                  </a:solidFill>
                </a:rPr>
                <a:t>Солоп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ru-RU" sz="2400" dirty="0">
                  <a:solidFill>
                    <a:schemeClr val="bg1"/>
                  </a:solidFill>
                </a:rPr>
                <a:t>Александр</a:t>
              </a:r>
              <a:endParaRPr lang="en-US" sz="2400" dirty="0">
                <a:solidFill>
                  <a:schemeClr val="bg1"/>
                </a:solidFill>
              </a:endParaRPr>
            </a:p>
            <a:p>
              <a:pPr>
                <a:spcBef>
                  <a:spcPts val="1200"/>
                </a:spcBef>
              </a:pPr>
              <a:r>
                <a:rPr lang="ru-RU" sz="1800" dirty="0">
                  <a:solidFill>
                    <a:schemeClr val="bg1"/>
                  </a:solidFill>
                  <a:latin typeface="Bahnschrift Light" panose="020B0502040204020203" pitchFamily="34" charset="0"/>
                  <a:sym typeface="+mn-ea"/>
                </a:rPr>
                <a:t>Управляющий </a:t>
              </a:r>
              <a:br>
                <a:rPr lang="ru-RU" sz="1800" dirty="0">
                  <a:solidFill>
                    <a:schemeClr val="bg1"/>
                  </a:solidFill>
                  <a:latin typeface="Bahnschrift Light" panose="020B0502040204020203" pitchFamily="34" charset="0"/>
                  <a:sym typeface="+mn-ea"/>
                </a:rPr>
              </a:br>
              <a:r>
                <a:rPr lang="ru-RU" sz="1800" dirty="0">
                  <a:solidFill>
                    <a:schemeClr val="bg1"/>
                  </a:solidFill>
                  <a:latin typeface="Bahnschrift Light" panose="020B0502040204020203" pitchFamily="34" charset="0"/>
                  <a:sym typeface="+mn-ea"/>
                </a:rPr>
                <a:t>Сургутским отделением </a:t>
              </a:r>
              <a:br>
                <a:rPr lang="ru-RU" sz="1800" dirty="0">
                  <a:solidFill>
                    <a:schemeClr val="bg1"/>
                  </a:solidFill>
                  <a:latin typeface="Bahnschrift Light" panose="020B0502040204020203" pitchFamily="34" charset="0"/>
                  <a:sym typeface="+mn-ea"/>
                </a:rPr>
              </a:br>
              <a:r>
                <a:rPr lang="ru-RU" sz="1800" dirty="0">
                  <a:solidFill>
                    <a:schemeClr val="bg1"/>
                  </a:solidFill>
                  <a:latin typeface="Bahnschrift Light" panose="020B0502040204020203" pitchFamily="34" charset="0"/>
                  <a:sym typeface="+mn-ea"/>
                </a:rPr>
                <a:t>Сбербанка России </a:t>
              </a: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4FFA7A69-A418-4EE1-98D2-6CA1308B2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536407" y="5158538"/>
              <a:ext cx="338232" cy="33823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B85914D-496C-45D7-AECD-0EAEE8014BDB}"/>
                </a:ext>
              </a:extLst>
            </p:cNvPr>
            <p:cNvSpPr txBox="1"/>
            <p:nvPr/>
          </p:nvSpPr>
          <p:spPr>
            <a:xfrm>
              <a:off x="9849020" y="5181883"/>
              <a:ext cx="307485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D843D"/>
                </a:buClr>
                <a:buSzPct val="120000"/>
              </a:pPr>
              <a:r>
                <a:rPr lang="ru-RU" sz="1800" dirty="0">
                  <a:solidFill>
                    <a:schemeClr val="bg1"/>
                  </a:solidFill>
                  <a:latin typeface="Bahnschrift SemiBold" panose="020B0502040204020203" pitchFamily="34" charset="0"/>
                  <a:cs typeface="Arial" pitchFamily="34" charset="0"/>
                </a:rPr>
                <a:t>г. Сургут</a:t>
              </a:r>
            </a:p>
          </p:txBody>
        </p:sp>
        <p:pic>
          <p:nvPicPr>
            <p:cNvPr id="30" name="Замещающее содержимое 4">
              <a:extLst>
                <a:ext uri="{FF2B5EF4-FFF2-40B4-BE49-F238E27FC236}">
                  <a16:creationId xmlns:a16="http://schemas.microsoft.com/office/drawing/2014/main" id="{85B95579-1140-477C-AA12-468E0A216B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6331" r="9284"/>
            <a:stretch/>
          </p:blipFill>
          <p:spPr>
            <a:xfrm>
              <a:off x="7283374" y="2949415"/>
              <a:ext cx="1833677" cy="2465117"/>
            </a:xfrm>
            <a:prstGeom prst="rect">
              <a:avLst/>
            </a:prstGeom>
            <a:ln w="12700">
              <a:solidFill>
                <a:srgbClr val="1B31FD"/>
              </a:solidFill>
            </a:ln>
          </p:spPr>
        </p:pic>
      </p:grpSp>
      <p:pic>
        <p:nvPicPr>
          <p:cNvPr id="31" name="Изображение 17">
            <a:extLst>
              <a:ext uri="{FF2B5EF4-FFF2-40B4-BE49-F238E27FC236}">
                <a16:creationId xmlns:a16="http://schemas.microsoft.com/office/drawing/2014/main" id="{4D8A8CDC-B621-48FD-A7E5-A99AC0BB7EA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458" r="14278" b="32546"/>
          <a:stretch/>
        </p:blipFill>
        <p:spPr bwMode="auto">
          <a:xfrm>
            <a:off x="14123958" y="2949415"/>
            <a:ext cx="1833677" cy="2465117"/>
          </a:xfrm>
          <a:prstGeom prst="rect">
            <a:avLst/>
          </a:prstGeom>
          <a:ln w="12700">
            <a:solidFill>
              <a:srgbClr val="1B31FD"/>
            </a:solidFill>
          </a:ln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233AF9F5-ACC9-4209-9970-0C06F279D4FB}"/>
              </a:ext>
            </a:extLst>
          </p:cNvPr>
          <p:cNvSpPr/>
          <p:nvPr/>
        </p:nvSpPr>
        <p:spPr>
          <a:xfrm>
            <a:off x="20854437" y="3103727"/>
            <a:ext cx="1833677" cy="2440731"/>
          </a:xfrm>
          <a:prstGeom prst="rect">
            <a:avLst/>
          </a:prstGeom>
          <a:pattFill prst="wdUpDiag">
            <a:fgClr>
              <a:srgbClr val="1B31FD"/>
            </a:fgClr>
            <a:bgClr>
              <a:srgbClr val="03034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A228E81-3784-447B-99E7-66F7EAC43053}"/>
              </a:ext>
            </a:extLst>
          </p:cNvPr>
          <p:cNvSpPr txBox="1"/>
          <p:nvPr/>
        </p:nvSpPr>
        <p:spPr>
          <a:xfrm>
            <a:off x="22965029" y="3103727"/>
            <a:ext cx="4535552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D843D"/>
              </a:buClr>
              <a:buSzPct val="120000"/>
              <a:buFont typeface="Arial" panose="020B0604020202020204" pitchFamily="34" charset="0"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  <a:cs typeface="Arial" pitchFamily="34" charset="0"/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</a:rPr>
              <a:t>Неумывакин Виктор</a:t>
            </a:r>
          </a:p>
          <a:p>
            <a:pPr>
              <a:spcBef>
                <a:spcPts val="1200"/>
              </a:spcBef>
            </a:pPr>
            <a:r>
              <a:rPr lang="ru-RU" sz="1800" dirty="0">
                <a:solidFill>
                  <a:schemeClr val="bg1"/>
                </a:solidFill>
                <a:latin typeface="Bahnschrift Light" panose="020B0502040204020203" pitchFamily="34" charset="0"/>
                <a:sym typeface="+mn-ea"/>
              </a:rPr>
              <a:t>Директор Департамента государственной политики в сфере среднего  профессионального образования и профессионального обучения  Министерства просвещения Российской Федерации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8242C72-D088-4640-BE3B-D91B7BA0FB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965029" y="5553553"/>
            <a:ext cx="338232" cy="33823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C2B2A7C-C4A2-4810-9781-93DA500EFFFD}"/>
              </a:ext>
            </a:extLst>
          </p:cNvPr>
          <p:cNvSpPr txBox="1"/>
          <p:nvPr/>
        </p:nvSpPr>
        <p:spPr>
          <a:xfrm>
            <a:off x="23277642" y="5576898"/>
            <a:ext cx="30748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D843D"/>
              </a:buClr>
              <a:buSzPct val="120000"/>
            </a:pPr>
            <a:r>
              <a:rPr lang="ru-RU" sz="180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  <a:t>г. Москва</a:t>
            </a:r>
          </a:p>
        </p:txBody>
      </p:sp>
      <p:pic>
        <p:nvPicPr>
          <p:cNvPr id="40" name="Замещающее содержимое 30">
            <a:extLst>
              <a:ext uri="{FF2B5EF4-FFF2-40B4-BE49-F238E27FC236}">
                <a16:creationId xmlns:a16="http://schemas.microsoft.com/office/drawing/2014/main" id="{9889B637-F1EA-4AE2-BA19-B3FE90B02AE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515" r="1515"/>
          <a:stretch/>
        </p:blipFill>
        <p:spPr>
          <a:xfrm>
            <a:off x="20711995" y="2949415"/>
            <a:ext cx="1833677" cy="2440730"/>
          </a:xfrm>
          <a:prstGeom prst="rect">
            <a:avLst/>
          </a:prstGeom>
          <a:ln w="12700">
            <a:solidFill>
              <a:srgbClr val="1B31FD"/>
            </a:solidFill>
          </a:ln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DDD03E44-619A-4A41-9023-ACF44123B62F}"/>
              </a:ext>
            </a:extLst>
          </p:cNvPr>
          <p:cNvSpPr/>
          <p:nvPr/>
        </p:nvSpPr>
        <p:spPr>
          <a:xfrm>
            <a:off x="28293872" y="3103727"/>
            <a:ext cx="1833677" cy="2440731"/>
          </a:xfrm>
          <a:prstGeom prst="rect">
            <a:avLst/>
          </a:prstGeom>
          <a:pattFill prst="wdUpDiag">
            <a:fgClr>
              <a:srgbClr val="1B31FD"/>
            </a:fgClr>
            <a:bgClr>
              <a:srgbClr val="03034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304359-B219-469A-9E0F-B54E9A50E080}"/>
              </a:ext>
            </a:extLst>
          </p:cNvPr>
          <p:cNvSpPr txBox="1"/>
          <p:nvPr/>
        </p:nvSpPr>
        <p:spPr>
          <a:xfrm>
            <a:off x="30404464" y="3103727"/>
            <a:ext cx="40623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D843D"/>
              </a:buClr>
              <a:buSzPct val="120000"/>
              <a:buFont typeface="Arial" panose="020B0604020202020204" pitchFamily="34" charset="0"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  <a:cs typeface="Arial" pitchFamily="34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ru-RU" sz="2400" dirty="0">
                <a:solidFill>
                  <a:schemeClr val="bg1"/>
                </a:solidFill>
              </a:rPr>
              <a:t>Рожин Дмитрий</a:t>
            </a:r>
          </a:p>
          <a:p>
            <a:pPr>
              <a:spcBef>
                <a:spcPts val="1200"/>
              </a:spcBef>
            </a:pPr>
            <a:r>
              <a:rPr lang="ru-RU" sz="1800" dirty="0">
                <a:solidFill>
                  <a:schemeClr val="bg1"/>
                </a:solidFill>
                <a:latin typeface="Bahnschrift Light" panose="020B0502040204020203" pitchFamily="34" charset="0"/>
                <a:sym typeface="+mn-ea"/>
              </a:rPr>
              <a:t>Заместитель председателя Правительства Архангельской области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8A74280-8C67-4B30-8E30-F9FECB8ED0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404464" y="5158538"/>
            <a:ext cx="338232" cy="33823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A460718-9499-42D6-8547-56AEBA62F6C4}"/>
              </a:ext>
            </a:extLst>
          </p:cNvPr>
          <p:cNvSpPr txBox="1"/>
          <p:nvPr/>
        </p:nvSpPr>
        <p:spPr>
          <a:xfrm>
            <a:off x="30717077" y="5181883"/>
            <a:ext cx="30748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D843D"/>
              </a:buClr>
              <a:buSzPct val="120000"/>
            </a:pPr>
            <a:r>
              <a:rPr lang="ru-RU" sz="180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  <a:t>г. Архангельск</a:t>
            </a:r>
          </a:p>
        </p:txBody>
      </p:sp>
      <p:pic>
        <p:nvPicPr>
          <p:cNvPr id="48" name="object 5">
            <a:extLst>
              <a:ext uri="{FF2B5EF4-FFF2-40B4-BE49-F238E27FC236}">
                <a16:creationId xmlns:a16="http://schemas.microsoft.com/office/drawing/2014/main" id="{07C62740-DD9E-4749-9F3C-155C61599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/>
          <a:srcRect l="27522" r="22806"/>
          <a:stretch/>
        </p:blipFill>
        <p:spPr bwMode="auto">
          <a:xfrm>
            <a:off x="28151431" y="2949414"/>
            <a:ext cx="1833677" cy="2465117"/>
          </a:xfrm>
          <a:prstGeom prst="rect">
            <a:avLst/>
          </a:prstGeom>
          <a:ln w="12700">
            <a:solidFill>
              <a:srgbClr val="1B31FD"/>
            </a:solidFill>
          </a:ln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202ACA54-3072-422E-94CA-8EFCCCE6047E}"/>
              </a:ext>
            </a:extLst>
          </p:cNvPr>
          <p:cNvSpPr/>
          <p:nvPr/>
        </p:nvSpPr>
        <p:spPr>
          <a:xfrm>
            <a:off x="34860491" y="3103727"/>
            <a:ext cx="1833677" cy="2440731"/>
          </a:xfrm>
          <a:prstGeom prst="rect">
            <a:avLst/>
          </a:prstGeom>
          <a:pattFill prst="wdUpDiag">
            <a:fgClr>
              <a:srgbClr val="1B31FD"/>
            </a:fgClr>
            <a:bgClr>
              <a:srgbClr val="03034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BF09671-8A99-439D-BB95-A23820F894CE}"/>
              </a:ext>
            </a:extLst>
          </p:cNvPr>
          <p:cNvSpPr txBox="1"/>
          <p:nvPr/>
        </p:nvSpPr>
        <p:spPr>
          <a:xfrm>
            <a:off x="36971083" y="3103727"/>
            <a:ext cx="4062304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D843D"/>
              </a:buClr>
              <a:buSzPct val="120000"/>
              <a:buFont typeface="Arial" panose="020B0604020202020204" pitchFamily="34" charset="0"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  <a:cs typeface="Arial" pitchFamily="34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ru-RU" sz="2400" dirty="0">
                <a:solidFill>
                  <a:schemeClr val="bg1"/>
                </a:solidFill>
              </a:rPr>
              <a:t>Савченко Виталий </a:t>
            </a:r>
          </a:p>
          <a:p>
            <a:pPr>
              <a:spcBef>
                <a:spcPts val="1200"/>
              </a:spcBef>
            </a:pPr>
            <a:r>
              <a:rPr lang="ru-RU" sz="1800" dirty="0">
                <a:solidFill>
                  <a:schemeClr val="bg1"/>
                </a:solidFill>
                <a:latin typeface="Bahnschrift Light" panose="020B0502040204020203" pitchFamily="34" charset="0"/>
                <a:sym typeface="+mn-ea"/>
              </a:rPr>
              <a:t>Директор Департамента координации цифровой трансформации НИЦ «Курчатовский институт»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9A329BB-B9B1-4D82-8A86-5343A66604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971083" y="5158538"/>
            <a:ext cx="338232" cy="338232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709CED7D-12E9-433B-8508-93B521A1160B}"/>
              </a:ext>
            </a:extLst>
          </p:cNvPr>
          <p:cNvSpPr txBox="1"/>
          <p:nvPr/>
        </p:nvSpPr>
        <p:spPr>
          <a:xfrm>
            <a:off x="37283696" y="5181883"/>
            <a:ext cx="30748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D843D"/>
              </a:buClr>
              <a:buSzPct val="120000"/>
            </a:pPr>
            <a:r>
              <a:rPr lang="ru-RU" sz="180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  <a:t>г. Москва</a:t>
            </a:r>
          </a:p>
        </p:txBody>
      </p:sp>
      <p:pic>
        <p:nvPicPr>
          <p:cNvPr id="56" name="Изображение 12">
            <a:extLst>
              <a:ext uri="{FF2B5EF4-FFF2-40B4-BE49-F238E27FC236}">
                <a16:creationId xmlns:a16="http://schemas.microsoft.com/office/drawing/2014/main" id="{453C182C-CF34-4279-BEDF-9B9ED8017C2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885" r="3885"/>
          <a:stretch/>
        </p:blipFill>
        <p:spPr bwMode="auto">
          <a:xfrm>
            <a:off x="34718050" y="2934900"/>
            <a:ext cx="1833677" cy="2488446"/>
          </a:xfrm>
          <a:prstGeom prst="rect">
            <a:avLst/>
          </a:prstGeom>
          <a:ln w="12700">
            <a:solidFill>
              <a:srgbClr val="1B31FD"/>
            </a:solidFill>
          </a:ln>
        </p:spPr>
      </p:pic>
      <p:sp>
        <p:nvSpPr>
          <p:cNvPr id="59" name="Овал 58">
            <a:extLst>
              <a:ext uri="{FF2B5EF4-FFF2-40B4-BE49-F238E27FC236}">
                <a16:creationId xmlns:a16="http://schemas.microsoft.com/office/drawing/2014/main" id="{12B172C9-2F84-4BF1-BDB7-F566FDF98F29}"/>
              </a:ext>
            </a:extLst>
          </p:cNvPr>
          <p:cNvSpPr/>
          <p:nvPr/>
        </p:nvSpPr>
        <p:spPr>
          <a:xfrm>
            <a:off x="10679883" y="6434029"/>
            <a:ext cx="3070695" cy="3070695"/>
          </a:xfrm>
          <a:prstGeom prst="ellipse">
            <a:avLst/>
          </a:prstGeom>
          <a:solidFill>
            <a:srgbClr val="17C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690C16D-0A6F-0B0B-4314-8793E78F8334}"/>
              </a:ext>
            </a:extLst>
          </p:cNvPr>
          <p:cNvSpPr/>
          <p:nvPr/>
        </p:nvSpPr>
        <p:spPr>
          <a:xfrm>
            <a:off x="40477440" y="6777992"/>
            <a:ext cx="994409" cy="994409"/>
          </a:xfrm>
          <a:prstGeom prst="rect">
            <a:avLst/>
          </a:prstGeom>
          <a:solidFill>
            <a:srgbClr val="002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2">
            <a:extLst>
              <a:ext uri="{FF2B5EF4-FFF2-40B4-BE49-F238E27FC236}">
                <a16:creationId xmlns:a16="http://schemas.microsoft.com/office/drawing/2014/main" id="{C44D92AE-DA80-5FBE-0239-8E89BEC20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77440" y="6777992"/>
            <a:ext cx="4604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  <a:cs typeface="Arial" pitchFamily="34" charset="0"/>
              </a:defRPr>
            </a:lvl1pPr>
          </a:lstStyle>
          <a:p>
            <a:pPr algn="r"/>
            <a:fld id="{C3E450D1-A1CE-4DBC-8F52-08C4AC6D1D46}" type="slidenum">
              <a:rPr lang="ru-RU" altLang="ru-RU" sz="2800" smtClean="0">
                <a:solidFill>
                  <a:schemeClr val="bg1"/>
                </a:solidFill>
              </a:rPr>
              <a:t>11</a:t>
            </a:fld>
            <a:endParaRPr lang="ru-RU" altLang="ru-RU" sz="2800" dirty="0">
              <a:solidFill>
                <a:schemeClr val="bg1"/>
              </a:solidFill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202E602-5AA3-1D3B-3747-220CEA9CB953}"/>
              </a:ext>
            </a:extLst>
          </p:cNvPr>
          <p:cNvGrpSpPr/>
          <p:nvPr/>
        </p:nvGrpSpPr>
        <p:grpSpPr>
          <a:xfrm>
            <a:off x="33798403" y="754617"/>
            <a:ext cx="6679037" cy="896902"/>
            <a:chOff x="8120743" y="478290"/>
            <a:chExt cx="3695337" cy="496233"/>
          </a:xfrm>
        </p:grpSpPr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25ECD415-9452-857A-3205-823DA6154543}"/>
                </a:ext>
              </a:extLst>
            </p:cNvPr>
            <p:cNvGrpSpPr/>
            <p:nvPr/>
          </p:nvGrpSpPr>
          <p:grpSpPr>
            <a:xfrm>
              <a:off x="8120743" y="548521"/>
              <a:ext cx="2666615" cy="341973"/>
              <a:chOff x="-53923" y="676344"/>
              <a:chExt cx="5164834" cy="662350"/>
            </a:xfrm>
          </p:grpSpPr>
          <p:pic>
            <p:nvPicPr>
              <p:cNvPr id="24" name="Рисунок 14">
                <a:extLst>
                  <a:ext uri="{FF2B5EF4-FFF2-40B4-BE49-F238E27FC236}">
                    <a16:creationId xmlns:a16="http://schemas.microsoft.com/office/drawing/2014/main" id="{B3A58F74-778C-778B-B519-E1E1DB150A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lum bright="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14404" y="705997"/>
                <a:ext cx="1996507" cy="632697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Рисунок 1" descr="Рисунок 1">
                <a:extLst>
                  <a:ext uri="{FF2B5EF4-FFF2-40B4-BE49-F238E27FC236}">
                    <a16:creationId xmlns:a16="http://schemas.microsoft.com/office/drawing/2014/main" id="{D81598D5-4DB7-EBAC-99B3-9B9A0F6BE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53923" y="676344"/>
                <a:ext cx="2127250" cy="662348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3C35061B-84CA-2A11-9B27-FFE51BC4EDA2}"/>
                </a:ext>
              </a:extLst>
            </p:cNvPr>
            <p:cNvGrpSpPr/>
            <p:nvPr/>
          </p:nvGrpSpPr>
          <p:grpSpPr>
            <a:xfrm>
              <a:off x="11201654" y="478290"/>
              <a:ext cx="614426" cy="496233"/>
              <a:chOff x="10945646" y="268834"/>
              <a:chExt cx="1126442" cy="909752"/>
            </a:xfrm>
          </p:grpSpPr>
          <p:pic>
            <p:nvPicPr>
              <p:cNvPr id="22" name="Рисунок 21">
                <a:extLst>
                  <a:ext uri="{FF2B5EF4-FFF2-40B4-BE49-F238E27FC236}">
                    <a16:creationId xmlns:a16="http://schemas.microsoft.com/office/drawing/2014/main" id="{9A3A6346-47EF-85FD-83C9-5B9CE9771A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147563" y="268834"/>
                <a:ext cx="722608" cy="658956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B5D5254-EC3D-90B1-A262-2AE1560D217A}"/>
                  </a:ext>
                </a:extLst>
              </p:cNvPr>
              <p:cNvSpPr txBox="1"/>
              <p:nvPr/>
            </p:nvSpPr>
            <p:spPr>
              <a:xfrm>
                <a:off x="10945646" y="928838"/>
                <a:ext cx="1126442" cy="249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00" dirty="0">
                    <a:solidFill>
                      <a:schemeClr val="bg1"/>
                    </a:solidFill>
                    <a:latin typeface="Bahnschrift SemiBold" panose="020B0502040204020203" pitchFamily="34" charset="0"/>
                    <a:cs typeface="Arial" pitchFamily="34" charset="0"/>
                  </a:rPr>
                  <a:t>ХМАО-Югра</a:t>
                </a:r>
                <a:endParaRPr lang="ru-RU" sz="600" dirty="0">
                  <a:solidFill>
                    <a:schemeClr val="bg1"/>
                  </a:solidFill>
                  <a:latin typeface="Bahnschrift SemiBold" panose="020B0502040204020203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7384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3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77C6F8C4-E0CA-2F47-3BFD-2223288671AD}"/>
              </a:ext>
            </a:extLst>
          </p:cNvPr>
          <p:cNvCxnSpPr>
            <a:cxnSpLocks/>
          </p:cNvCxnSpPr>
          <p:nvPr/>
        </p:nvCxnSpPr>
        <p:spPr>
          <a:xfrm>
            <a:off x="29077998" y="3435553"/>
            <a:ext cx="3514563" cy="0"/>
          </a:xfrm>
          <a:prstGeom prst="line">
            <a:avLst/>
          </a:prstGeom>
          <a:ln w="38100">
            <a:solidFill>
              <a:srgbClr val="17CB2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64DD2138-BF41-10DB-6A27-A443D3627540}"/>
              </a:ext>
            </a:extLst>
          </p:cNvPr>
          <p:cNvCxnSpPr>
            <a:cxnSpLocks/>
          </p:cNvCxnSpPr>
          <p:nvPr/>
        </p:nvCxnSpPr>
        <p:spPr>
          <a:xfrm>
            <a:off x="28828281" y="5670805"/>
            <a:ext cx="3764280" cy="0"/>
          </a:xfrm>
          <a:prstGeom prst="line">
            <a:avLst/>
          </a:prstGeom>
          <a:ln w="38100">
            <a:solidFill>
              <a:srgbClr val="FD843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E0F16FC7-9F02-2BC7-94BE-D856C6C42597}"/>
              </a:ext>
            </a:extLst>
          </p:cNvPr>
          <p:cNvCxnSpPr>
            <a:cxnSpLocks/>
          </p:cNvCxnSpPr>
          <p:nvPr/>
        </p:nvCxnSpPr>
        <p:spPr>
          <a:xfrm flipH="1">
            <a:off x="23218612" y="5615911"/>
            <a:ext cx="3359229" cy="0"/>
          </a:xfrm>
          <a:prstGeom prst="line">
            <a:avLst/>
          </a:prstGeom>
          <a:ln w="38100">
            <a:solidFill>
              <a:srgbClr val="5B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CB3950CD-C45E-BECC-01F2-5AB9C8DC3D9F}"/>
              </a:ext>
            </a:extLst>
          </p:cNvPr>
          <p:cNvSpPr txBox="1"/>
          <p:nvPr/>
        </p:nvSpPr>
        <p:spPr>
          <a:xfrm>
            <a:off x="30084554" y="4648649"/>
            <a:ext cx="3080585" cy="176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6000" dirty="0">
                <a:solidFill>
                  <a:srgbClr val="FD843D"/>
                </a:solidFill>
                <a:latin typeface="Bahnschrift SemiBold" panose="020B0502040204020203" pitchFamily="34" charset="0"/>
                <a:cs typeface="Arial" pitchFamily="34" charset="0"/>
              </a:rPr>
              <a:t>2 586</a:t>
            </a:r>
          </a:p>
          <a:p>
            <a:pPr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ru-RU" sz="4400" dirty="0">
                <a:solidFill>
                  <a:schemeClr val="bg1"/>
                </a:solidFill>
                <a:latin typeface="Bahnschrift Light" panose="020B0502040204020203" pitchFamily="34" charset="0"/>
                <a:cs typeface="Arial" pitchFamily="34" charset="0"/>
              </a:rPr>
              <a:t>2 группа</a:t>
            </a:r>
            <a:endParaRPr lang="ru-RU" sz="44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4441673-97A2-938C-C517-4CEE86542900}"/>
              </a:ext>
            </a:extLst>
          </p:cNvPr>
          <p:cNvSpPr txBox="1"/>
          <p:nvPr/>
        </p:nvSpPr>
        <p:spPr>
          <a:xfrm>
            <a:off x="30084554" y="2386545"/>
            <a:ext cx="2363595" cy="176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6000" dirty="0">
                <a:solidFill>
                  <a:srgbClr val="17CB28"/>
                </a:solidFill>
                <a:latin typeface="Bahnschrift SemiBold" panose="020B0502040204020203" pitchFamily="34" charset="0"/>
                <a:cs typeface="Arial" pitchFamily="34" charset="0"/>
              </a:rPr>
              <a:t>558</a:t>
            </a:r>
          </a:p>
          <a:p>
            <a:pPr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ru-RU" sz="4400" dirty="0">
                <a:solidFill>
                  <a:schemeClr val="bg1"/>
                </a:solidFill>
                <a:latin typeface="Bahnschrift Light" panose="020B0502040204020203" pitchFamily="34" charset="0"/>
                <a:cs typeface="Arial" pitchFamily="34" charset="0"/>
              </a:rPr>
              <a:t>1 группа</a:t>
            </a:r>
            <a:endParaRPr lang="ru-RU" sz="44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2EFD714-360A-80E3-159F-A3945699FB82}"/>
              </a:ext>
            </a:extLst>
          </p:cNvPr>
          <p:cNvSpPr txBox="1"/>
          <p:nvPr/>
        </p:nvSpPr>
        <p:spPr>
          <a:xfrm>
            <a:off x="23218612" y="4595940"/>
            <a:ext cx="3080585" cy="176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6000" dirty="0">
                <a:solidFill>
                  <a:srgbClr val="5B99FF"/>
                </a:solidFill>
                <a:latin typeface="Bahnschrift SemiBold" panose="020B0502040204020203" pitchFamily="34" charset="0"/>
                <a:cs typeface="Arial" pitchFamily="34" charset="0"/>
              </a:rPr>
              <a:t>5 859</a:t>
            </a:r>
          </a:p>
          <a:p>
            <a:pPr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ru-RU" sz="4400" dirty="0">
                <a:solidFill>
                  <a:schemeClr val="bg1"/>
                </a:solidFill>
                <a:latin typeface="Bahnschrift Light" panose="020B0502040204020203" pitchFamily="34" charset="0"/>
                <a:cs typeface="Arial" pitchFamily="34" charset="0"/>
              </a:rPr>
              <a:t>3 группа</a:t>
            </a:r>
            <a:endParaRPr lang="ru-RU" sz="44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29E57DAA-4D85-2E03-422B-89174C46F45C}"/>
              </a:ext>
            </a:extLst>
          </p:cNvPr>
          <p:cNvCxnSpPr>
            <a:cxnSpLocks/>
          </p:cNvCxnSpPr>
          <p:nvPr/>
        </p:nvCxnSpPr>
        <p:spPr>
          <a:xfrm>
            <a:off x="12716300" y="5670805"/>
            <a:ext cx="3354745" cy="0"/>
          </a:xfrm>
          <a:prstGeom prst="line">
            <a:avLst/>
          </a:prstGeom>
          <a:ln w="38100">
            <a:solidFill>
              <a:srgbClr val="FD843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9E10D3F-2745-51A0-38DB-147EB691C6A3}"/>
              </a:ext>
            </a:extLst>
          </p:cNvPr>
          <p:cNvSpPr txBox="1"/>
          <p:nvPr/>
        </p:nvSpPr>
        <p:spPr>
          <a:xfrm>
            <a:off x="989853" y="689795"/>
            <a:ext cx="131833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6000" dirty="0">
                <a:solidFill>
                  <a:srgbClr val="5B99FF"/>
                </a:solidFill>
                <a:latin typeface="Bahnschrift SemiBold" panose="020B0502040204020203" pitchFamily="34" charset="0"/>
                <a:cs typeface="Arial" pitchFamily="34" charset="0"/>
              </a:rPr>
              <a:t>АКТУАЛЬНОСТЬ ПРОБЛЕМЫ</a:t>
            </a:r>
            <a:endParaRPr lang="ru-RU" sz="6000" dirty="0">
              <a:solidFill>
                <a:srgbClr val="5B99FF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3E033FD-941A-59CB-7CA3-663475FE3BD2}"/>
              </a:ext>
            </a:extLst>
          </p:cNvPr>
          <p:cNvSpPr/>
          <p:nvPr/>
        </p:nvSpPr>
        <p:spPr>
          <a:xfrm>
            <a:off x="0" y="833201"/>
            <a:ext cx="672373" cy="642970"/>
          </a:xfrm>
          <a:prstGeom prst="rect">
            <a:avLst/>
          </a:prstGeom>
          <a:solidFill>
            <a:srgbClr val="5B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1A7FF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4056386-73A0-99BC-E53C-AB5CFB410C04}"/>
              </a:ext>
            </a:extLst>
          </p:cNvPr>
          <p:cNvSpPr txBox="1"/>
          <p:nvPr/>
        </p:nvSpPr>
        <p:spPr>
          <a:xfrm>
            <a:off x="989853" y="2131477"/>
            <a:ext cx="859009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  <a:t>ТРУДОСПОСОБНЫЕ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  <a:t>граждане с инвалидностью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  <a:t>по группам:</a:t>
            </a:r>
          </a:p>
        </p:txBody>
      </p: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6A42EFCC-B7D6-5D11-6CC0-6F98084CC15D}"/>
              </a:ext>
            </a:extLst>
          </p:cNvPr>
          <p:cNvCxnSpPr>
            <a:cxnSpLocks/>
          </p:cNvCxnSpPr>
          <p:nvPr/>
        </p:nvCxnSpPr>
        <p:spPr>
          <a:xfrm>
            <a:off x="16850530" y="2255407"/>
            <a:ext cx="0" cy="4490657"/>
          </a:xfrm>
          <a:prstGeom prst="line">
            <a:avLst/>
          </a:prstGeom>
          <a:ln w="76200" cap="rnd">
            <a:solidFill>
              <a:srgbClr val="1B31FD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D1A5DCF2-4321-05B5-6248-5D61D54A2396}"/>
              </a:ext>
            </a:extLst>
          </p:cNvPr>
          <p:cNvCxnSpPr>
            <a:cxnSpLocks/>
          </p:cNvCxnSpPr>
          <p:nvPr/>
        </p:nvCxnSpPr>
        <p:spPr>
          <a:xfrm flipH="1">
            <a:off x="6408688" y="5595704"/>
            <a:ext cx="3795930" cy="0"/>
          </a:xfrm>
          <a:prstGeom prst="line">
            <a:avLst/>
          </a:prstGeom>
          <a:ln w="38100">
            <a:solidFill>
              <a:srgbClr val="5B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68D9A870-1D1A-A1EE-D550-3068B2E74814}"/>
              </a:ext>
            </a:extLst>
          </p:cNvPr>
          <p:cNvCxnSpPr>
            <a:cxnSpLocks/>
          </p:cNvCxnSpPr>
          <p:nvPr/>
        </p:nvCxnSpPr>
        <p:spPr>
          <a:xfrm>
            <a:off x="12716300" y="3435553"/>
            <a:ext cx="3354745" cy="0"/>
          </a:xfrm>
          <a:prstGeom prst="line">
            <a:avLst/>
          </a:prstGeom>
          <a:ln w="38100">
            <a:solidFill>
              <a:srgbClr val="17CB2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D3EB6D9B-61A8-695B-4CE1-47CBB3F18F0F}"/>
              </a:ext>
            </a:extLst>
          </p:cNvPr>
          <p:cNvSpPr txBox="1"/>
          <p:nvPr/>
        </p:nvSpPr>
        <p:spPr>
          <a:xfrm>
            <a:off x="989853" y="4423121"/>
            <a:ext cx="3430291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8000" dirty="0">
                <a:solidFill>
                  <a:srgbClr val="5B99FF"/>
                </a:solidFill>
                <a:latin typeface="Bahnschrift SemiBold" panose="020B0502040204020203" pitchFamily="34" charset="0"/>
                <a:cs typeface="Arial" pitchFamily="34" charset="0"/>
              </a:rPr>
              <a:t>29 303</a:t>
            </a:r>
            <a:br>
              <a:rPr lang="ru-RU" altLang="ru-RU" sz="8000" dirty="0">
                <a:solidFill>
                  <a:srgbClr val="5B99FF"/>
                </a:solidFill>
                <a:latin typeface="Bahnschrift SemiBold" panose="020B0502040204020203" pitchFamily="34" charset="0"/>
                <a:cs typeface="Arial" pitchFamily="34" charset="0"/>
              </a:rPr>
            </a:br>
            <a:r>
              <a:rPr lang="ru-RU" altLang="ru-RU" sz="4400" dirty="0">
                <a:solidFill>
                  <a:srgbClr val="5B99FF"/>
                </a:solidFill>
                <a:latin typeface="Bahnschrift SemiBold" panose="020B0502040204020203" pitchFamily="34" charset="0"/>
                <a:cs typeface="Arial" pitchFamily="34" charset="0"/>
              </a:rPr>
              <a:t>чел.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6FF183B-8027-4FC7-D511-24CB234D7128}"/>
              </a:ext>
            </a:extLst>
          </p:cNvPr>
          <p:cNvSpPr txBox="1"/>
          <p:nvPr/>
        </p:nvSpPr>
        <p:spPr>
          <a:xfrm>
            <a:off x="6513675" y="4595940"/>
            <a:ext cx="3199883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6000" dirty="0">
                <a:solidFill>
                  <a:srgbClr val="5B99FF"/>
                </a:solidFill>
                <a:latin typeface="Bahnschrift SemiBold" panose="020B0502040204020203" pitchFamily="34" charset="0"/>
                <a:cs typeface="Arial" pitchFamily="34" charset="0"/>
              </a:rPr>
              <a:t>13 238</a:t>
            </a:r>
          </a:p>
          <a:p>
            <a:pPr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ru-RU" sz="4400" dirty="0">
                <a:solidFill>
                  <a:schemeClr val="bg1"/>
                </a:solidFill>
                <a:latin typeface="Bahnschrift Light" panose="020B0502040204020203" pitchFamily="34" charset="0"/>
                <a:cs typeface="Arial" pitchFamily="34" charset="0"/>
              </a:rPr>
              <a:t>3 группа</a:t>
            </a:r>
            <a:endParaRPr lang="ru-RU" sz="44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81D84E7-82B2-E23A-9E92-63BEC7AEC7AC}"/>
              </a:ext>
            </a:extLst>
          </p:cNvPr>
          <p:cNvSpPr txBox="1"/>
          <p:nvPr/>
        </p:nvSpPr>
        <p:spPr>
          <a:xfrm>
            <a:off x="13683345" y="2386545"/>
            <a:ext cx="2482671" cy="176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6000" dirty="0">
                <a:solidFill>
                  <a:srgbClr val="17CB28"/>
                </a:solidFill>
                <a:latin typeface="Bahnschrift SemiBold" panose="020B0502040204020203" pitchFamily="34" charset="0"/>
                <a:cs typeface="Arial" pitchFamily="34" charset="0"/>
              </a:rPr>
              <a:t>5 280</a:t>
            </a:r>
          </a:p>
          <a:p>
            <a:pPr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ru-RU" sz="4400" dirty="0">
                <a:solidFill>
                  <a:schemeClr val="bg1"/>
                </a:solidFill>
                <a:latin typeface="Bahnschrift Light" panose="020B0502040204020203" pitchFamily="34" charset="0"/>
                <a:cs typeface="Arial" pitchFamily="34" charset="0"/>
              </a:rPr>
              <a:t>1 группа</a:t>
            </a:r>
            <a:endParaRPr lang="ru-RU" sz="44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034F91C-E533-3A08-A4A9-7A79E5549166}"/>
              </a:ext>
            </a:extLst>
          </p:cNvPr>
          <p:cNvSpPr txBox="1"/>
          <p:nvPr/>
        </p:nvSpPr>
        <p:spPr>
          <a:xfrm>
            <a:off x="13683345" y="4648649"/>
            <a:ext cx="3354744" cy="176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6000" dirty="0">
                <a:solidFill>
                  <a:srgbClr val="FD843D"/>
                </a:solidFill>
                <a:latin typeface="Bahnschrift SemiBold" panose="020B0502040204020203" pitchFamily="34" charset="0"/>
                <a:cs typeface="Arial" pitchFamily="34" charset="0"/>
              </a:rPr>
              <a:t>10 785</a:t>
            </a:r>
          </a:p>
          <a:p>
            <a:pPr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ru-RU" sz="4400" dirty="0">
                <a:solidFill>
                  <a:schemeClr val="bg1"/>
                </a:solidFill>
                <a:latin typeface="Bahnschrift Light" panose="020B0502040204020203" pitchFamily="34" charset="0"/>
                <a:cs typeface="Arial" pitchFamily="34" charset="0"/>
              </a:rPr>
              <a:t>2 группа</a:t>
            </a:r>
            <a:endParaRPr lang="ru-RU" sz="44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44E6EBD-1CFB-7D66-470C-E381832F52DA}"/>
              </a:ext>
            </a:extLst>
          </p:cNvPr>
          <p:cNvGrpSpPr/>
          <p:nvPr/>
        </p:nvGrpSpPr>
        <p:grpSpPr>
          <a:xfrm rot="1537097">
            <a:off x="25711303" y="2373616"/>
            <a:ext cx="4044748" cy="4044748"/>
            <a:chOff x="28073092" y="4003152"/>
            <a:chExt cx="1994574" cy="1994574"/>
          </a:xfrm>
        </p:grpSpPr>
        <p:sp>
          <p:nvSpPr>
            <p:cNvPr id="57" name="Блок-схема: узел 56">
              <a:extLst>
                <a:ext uri="{FF2B5EF4-FFF2-40B4-BE49-F238E27FC236}">
                  <a16:creationId xmlns:a16="http://schemas.microsoft.com/office/drawing/2014/main" id="{8E1B4AA5-FFA2-4329-0A22-2E3244566820}"/>
                </a:ext>
              </a:extLst>
            </p:cNvPr>
            <p:cNvSpPr/>
            <p:nvPr/>
          </p:nvSpPr>
          <p:spPr>
            <a:xfrm>
              <a:off x="28073092" y="4003152"/>
              <a:ext cx="1994574" cy="199457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blurRad="698500" algn="ctr" rotWithShape="0">
                <a:srgbClr val="0944FF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8" name="Часть круга 57">
              <a:extLst>
                <a:ext uri="{FF2B5EF4-FFF2-40B4-BE49-F238E27FC236}">
                  <a16:creationId xmlns:a16="http://schemas.microsoft.com/office/drawing/2014/main" id="{76F0D886-7F50-0BDF-C001-12E2AEF4B938}"/>
                </a:ext>
              </a:extLst>
            </p:cNvPr>
            <p:cNvSpPr/>
            <p:nvPr/>
          </p:nvSpPr>
          <p:spPr>
            <a:xfrm>
              <a:off x="28168070" y="4098131"/>
              <a:ext cx="1804616" cy="1804616"/>
            </a:xfrm>
            <a:prstGeom prst="pie">
              <a:avLst>
                <a:gd name="adj1" fmla="val 17356526"/>
                <a:gd name="adj2" fmla="val 18775199"/>
              </a:avLst>
            </a:prstGeom>
            <a:pattFill prst="dkDnDiag">
              <a:fgClr>
                <a:srgbClr val="17CB28"/>
              </a:fgClr>
              <a:bgClr>
                <a:schemeClr val="bg1"/>
              </a:bgClr>
            </a:pattFill>
            <a:ln w="19050">
              <a:solidFill>
                <a:srgbClr val="17CB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9" name="Часть круга 58">
              <a:extLst>
                <a:ext uri="{FF2B5EF4-FFF2-40B4-BE49-F238E27FC236}">
                  <a16:creationId xmlns:a16="http://schemas.microsoft.com/office/drawing/2014/main" id="{6DB71E8E-CE55-5327-6E0B-01B8583FE87A}"/>
                </a:ext>
              </a:extLst>
            </p:cNvPr>
            <p:cNvSpPr/>
            <p:nvPr/>
          </p:nvSpPr>
          <p:spPr>
            <a:xfrm>
              <a:off x="28168071" y="4098131"/>
              <a:ext cx="1804616" cy="1804616"/>
            </a:xfrm>
            <a:prstGeom prst="pie">
              <a:avLst>
                <a:gd name="adj1" fmla="val 19126741"/>
                <a:gd name="adj2" fmla="val 3691898"/>
              </a:avLst>
            </a:prstGeom>
            <a:pattFill prst="pct90">
              <a:fgClr>
                <a:srgbClr val="FD843D"/>
              </a:fgClr>
              <a:bgClr>
                <a:schemeClr val="bg1"/>
              </a:bgClr>
            </a:pattFill>
            <a:ln w="19050">
              <a:solidFill>
                <a:srgbClr val="FD84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7" name="Часть круга 76">
              <a:extLst>
                <a:ext uri="{FF2B5EF4-FFF2-40B4-BE49-F238E27FC236}">
                  <a16:creationId xmlns:a16="http://schemas.microsoft.com/office/drawing/2014/main" id="{5DD624B0-DBD9-2124-F4FB-16F60E76CFF2}"/>
                </a:ext>
              </a:extLst>
            </p:cNvPr>
            <p:cNvSpPr/>
            <p:nvPr/>
          </p:nvSpPr>
          <p:spPr>
            <a:xfrm>
              <a:off x="28168071" y="4098131"/>
              <a:ext cx="1804616" cy="1804616"/>
            </a:xfrm>
            <a:prstGeom prst="pie">
              <a:avLst>
                <a:gd name="adj1" fmla="val 4026406"/>
                <a:gd name="adj2" fmla="val 16973187"/>
              </a:avLst>
            </a:prstGeom>
            <a:solidFill>
              <a:srgbClr val="1B31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AF65FFA5-F02C-7928-37FE-DA73B2449209}"/>
              </a:ext>
            </a:extLst>
          </p:cNvPr>
          <p:cNvGrpSpPr/>
          <p:nvPr/>
        </p:nvGrpSpPr>
        <p:grpSpPr>
          <a:xfrm>
            <a:off x="9381565" y="2408879"/>
            <a:ext cx="4044748" cy="4044748"/>
            <a:chOff x="9180483" y="2408879"/>
            <a:chExt cx="4044748" cy="4044748"/>
          </a:xfrm>
        </p:grpSpPr>
        <p:sp>
          <p:nvSpPr>
            <p:cNvPr id="55" name="Блок-схема: узел 54">
              <a:extLst>
                <a:ext uri="{FF2B5EF4-FFF2-40B4-BE49-F238E27FC236}">
                  <a16:creationId xmlns:a16="http://schemas.microsoft.com/office/drawing/2014/main" id="{A35BCCC2-7928-782A-E89F-3E30EAC9F81B}"/>
                </a:ext>
              </a:extLst>
            </p:cNvPr>
            <p:cNvSpPr/>
            <p:nvPr/>
          </p:nvSpPr>
          <p:spPr>
            <a:xfrm>
              <a:off x="9180483" y="2408879"/>
              <a:ext cx="4044748" cy="4044748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blurRad="698500" algn="ctr" rotWithShape="0">
                <a:srgbClr val="0944FF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0" name="Часть круга 69">
              <a:extLst>
                <a:ext uri="{FF2B5EF4-FFF2-40B4-BE49-F238E27FC236}">
                  <a16:creationId xmlns:a16="http://schemas.microsoft.com/office/drawing/2014/main" id="{6E9F5B03-A5E9-CED8-89AF-068A99C03354}"/>
                </a:ext>
              </a:extLst>
            </p:cNvPr>
            <p:cNvSpPr/>
            <p:nvPr/>
          </p:nvSpPr>
          <p:spPr>
            <a:xfrm>
              <a:off x="9348285" y="2576681"/>
              <a:ext cx="3709146" cy="3709146"/>
            </a:xfrm>
            <a:prstGeom prst="pie">
              <a:avLst>
                <a:gd name="adj1" fmla="val 20830794"/>
                <a:gd name="adj2" fmla="val 6246562"/>
              </a:avLst>
            </a:prstGeom>
            <a:pattFill prst="pct90">
              <a:fgClr>
                <a:srgbClr val="FD843D"/>
              </a:fgClr>
              <a:bgClr>
                <a:schemeClr val="bg1"/>
              </a:bgClr>
            </a:pattFill>
            <a:ln w="19050">
              <a:solidFill>
                <a:srgbClr val="FD84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71" name="Часть круга 70">
              <a:extLst>
                <a:ext uri="{FF2B5EF4-FFF2-40B4-BE49-F238E27FC236}">
                  <a16:creationId xmlns:a16="http://schemas.microsoft.com/office/drawing/2014/main" id="{E43451A8-8D28-D344-E310-ADF9900A3227}"/>
                </a:ext>
              </a:extLst>
            </p:cNvPr>
            <p:cNvSpPr/>
            <p:nvPr/>
          </p:nvSpPr>
          <p:spPr>
            <a:xfrm>
              <a:off x="9348285" y="2576681"/>
              <a:ext cx="3709146" cy="3709146"/>
            </a:xfrm>
            <a:prstGeom prst="pie">
              <a:avLst>
                <a:gd name="adj1" fmla="val 16374619"/>
                <a:gd name="adj2" fmla="val 20681411"/>
              </a:avLst>
            </a:prstGeom>
            <a:pattFill prst="dkDnDiag">
              <a:fgClr>
                <a:srgbClr val="17CB28"/>
              </a:fgClr>
              <a:bgClr>
                <a:schemeClr val="bg1"/>
              </a:bgClr>
            </a:pattFill>
            <a:ln w="19050">
              <a:solidFill>
                <a:srgbClr val="17CB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78" name="Часть круга 77">
              <a:extLst>
                <a:ext uri="{FF2B5EF4-FFF2-40B4-BE49-F238E27FC236}">
                  <a16:creationId xmlns:a16="http://schemas.microsoft.com/office/drawing/2014/main" id="{697673E8-8183-DF7B-448F-E4D19DEB0CB3}"/>
                </a:ext>
              </a:extLst>
            </p:cNvPr>
            <p:cNvSpPr/>
            <p:nvPr/>
          </p:nvSpPr>
          <p:spPr>
            <a:xfrm>
              <a:off x="9348285" y="2576681"/>
              <a:ext cx="3709146" cy="3709146"/>
            </a:xfrm>
            <a:prstGeom prst="pie">
              <a:avLst>
                <a:gd name="adj1" fmla="val 6415613"/>
                <a:gd name="adj2" fmla="val 16209585"/>
              </a:avLst>
            </a:prstGeom>
            <a:solidFill>
              <a:srgbClr val="1B31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21D9B2E-000A-05EF-6E78-A6DCDDD638F0}"/>
              </a:ext>
            </a:extLst>
          </p:cNvPr>
          <p:cNvSpPr txBox="1"/>
          <p:nvPr/>
        </p:nvSpPr>
        <p:spPr>
          <a:xfrm>
            <a:off x="17659295" y="2131477"/>
            <a:ext cx="791549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  <a:t>РАБОТАЮЩИЕ 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  <a:t>граждане с инвалидностью по группам: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4AC55B-11E5-6A49-7B5A-5E1E5856588F}"/>
              </a:ext>
            </a:extLst>
          </p:cNvPr>
          <p:cNvSpPr txBox="1"/>
          <p:nvPr/>
        </p:nvSpPr>
        <p:spPr>
          <a:xfrm>
            <a:off x="17659295" y="4423121"/>
            <a:ext cx="3430291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8000" dirty="0">
                <a:solidFill>
                  <a:srgbClr val="5B99FF"/>
                </a:solidFill>
                <a:latin typeface="Bahnschrift SemiBold" panose="020B0502040204020203" pitchFamily="34" charset="0"/>
                <a:cs typeface="Arial" pitchFamily="34" charset="0"/>
              </a:rPr>
              <a:t>9 003</a:t>
            </a:r>
            <a:br>
              <a:rPr lang="ru-RU" altLang="ru-RU" sz="8000" dirty="0">
                <a:solidFill>
                  <a:srgbClr val="5B99FF"/>
                </a:solidFill>
                <a:latin typeface="Bahnschrift SemiBold" panose="020B0502040204020203" pitchFamily="34" charset="0"/>
                <a:cs typeface="Arial" pitchFamily="34" charset="0"/>
              </a:rPr>
            </a:br>
            <a:r>
              <a:rPr lang="ru-RU" altLang="ru-RU" sz="4400" dirty="0">
                <a:solidFill>
                  <a:srgbClr val="5B99FF"/>
                </a:solidFill>
                <a:latin typeface="Bahnschrift SemiBold" panose="020B0502040204020203" pitchFamily="34" charset="0"/>
                <a:cs typeface="Arial" pitchFamily="34" charset="0"/>
              </a:rPr>
              <a:t>чел.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D4EFE62-E5DA-02DA-CD2B-19B510424EA3}"/>
              </a:ext>
            </a:extLst>
          </p:cNvPr>
          <p:cNvSpPr/>
          <p:nvPr/>
        </p:nvSpPr>
        <p:spPr>
          <a:xfrm>
            <a:off x="33297568" y="-723899"/>
            <a:ext cx="8174281" cy="8496300"/>
          </a:xfrm>
          <a:prstGeom prst="rect">
            <a:avLst/>
          </a:prstGeom>
          <a:solidFill>
            <a:srgbClr val="002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E585C4E-B9AA-9D9D-6A2A-18AF5A8A438E}"/>
              </a:ext>
            </a:extLst>
          </p:cNvPr>
          <p:cNvGrpSpPr/>
          <p:nvPr/>
        </p:nvGrpSpPr>
        <p:grpSpPr>
          <a:xfrm>
            <a:off x="26193821" y="754617"/>
            <a:ext cx="6679037" cy="896902"/>
            <a:chOff x="8120743" y="478290"/>
            <a:chExt cx="3695337" cy="496233"/>
          </a:xfrm>
        </p:grpSpPr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950DDA08-731E-D83C-2090-176FA705D13F}"/>
                </a:ext>
              </a:extLst>
            </p:cNvPr>
            <p:cNvGrpSpPr/>
            <p:nvPr/>
          </p:nvGrpSpPr>
          <p:grpSpPr>
            <a:xfrm>
              <a:off x="8120743" y="548521"/>
              <a:ext cx="2666615" cy="341973"/>
              <a:chOff x="-53923" y="676344"/>
              <a:chExt cx="5164834" cy="662350"/>
            </a:xfrm>
          </p:grpSpPr>
          <p:pic>
            <p:nvPicPr>
              <p:cNvPr id="16" name="Рисунок 14">
                <a:extLst>
                  <a:ext uri="{FF2B5EF4-FFF2-40B4-BE49-F238E27FC236}">
                    <a16:creationId xmlns:a16="http://schemas.microsoft.com/office/drawing/2014/main" id="{E08AD8C5-AFE0-DF99-A23D-EE5EB20AFC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14404" y="705997"/>
                <a:ext cx="1996507" cy="632697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Рисунок 1" descr="Рисунок 1">
                <a:extLst>
                  <a:ext uri="{FF2B5EF4-FFF2-40B4-BE49-F238E27FC236}">
                    <a16:creationId xmlns:a16="http://schemas.microsoft.com/office/drawing/2014/main" id="{A073390C-D05A-986E-1379-08AAE45722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53923" y="676344"/>
                <a:ext cx="2127250" cy="662348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D84BEE6C-C4AC-23AC-0AC7-A903DECAFC6B}"/>
                </a:ext>
              </a:extLst>
            </p:cNvPr>
            <p:cNvGrpSpPr/>
            <p:nvPr/>
          </p:nvGrpSpPr>
          <p:grpSpPr>
            <a:xfrm>
              <a:off x="11201654" y="478290"/>
              <a:ext cx="614426" cy="496233"/>
              <a:chOff x="10945646" y="268834"/>
              <a:chExt cx="1126442" cy="909752"/>
            </a:xfrm>
          </p:grpSpPr>
          <p:pic>
            <p:nvPicPr>
              <p:cNvPr id="19" name="Рисунок 18">
                <a:extLst>
                  <a:ext uri="{FF2B5EF4-FFF2-40B4-BE49-F238E27FC236}">
                    <a16:creationId xmlns:a16="http://schemas.microsoft.com/office/drawing/2014/main" id="{558EA536-5EDE-45E3-D704-518C3FC84D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1147563" y="268834"/>
                <a:ext cx="722608" cy="658956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AAE7992-7D13-8310-35B4-F0D71DB23789}"/>
                  </a:ext>
                </a:extLst>
              </p:cNvPr>
              <p:cNvSpPr txBox="1"/>
              <p:nvPr/>
            </p:nvSpPr>
            <p:spPr>
              <a:xfrm>
                <a:off x="10945646" y="928838"/>
                <a:ext cx="1126442" cy="249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00" dirty="0">
                    <a:solidFill>
                      <a:schemeClr val="bg1"/>
                    </a:solidFill>
                    <a:latin typeface="Bahnschrift SemiBold" panose="020B0502040204020203" pitchFamily="34" charset="0"/>
                    <a:cs typeface="Arial" pitchFamily="34" charset="0"/>
                  </a:rPr>
                  <a:t>ХМАО-Югра</a:t>
                </a:r>
                <a:endParaRPr lang="ru-RU" sz="600" dirty="0">
                  <a:solidFill>
                    <a:schemeClr val="bg1"/>
                  </a:solidFill>
                  <a:latin typeface="Bahnschrift SemiBold" panose="020B0502040204020203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A07537E-8429-E00E-A9DF-E131E5B17EB0}"/>
              </a:ext>
            </a:extLst>
          </p:cNvPr>
          <p:cNvSpPr/>
          <p:nvPr/>
        </p:nvSpPr>
        <p:spPr>
          <a:xfrm>
            <a:off x="33987702" y="2834248"/>
            <a:ext cx="6945985" cy="1051952"/>
          </a:xfrm>
          <a:prstGeom prst="rect">
            <a:avLst/>
          </a:prstGeom>
          <a:pattFill prst="dkUpDiag">
            <a:fgClr>
              <a:schemeClr val="bg1"/>
            </a:fgClr>
            <a:bgClr>
              <a:srgbClr val="0020C0"/>
            </a:bgClr>
          </a:patt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6EEBB28-82EE-D63F-3B17-C655F4B23259}"/>
              </a:ext>
            </a:extLst>
          </p:cNvPr>
          <p:cNvSpPr/>
          <p:nvPr/>
        </p:nvSpPr>
        <p:spPr>
          <a:xfrm>
            <a:off x="34854301" y="3217762"/>
            <a:ext cx="4037143" cy="668438"/>
          </a:xfrm>
          <a:prstGeom prst="rect">
            <a:avLst/>
          </a:prstGeom>
          <a:pattFill prst="dkUpDiag">
            <a:fgClr>
              <a:srgbClr val="17CB28"/>
            </a:fgClr>
            <a:bgClr>
              <a:srgbClr val="0020C0"/>
            </a:bgClr>
          </a:patt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9612D8-7480-1FC3-53EE-82F91F8F6E5A}"/>
              </a:ext>
            </a:extLst>
          </p:cNvPr>
          <p:cNvSpPr txBox="1"/>
          <p:nvPr/>
        </p:nvSpPr>
        <p:spPr>
          <a:xfrm>
            <a:off x="33814517" y="689795"/>
            <a:ext cx="74796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  <a:cs typeface="Arial" pitchFamily="34" charset="0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</a:rPr>
              <a:t>Сохраняется позиция ХМАО – Югра среди регионов с высоким уровнем занятости граждан с инвалидностью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6BD963-339D-9BFE-912F-25A0CED36A14}"/>
              </a:ext>
            </a:extLst>
          </p:cNvPr>
          <p:cNvSpPr txBox="1"/>
          <p:nvPr/>
        </p:nvSpPr>
        <p:spPr>
          <a:xfrm>
            <a:off x="38871492" y="4072812"/>
            <a:ext cx="21353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60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defRPr>
            </a:lvl1pPr>
          </a:lstStyle>
          <a:p>
            <a:pPr algn="r"/>
            <a:r>
              <a:rPr lang="ru-RU" sz="2400" dirty="0"/>
              <a:t>ХМАО-Югра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CC0824-C96E-C325-DD5B-E2C419EA82F1}"/>
              </a:ext>
            </a:extLst>
          </p:cNvPr>
          <p:cNvSpPr txBox="1"/>
          <p:nvPr/>
        </p:nvSpPr>
        <p:spPr>
          <a:xfrm>
            <a:off x="35823646" y="4072812"/>
            <a:ext cx="16986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60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defRPr>
            </a:lvl1pPr>
          </a:lstStyle>
          <a:p>
            <a:pPr algn="r"/>
            <a:r>
              <a:rPr lang="ru-RU" sz="2400" dirty="0"/>
              <a:t>Казахстан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CA00C9-AA95-E471-92DA-5CB825738DDE}"/>
              </a:ext>
            </a:extLst>
          </p:cNvPr>
          <p:cNvSpPr txBox="1"/>
          <p:nvPr/>
        </p:nvSpPr>
        <p:spPr>
          <a:xfrm>
            <a:off x="39180753" y="4415582"/>
            <a:ext cx="18260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60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defRPr>
            </a:lvl1pPr>
          </a:lstStyle>
          <a:p>
            <a:pPr algn="r"/>
            <a:r>
              <a:rPr lang="ru-RU" sz="7200" dirty="0"/>
              <a:t>30%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14D1AC-A3B7-498D-F222-D977FB60CBFC}"/>
              </a:ext>
            </a:extLst>
          </p:cNvPr>
          <p:cNvSpPr txBox="1"/>
          <p:nvPr/>
        </p:nvSpPr>
        <p:spPr>
          <a:xfrm>
            <a:off x="35823646" y="4431253"/>
            <a:ext cx="16986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60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defRPr>
            </a:lvl1pPr>
          </a:lstStyle>
          <a:p>
            <a:pPr algn="r"/>
            <a:r>
              <a:rPr lang="ru-RU" sz="4800" dirty="0">
                <a:solidFill>
                  <a:srgbClr val="FD843D"/>
                </a:solidFill>
              </a:rPr>
              <a:t>24%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66B7BA6-169C-1B75-4846-C74F4221F49E}"/>
              </a:ext>
            </a:extLst>
          </p:cNvPr>
          <p:cNvSpPr/>
          <p:nvPr/>
        </p:nvSpPr>
        <p:spPr>
          <a:xfrm>
            <a:off x="33987702" y="3217762"/>
            <a:ext cx="4336075" cy="668438"/>
          </a:xfrm>
          <a:prstGeom prst="rect">
            <a:avLst/>
          </a:prstGeom>
          <a:pattFill prst="dkUpDiag">
            <a:fgClr>
              <a:srgbClr val="FD843D"/>
            </a:fgClr>
            <a:bgClr>
              <a:srgbClr val="0020C0"/>
            </a:bgClr>
          </a:patt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>
            <a:extLst>
              <a:ext uri="{FF2B5EF4-FFF2-40B4-BE49-F238E27FC236}">
                <a16:creationId xmlns:a16="http://schemas.microsoft.com/office/drawing/2014/main" id="{34147149-6EE9-17DC-8E39-2469EC5C1DFE}"/>
              </a:ext>
            </a:extLst>
          </p:cNvPr>
          <p:cNvSpPr/>
          <p:nvPr/>
        </p:nvSpPr>
        <p:spPr>
          <a:xfrm rot="10800000">
            <a:off x="40395646" y="3886199"/>
            <a:ext cx="212770" cy="13922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5D55DD-682E-C147-A58A-A970B015AB4B}"/>
              </a:ext>
            </a:extLst>
          </p:cNvPr>
          <p:cNvSpPr txBox="1"/>
          <p:nvPr/>
        </p:nvSpPr>
        <p:spPr>
          <a:xfrm>
            <a:off x="38093447" y="4072812"/>
            <a:ext cx="8091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defRPr>
            </a:lvl1pPr>
          </a:lstStyle>
          <a:p>
            <a:r>
              <a:rPr lang="ru-RU" dirty="0"/>
              <a:t>РФ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1FCD7E-9F62-6DC5-9B1F-EF8D79071721}"/>
              </a:ext>
            </a:extLst>
          </p:cNvPr>
          <p:cNvSpPr txBox="1"/>
          <p:nvPr/>
        </p:nvSpPr>
        <p:spPr>
          <a:xfrm>
            <a:off x="37567490" y="4431253"/>
            <a:ext cx="15125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60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defRPr>
            </a:lvl1pPr>
          </a:lstStyle>
          <a:p>
            <a:pPr algn="r"/>
            <a:r>
              <a:rPr lang="ru-RU" sz="4800" dirty="0">
                <a:solidFill>
                  <a:srgbClr val="17CB28"/>
                </a:solidFill>
              </a:rPr>
              <a:t>25%</a:t>
            </a:r>
          </a:p>
        </p:txBody>
      </p:sp>
      <p:sp>
        <p:nvSpPr>
          <p:cNvPr id="35" name="Равнобедренный треугольник 34">
            <a:extLst>
              <a:ext uri="{FF2B5EF4-FFF2-40B4-BE49-F238E27FC236}">
                <a16:creationId xmlns:a16="http://schemas.microsoft.com/office/drawing/2014/main" id="{F7D0B398-9539-9F80-E81B-378FBF694E51}"/>
              </a:ext>
            </a:extLst>
          </p:cNvPr>
          <p:cNvSpPr/>
          <p:nvPr/>
        </p:nvSpPr>
        <p:spPr>
          <a:xfrm rot="10800000">
            <a:off x="38501076" y="3886199"/>
            <a:ext cx="212770" cy="13922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авнобедренный треугольник 35">
            <a:extLst>
              <a:ext uri="{FF2B5EF4-FFF2-40B4-BE49-F238E27FC236}">
                <a16:creationId xmlns:a16="http://schemas.microsoft.com/office/drawing/2014/main" id="{0B1210BA-8F4C-7855-ABFD-57850F9A0F14}"/>
              </a:ext>
            </a:extLst>
          </p:cNvPr>
          <p:cNvSpPr/>
          <p:nvPr/>
        </p:nvSpPr>
        <p:spPr>
          <a:xfrm rot="10800000">
            <a:off x="37146283" y="3886199"/>
            <a:ext cx="212770" cy="13922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02AB0FB-6D04-25A2-AF0C-3C518825BD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977950" y="6049322"/>
            <a:ext cx="1826045" cy="133040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6E06CAB2-3B3E-B5D9-71D6-D57A52B880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333712" y="5782848"/>
            <a:ext cx="4226732" cy="319668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63F143A-F046-8E35-4926-BE19161726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209797" y="5782848"/>
            <a:ext cx="4226732" cy="3196686"/>
          </a:xfrm>
          <a:prstGeom prst="rect">
            <a:avLst/>
          </a:prstGeom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05DE147B-2CF2-59A9-A4B6-7F9DA34FCB53}"/>
              </a:ext>
            </a:extLst>
          </p:cNvPr>
          <p:cNvSpPr/>
          <p:nvPr/>
        </p:nvSpPr>
        <p:spPr>
          <a:xfrm>
            <a:off x="40477440" y="6777992"/>
            <a:ext cx="994409" cy="994409"/>
          </a:xfrm>
          <a:prstGeom prst="rect">
            <a:avLst/>
          </a:prstGeom>
          <a:solidFill>
            <a:srgbClr val="002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Заголовок 2">
            <a:extLst>
              <a:ext uri="{FF2B5EF4-FFF2-40B4-BE49-F238E27FC236}">
                <a16:creationId xmlns:a16="http://schemas.microsoft.com/office/drawing/2014/main" id="{8A3CC190-ABE5-4037-9E34-3056C25C7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77440" y="6777992"/>
            <a:ext cx="4604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  <a:cs typeface="Arial" pitchFamily="34" charset="0"/>
              </a:defRPr>
            </a:lvl1pPr>
          </a:lstStyle>
          <a:p>
            <a:pPr algn="r"/>
            <a:fld id="{C3E450D1-A1CE-4DBC-8F52-08C4AC6D1D46}" type="slidenum">
              <a:rPr lang="ru-RU" altLang="ru-RU" sz="2800" smtClean="0">
                <a:solidFill>
                  <a:schemeClr val="bg1"/>
                </a:solidFill>
              </a:rPr>
              <a:t>2</a:t>
            </a:fld>
            <a:endParaRPr lang="ru-RU" alt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3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Рисунок 189">
            <a:extLst>
              <a:ext uri="{FF2B5EF4-FFF2-40B4-BE49-F238E27FC236}">
                <a16:creationId xmlns:a16="http://schemas.microsoft.com/office/drawing/2014/main" id="{417DD9E0-E9FF-5579-ABB4-EF27D2DEE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386990">
            <a:off x="-3896617" y="1776258"/>
            <a:ext cx="12628634" cy="6844700"/>
          </a:xfrm>
          <a:prstGeom prst="rect">
            <a:avLst/>
          </a:prstGeom>
        </p:spPr>
      </p:pic>
      <p:pic>
        <p:nvPicPr>
          <p:cNvPr id="191" name="Рисунок 190">
            <a:extLst>
              <a:ext uri="{FF2B5EF4-FFF2-40B4-BE49-F238E27FC236}">
                <a16:creationId xmlns:a16="http://schemas.microsoft.com/office/drawing/2014/main" id="{949AE335-551F-4FD3-1DA5-13A9B084F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639246">
            <a:off x="16503168" y="3622203"/>
            <a:ext cx="12628634" cy="6844700"/>
          </a:xfrm>
          <a:prstGeom prst="rect">
            <a:avLst/>
          </a:prstGeom>
        </p:spPr>
      </p:pic>
      <p:grpSp>
        <p:nvGrpSpPr>
          <p:cNvPr id="186" name="Группа 185">
            <a:extLst>
              <a:ext uri="{FF2B5EF4-FFF2-40B4-BE49-F238E27FC236}">
                <a16:creationId xmlns:a16="http://schemas.microsoft.com/office/drawing/2014/main" id="{07C5BAB2-D7F2-3342-819A-1CC221005D8C}"/>
              </a:ext>
            </a:extLst>
          </p:cNvPr>
          <p:cNvGrpSpPr/>
          <p:nvPr/>
        </p:nvGrpSpPr>
        <p:grpSpPr>
          <a:xfrm>
            <a:off x="33751767" y="1492281"/>
            <a:ext cx="7717531" cy="3196686"/>
            <a:chOff x="33751767" y="1492281"/>
            <a:chExt cx="7717531" cy="3196686"/>
          </a:xfrm>
        </p:grpSpPr>
        <p:pic>
          <p:nvPicPr>
            <p:cNvPr id="183" name="Рисунок 182">
              <a:extLst>
                <a:ext uri="{FF2B5EF4-FFF2-40B4-BE49-F238E27FC236}">
                  <a16:creationId xmlns:a16="http://schemas.microsoft.com/office/drawing/2014/main" id="{9CE023F1-21C6-E0DC-7AB0-6A3C3B66E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230861" y="1492281"/>
              <a:ext cx="4226732" cy="3196686"/>
            </a:xfrm>
            <a:prstGeom prst="rect">
              <a:avLst/>
            </a:prstGeom>
          </p:spPr>
        </p:pic>
        <p:pic>
          <p:nvPicPr>
            <p:cNvPr id="184" name="Рисунок 183">
              <a:extLst>
                <a:ext uri="{FF2B5EF4-FFF2-40B4-BE49-F238E27FC236}">
                  <a16:creationId xmlns:a16="http://schemas.microsoft.com/office/drawing/2014/main" id="{CB53E7CA-624E-0CD5-21C4-C9794B90C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106946" y="1492281"/>
              <a:ext cx="4226732" cy="3196686"/>
            </a:xfrm>
            <a:prstGeom prst="rect">
              <a:avLst/>
            </a:prstGeom>
          </p:spPr>
        </p:pic>
        <p:sp>
          <p:nvSpPr>
            <p:cNvPr id="185" name="Прямоугольник 184">
              <a:extLst>
                <a:ext uri="{FF2B5EF4-FFF2-40B4-BE49-F238E27FC236}">
                  <a16:creationId xmlns:a16="http://schemas.microsoft.com/office/drawing/2014/main" id="{877D2C3D-41B4-75D0-4F8F-F70758A66997}"/>
                </a:ext>
              </a:extLst>
            </p:cNvPr>
            <p:cNvSpPr/>
            <p:nvPr/>
          </p:nvSpPr>
          <p:spPr>
            <a:xfrm>
              <a:off x="33751767" y="3198369"/>
              <a:ext cx="7312517" cy="998346"/>
            </a:xfrm>
            <a:prstGeom prst="rect">
              <a:avLst/>
            </a:prstGeom>
            <a:solidFill>
              <a:srgbClr val="030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Прямоугольник 186">
              <a:extLst>
                <a:ext uri="{FF2B5EF4-FFF2-40B4-BE49-F238E27FC236}">
                  <a16:creationId xmlns:a16="http://schemas.microsoft.com/office/drawing/2014/main" id="{A90D5635-7A1F-9851-C332-EBEEFBD4B006}"/>
                </a:ext>
              </a:extLst>
            </p:cNvPr>
            <p:cNvSpPr/>
            <p:nvPr/>
          </p:nvSpPr>
          <p:spPr>
            <a:xfrm>
              <a:off x="40406579" y="2027457"/>
              <a:ext cx="1062719" cy="1516990"/>
            </a:xfrm>
            <a:prstGeom prst="rect">
              <a:avLst/>
            </a:prstGeom>
            <a:solidFill>
              <a:srgbClr val="030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2618B0F-E545-CB94-5581-7CB26E0CF8EA}"/>
              </a:ext>
            </a:extLst>
          </p:cNvPr>
          <p:cNvSpPr txBox="1"/>
          <p:nvPr/>
        </p:nvSpPr>
        <p:spPr>
          <a:xfrm>
            <a:off x="989853" y="689795"/>
            <a:ext cx="94248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6000" dirty="0">
                <a:solidFill>
                  <a:srgbClr val="5B99FF"/>
                </a:solidFill>
                <a:latin typeface="Bahnschrift SemiBold" panose="020B0502040204020203" pitchFamily="34" charset="0"/>
                <a:cs typeface="Arial" pitchFamily="34" charset="0"/>
              </a:rPr>
              <a:t>ПРОБЛЕМЫ И БАРЬЕРЫ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18B3BBD-0224-61D5-E345-29D03626D5BD}"/>
              </a:ext>
            </a:extLst>
          </p:cNvPr>
          <p:cNvSpPr/>
          <p:nvPr/>
        </p:nvSpPr>
        <p:spPr>
          <a:xfrm>
            <a:off x="0" y="833201"/>
            <a:ext cx="672373" cy="642970"/>
          </a:xfrm>
          <a:prstGeom prst="rect">
            <a:avLst/>
          </a:prstGeom>
          <a:solidFill>
            <a:srgbClr val="5B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1A7FF"/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7D240FA-1926-75AC-B2B1-0BAF0252D214}"/>
              </a:ext>
            </a:extLst>
          </p:cNvPr>
          <p:cNvGrpSpPr/>
          <p:nvPr/>
        </p:nvGrpSpPr>
        <p:grpSpPr>
          <a:xfrm>
            <a:off x="33798403" y="754617"/>
            <a:ext cx="6679037" cy="896902"/>
            <a:chOff x="8120743" y="478290"/>
            <a:chExt cx="3695337" cy="496233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6882D49B-D4C9-F9DF-1201-23A174E67E30}"/>
                </a:ext>
              </a:extLst>
            </p:cNvPr>
            <p:cNvGrpSpPr/>
            <p:nvPr/>
          </p:nvGrpSpPr>
          <p:grpSpPr>
            <a:xfrm>
              <a:off x="8120743" y="548521"/>
              <a:ext cx="2666615" cy="341973"/>
              <a:chOff x="-53923" y="676344"/>
              <a:chExt cx="5164834" cy="662350"/>
            </a:xfrm>
          </p:grpSpPr>
          <p:pic>
            <p:nvPicPr>
              <p:cNvPr id="9" name="Рисунок 14">
                <a:extLst>
                  <a:ext uri="{FF2B5EF4-FFF2-40B4-BE49-F238E27FC236}">
                    <a16:creationId xmlns:a16="http://schemas.microsoft.com/office/drawing/2014/main" id="{DC6E5315-D141-8523-7D99-4B3B0B27BF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lum bright="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14404" y="705997"/>
                <a:ext cx="1996507" cy="632697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Рисунок 1" descr="Рисунок 1">
                <a:extLst>
                  <a:ext uri="{FF2B5EF4-FFF2-40B4-BE49-F238E27FC236}">
                    <a16:creationId xmlns:a16="http://schemas.microsoft.com/office/drawing/2014/main" id="{8B6A5764-E560-0B4D-84F4-D1BCC1C099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53923" y="676344"/>
                <a:ext cx="2127250" cy="662348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228A71EA-BCB0-098A-99B7-E1148610C28A}"/>
                </a:ext>
              </a:extLst>
            </p:cNvPr>
            <p:cNvGrpSpPr/>
            <p:nvPr/>
          </p:nvGrpSpPr>
          <p:grpSpPr>
            <a:xfrm>
              <a:off x="11201654" y="478290"/>
              <a:ext cx="614426" cy="496233"/>
              <a:chOff x="10945646" y="268834"/>
              <a:chExt cx="1126442" cy="909752"/>
            </a:xfrm>
          </p:grpSpPr>
          <p:pic>
            <p:nvPicPr>
              <p:cNvPr id="7" name="Рисунок 6">
                <a:extLst>
                  <a:ext uri="{FF2B5EF4-FFF2-40B4-BE49-F238E27FC236}">
                    <a16:creationId xmlns:a16="http://schemas.microsoft.com/office/drawing/2014/main" id="{FD8BA008-F196-DF7C-0F56-BC3638BAA3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1147563" y="268834"/>
                <a:ext cx="722608" cy="658956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3B2571-B9CD-3EAF-D505-6DD4D35E864C}"/>
                  </a:ext>
                </a:extLst>
              </p:cNvPr>
              <p:cNvSpPr txBox="1"/>
              <p:nvPr/>
            </p:nvSpPr>
            <p:spPr>
              <a:xfrm>
                <a:off x="10945646" y="928838"/>
                <a:ext cx="1126442" cy="249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00" dirty="0">
                    <a:solidFill>
                      <a:schemeClr val="bg1"/>
                    </a:solidFill>
                    <a:latin typeface="Bahnschrift SemiBold" panose="020B0502040204020203" pitchFamily="34" charset="0"/>
                    <a:cs typeface="Arial" pitchFamily="34" charset="0"/>
                  </a:rPr>
                  <a:t>ХМАО-Югра</a:t>
                </a:r>
                <a:endParaRPr lang="ru-RU" sz="600" dirty="0">
                  <a:solidFill>
                    <a:schemeClr val="bg1"/>
                  </a:solidFill>
                  <a:latin typeface="Bahnschrift SemiBold" panose="020B0502040204020203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963D427-1D17-A4D6-C773-C3DD20D21CE2}"/>
              </a:ext>
            </a:extLst>
          </p:cNvPr>
          <p:cNvSpPr/>
          <p:nvPr/>
        </p:nvSpPr>
        <p:spPr>
          <a:xfrm>
            <a:off x="40477440" y="6777992"/>
            <a:ext cx="994409" cy="994409"/>
          </a:xfrm>
          <a:prstGeom prst="rect">
            <a:avLst/>
          </a:prstGeom>
          <a:solidFill>
            <a:srgbClr val="002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7A9FA266-131F-B7E8-7D60-54C2E147E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77440" y="6777992"/>
            <a:ext cx="4604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  <a:cs typeface="Arial" pitchFamily="34" charset="0"/>
              </a:defRPr>
            </a:lvl1pPr>
          </a:lstStyle>
          <a:p>
            <a:pPr algn="r"/>
            <a:fld id="{C3E450D1-A1CE-4DBC-8F52-08C4AC6D1D46}" type="slidenum">
              <a:rPr lang="ru-RU" altLang="ru-RU" sz="2800" smtClean="0">
                <a:solidFill>
                  <a:schemeClr val="bg1"/>
                </a:solidFill>
              </a:rPr>
              <a:t>3</a:t>
            </a:fld>
            <a:endParaRPr lang="ru-RU" altLang="ru-RU" sz="2800" dirty="0">
              <a:solidFill>
                <a:schemeClr val="bg1"/>
              </a:solidFill>
            </a:endParaRPr>
          </a:p>
        </p:txBody>
      </p:sp>
      <p:grpSp>
        <p:nvGrpSpPr>
          <p:cNvPr id="13" name="Рисунок 28">
            <a:extLst>
              <a:ext uri="{FF2B5EF4-FFF2-40B4-BE49-F238E27FC236}">
                <a16:creationId xmlns:a16="http://schemas.microsoft.com/office/drawing/2014/main" id="{58CC4B0F-9968-5029-D3C7-3879E4E42C6E}"/>
              </a:ext>
            </a:extLst>
          </p:cNvPr>
          <p:cNvGrpSpPr/>
          <p:nvPr/>
        </p:nvGrpSpPr>
        <p:grpSpPr>
          <a:xfrm>
            <a:off x="1384576" y="2275306"/>
            <a:ext cx="6798409" cy="4810478"/>
            <a:chOff x="499578" y="1403113"/>
            <a:chExt cx="3438657" cy="2433155"/>
          </a:xfrm>
        </p:grpSpPr>
        <p:grpSp>
          <p:nvGrpSpPr>
            <p:cNvPr id="14" name="Рисунок 28">
              <a:extLst>
                <a:ext uri="{FF2B5EF4-FFF2-40B4-BE49-F238E27FC236}">
                  <a16:creationId xmlns:a16="http://schemas.microsoft.com/office/drawing/2014/main" id="{D7B29BC5-6F2F-42D2-7D39-AA6820BCDF3D}"/>
                </a:ext>
              </a:extLst>
            </p:cNvPr>
            <p:cNvGrpSpPr/>
            <p:nvPr/>
          </p:nvGrpSpPr>
          <p:grpSpPr>
            <a:xfrm>
              <a:off x="676870" y="2439038"/>
              <a:ext cx="1306307" cy="952071"/>
              <a:chOff x="676870" y="2439038"/>
              <a:chExt cx="1306307" cy="952071"/>
            </a:xfrm>
          </p:grpSpPr>
          <p:sp>
            <p:nvSpPr>
              <p:cNvPr id="71" name="Полилиния: фигура 70">
                <a:extLst>
                  <a:ext uri="{FF2B5EF4-FFF2-40B4-BE49-F238E27FC236}">
                    <a16:creationId xmlns:a16="http://schemas.microsoft.com/office/drawing/2014/main" id="{43E4C86C-50BE-655B-FA76-C7E97DC22F45}"/>
                  </a:ext>
                </a:extLst>
              </p:cNvPr>
              <p:cNvSpPr/>
              <p:nvPr/>
            </p:nvSpPr>
            <p:spPr>
              <a:xfrm>
                <a:off x="752254" y="2440595"/>
                <a:ext cx="1230923" cy="950515"/>
              </a:xfrm>
              <a:custGeom>
                <a:avLst/>
                <a:gdLst>
                  <a:gd name="connsiteX0" fmla="*/ 1221529 w 1230923"/>
                  <a:gd name="connsiteY0" fmla="*/ 909634 h 950515"/>
                  <a:gd name="connsiteX1" fmla="*/ 1220212 w 1230923"/>
                  <a:gd name="connsiteY1" fmla="*/ 903884 h 950515"/>
                  <a:gd name="connsiteX2" fmla="*/ 1187906 w 1230923"/>
                  <a:gd name="connsiteY2" fmla="*/ 763192 h 950515"/>
                  <a:gd name="connsiteX3" fmla="*/ 1186728 w 1230923"/>
                  <a:gd name="connsiteY3" fmla="*/ 758031 h 950515"/>
                  <a:gd name="connsiteX4" fmla="*/ 1185521 w 1230923"/>
                  <a:gd name="connsiteY4" fmla="*/ 752843 h 950515"/>
                  <a:gd name="connsiteX5" fmla="*/ 1180811 w 1230923"/>
                  <a:gd name="connsiteY5" fmla="*/ 732316 h 950515"/>
                  <a:gd name="connsiteX6" fmla="*/ 1147159 w 1230923"/>
                  <a:gd name="connsiteY6" fmla="*/ 585763 h 950515"/>
                  <a:gd name="connsiteX7" fmla="*/ 1137316 w 1230923"/>
                  <a:gd name="connsiteY7" fmla="*/ 542914 h 950515"/>
                  <a:gd name="connsiteX8" fmla="*/ 1127556 w 1230923"/>
                  <a:gd name="connsiteY8" fmla="*/ 500401 h 950515"/>
                  <a:gd name="connsiteX9" fmla="*/ 1125677 w 1230923"/>
                  <a:gd name="connsiteY9" fmla="*/ 492184 h 950515"/>
                  <a:gd name="connsiteX10" fmla="*/ 1119984 w 1230923"/>
                  <a:gd name="connsiteY10" fmla="*/ 467534 h 950515"/>
                  <a:gd name="connsiteX11" fmla="*/ 1109582 w 1230923"/>
                  <a:gd name="connsiteY11" fmla="*/ 422215 h 950515"/>
                  <a:gd name="connsiteX12" fmla="*/ 1100019 w 1230923"/>
                  <a:gd name="connsiteY12" fmla="*/ 380460 h 950515"/>
                  <a:gd name="connsiteX13" fmla="*/ 1085072 w 1230923"/>
                  <a:gd name="connsiteY13" fmla="*/ 315457 h 950515"/>
                  <a:gd name="connsiteX14" fmla="*/ 1078678 w 1230923"/>
                  <a:gd name="connsiteY14" fmla="*/ 287610 h 950515"/>
                  <a:gd name="connsiteX15" fmla="*/ 1053018 w 1230923"/>
                  <a:gd name="connsiteY15" fmla="*/ 175859 h 950515"/>
                  <a:gd name="connsiteX16" fmla="*/ 832178 w 1230923"/>
                  <a:gd name="connsiteY16" fmla="*/ 0 h 950515"/>
                  <a:gd name="connsiteX17" fmla="*/ 0 w 1230923"/>
                  <a:gd name="connsiteY17" fmla="*/ 0 h 950515"/>
                  <a:gd name="connsiteX18" fmla="*/ 2217 w 1230923"/>
                  <a:gd name="connsiteY18" fmla="*/ 12619 h 950515"/>
                  <a:gd name="connsiteX19" fmla="*/ 158557 w 1230923"/>
                  <a:gd name="connsiteY19" fmla="*/ 903856 h 950515"/>
                  <a:gd name="connsiteX20" fmla="*/ 158557 w 1230923"/>
                  <a:gd name="connsiteY20" fmla="*/ 903884 h 950515"/>
                  <a:gd name="connsiteX21" fmla="*/ 166745 w 1230923"/>
                  <a:gd name="connsiteY21" fmla="*/ 950515 h 950515"/>
                  <a:gd name="connsiteX22" fmla="*/ 1230923 w 1230923"/>
                  <a:gd name="connsiteY22" fmla="*/ 950515 h 950515"/>
                  <a:gd name="connsiteX23" fmla="*/ 1223492 w 1230923"/>
                  <a:gd name="connsiteY23" fmla="*/ 918213 h 950515"/>
                  <a:gd name="connsiteX24" fmla="*/ 1221529 w 1230923"/>
                  <a:gd name="connsiteY24" fmla="*/ 909634 h 950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30923" h="950515">
                    <a:moveTo>
                      <a:pt x="1221529" y="909634"/>
                    </a:moveTo>
                    <a:lnTo>
                      <a:pt x="1220212" y="903884"/>
                    </a:lnTo>
                    <a:lnTo>
                      <a:pt x="1187906" y="763192"/>
                    </a:lnTo>
                    <a:lnTo>
                      <a:pt x="1186728" y="758031"/>
                    </a:lnTo>
                    <a:lnTo>
                      <a:pt x="1185521" y="752843"/>
                    </a:lnTo>
                    <a:lnTo>
                      <a:pt x="1180811" y="732316"/>
                    </a:lnTo>
                    <a:lnTo>
                      <a:pt x="1147159" y="585763"/>
                    </a:lnTo>
                    <a:lnTo>
                      <a:pt x="1137316" y="542914"/>
                    </a:lnTo>
                    <a:lnTo>
                      <a:pt x="1127556" y="500401"/>
                    </a:lnTo>
                    <a:lnTo>
                      <a:pt x="1125677" y="492184"/>
                    </a:lnTo>
                    <a:lnTo>
                      <a:pt x="1119984" y="467534"/>
                    </a:lnTo>
                    <a:lnTo>
                      <a:pt x="1109582" y="422215"/>
                    </a:lnTo>
                    <a:lnTo>
                      <a:pt x="1100019" y="380460"/>
                    </a:lnTo>
                    <a:lnTo>
                      <a:pt x="1085072" y="315457"/>
                    </a:lnTo>
                    <a:lnTo>
                      <a:pt x="1078678" y="287610"/>
                    </a:lnTo>
                    <a:lnTo>
                      <a:pt x="1053018" y="175859"/>
                    </a:lnTo>
                    <a:cubicBezTo>
                      <a:pt x="1029379" y="72940"/>
                      <a:pt x="937760" y="0"/>
                      <a:pt x="832178" y="0"/>
                    </a:cubicBezTo>
                    <a:lnTo>
                      <a:pt x="0" y="0"/>
                    </a:lnTo>
                    <a:lnTo>
                      <a:pt x="2217" y="12619"/>
                    </a:lnTo>
                    <a:lnTo>
                      <a:pt x="158557" y="903856"/>
                    </a:lnTo>
                    <a:lnTo>
                      <a:pt x="158557" y="903884"/>
                    </a:lnTo>
                    <a:lnTo>
                      <a:pt x="166745" y="950515"/>
                    </a:lnTo>
                    <a:lnTo>
                      <a:pt x="1230923" y="950515"/>
                    </a:lnTo>
                    <a:lnTo>
                      <a:pt x="1223492" y="918213"/>
                    </a:lnTo>
                    <a:lnTo>
                      <a:pt x="1221529" y="909634"/>
                    </a:lnTo>
                    <a:close/>
                  </a:path>
                </a:pathLst>
              </a:custGeom>
              <a:solidFill>
                <a:srgbClr val="EE8A4E"/>
              </a:solidFill>
              <a:ln w="19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2" name="Полилиния: фигура 71">
                <a:extLst>
                  <a:ext uri="{FF2B5EF4-FFF2-40B4-BE49-F238E27FC236}">
                    <a16:creationId xmlns:a16="http://schemas.microsoft.com/office/drawing/2014/main" id="{B4AAB038-C443-2634-49F8-66E1A2D3BEA9}"/>
                  </a:ext>
                </a:extLst>
              </p:cNvPr>
              <p:cNvSpPr/>
              <p:nvPr/>
            </p:nvSpPr>
            <p:spPr>
              <a:xfrm>
                <a:off x="676870" y="2439038"/>
                <a:ext cx="345046" cy="952071"/>
              </a:xfrm>
              <a:custGeom>
                <a:avLst/>
                <a:gdLst>
                  <a:gd name="connsiteX0" fmla="*/ 336439 w 345046"/>
                  <a:gd name="connsiteY0" fmla="*/ 905413 h 952071"/>
                  <a:gd name="connsiteX1" fmla="*/ 183211 w 345046"/>
                  <a:gd name="connsiteY1" fmla="*/ 75731 h 952071"/>
                  <a:gd name="connsiteX2" fmla="*/ 109150 w 345046"/>
                  <a:gd name="connsiteY2" fmla="*/ 1557 h 952071"/>
                  <a:gd name="connsiteX3" fmla="*/ 75412 w 345046"/>
                  <a:gd name="connsiteY3" fmla="*/ 1557 h 952071"/>
                  <a:gd name="connsiteX4" fmla="*/ 75384 w 345046"/>
                  <a:gd name="connsiteY4" fmla="*/ 1557 h 952071"/>
                  <a:gd name="connsiteX5" fmla="*/ 72076 w 345046"/>
                  <a:gd name="connsiteY5" fmla="*/ 2231 h 952071"/>
                  <a:gd name="connsiteX6" fmla="*/ 65739 w 345046"/>
                  <a:gd name="connsiteY6" fmla="*/ 3914 h 952071"/>
                  <a:gd name="connsiteX7" fmla="*/ 1604 w 345046"/>
                  <a:gd name="connsiteY7" fmla="*/ 111542 h 952071"/>
                  <a:gd name="connsiteX8" fmla="*/ 148212 w 345046"/>
                  <a:gd name="connsiteY8" fmla="*/ 905413 h 952071"/>
                  <a:gd name="connsiteX9" fmla="*/ 148242 w 345046"/>
                  <a:gd name="connsiteY9" fmla="*/ 905440 h 952071"/>
                  <a:gd name="connsiteX10" fmla="*/ 156851 w 345046"/>
                  <a:gd name="connsiteY10" fmla="*/ 952072 h 952071"/>
                  <a:gd name="connsiteX11" fmla="*/ 345046 w 345046"/>
                  <a:gd name="connsiteY11" fmla="*/ 952072 h 952071"/>
                  <a:gd name="connsiteX12" fmla="*/ 336439 w 345046"/>
                  <a:gd name="connsiteY12" fmla="*/ 905440 h 952071"/>
                  <a:gd name="connsiteX13" fmla="*/ 336439 w 345046"/>
                  <a:gd name="connsiteY13" fmla="*/ 905413 h 952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5046" h="952071">
                    <a:moveTo>
                      <a:pt x="336439" y="905413"/>
                    </a:moveTo>
                    <a:lnTo>
                      <a:pt x="183211" y="75731"/>
                    </a:lnTo>
                    <a:cubicBezTo>
                      <a:pt x="176031" y="36975"/>
                      <a:pt x="145717" y="8371"/>
                      <a:pt x="109150" y="1557"/>
                    </a:cubicBezTo>
                    <a:cubicBezTo>
                      <a:pt x="98296" y="-462"/>
                      <a:pt x="86910" y="-575"/>
                      <a:pt x="75412" y="1557"/>
                    </a:cubicBezTo>
                    <a:lnTo>
                      <a:pt x="75384" y="1557"/>
                    </a:lnTo>
                    <a:cubicBezTo>
                      <a:pt x="74291" y="1755"/>
                      <a:pt x="73170" y="1978"/>
                      <a:pt x="72076" y="2231"/>
                    </a:cubicBezTo>
                    <a:cubicBezTo>
                      <a:pt x="69917" y="2708"/>
                      <a:pt x="67813" y="3267"/>
                      <a:pt x="65739" y="3914"/>
                    </a:cubicBezTo>
                    <a:cubicBezTo>
                      <a:pt x="20505" y="17401"/>
                      <a:pt x="-7118" y="64345"/>
                      <a:pt x="1604" y="111542"/>
                    </a:cubicBezTo>
                    <a:lnTo>
                      <a:pt x="148212" y="905413"/>
                    </a:lnTo>
                    <a:lnTo>
                      <a:pt x="148242" y="905440"/>
                    </a:lnTo>
                    <a:lnTo>
                      <a:pt x="156851" y="952072"/>
                    </a:lnTo>
                    <a:lnTo>
                      <a:pt x="345046" y="952072"/>
                    </a:lnTo>
                    <a:lnTo>
                      <a:pt x="336439" y="905440"/>
                    </a:lnTo>
                    <a:lnTo>
                      <a:pt x="336439" y="905413"/>
                    </a:lnTo>
                    <a:close/>
                  </a:path>
                </a:pathLst>
              </a:custGeom>
              <a:solidFill>
                <a:srgbClr val="D85948"/>
              </a:solidFill>
              <a:ln w="19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9A29A9AB-0EBF-908D-9817-0AE9097ADD18}"/>
                </a:ext>
              </a:extLst>
            </p:cNvPr>
            <p:cNvSpPr/>
            <p:nvPr/>
          </p:nvSpPr>
          <p:spPr>
            <a:xfrm>
              <a:off x="3291617" y="2458748"/>
              <a:ext cx="353055" cy="328064"/>
            </a:xfrm>
            <a:custGeom>
              <a:avLst/>
              <a:gdLst>
                <a:gd name="connsiteX0" fmla="*/ 322808 w 353055"/>
                <a:gd name="connsiteY0" fmla="*/ 102361 h 328064"/>
                <a:gd name="connsiteX1" fmla="*/ 212413 w 353055"/>
                <a:gd name="connsiteY1" fmla="*/ 150298 h 328064"/>
                <a:gd name="connsiteX2" fmla="*/ 206679 w 353055"/>
                <a:gd name="connsiteY2" fmla="*/ 148760 h 328064"/>
                <a:gd name="connsiteX3" fmla="*/ 205907 w 353055"/>
                <a:gd name="connsiteY3" fmla="*/ 147498 h 328064"/>
                <a:gd name="connsiteX4" fmla="*/ 208102 w 353055"/>
                <a:gd name="connsiteY4" fmla="*/ 141121 h 328064"/>
                <a:gd name="connsiteX5" fmla="*/ 308769 w 353055"/>
                <a:gd name="connsiteY5" fmla="*/ 80917 h 328064"/>
                <a:gd name="connsiteX6" fmla="*/ 318952 w 353055"/>
                <a:gd name="connsiteY6" fmla="*/ 55336 h 328064"/>
                <a:gd name="connsiteX7" fmla="*/ 290992 w 353055"/>
                <a:gd name="connsiteY7" fmla="*/ 49784 h 328064"/>
                <a:gd name="connsiteX8" fmla="*/ 189693 w 353055"/>
                <a:gd name="connsiteY8" fmla="*/ 110362 h 328064"/>
                <a:gd name="connsiteX9" fmla="*/ 183049 w 353055"/>
                <a:gd name="connsiteY9" fmla="*/ 109266 h 328064"/>
                <a:gd name="connsiteX10" fmla="*/ 180657 w 353055"/>
                <a:gd name="connsiteY10" fmla="*/ 105262 h 328064"/>
                <a:gd name="connsiteX11" fmla="*/ 182278 w 353055"/>
                <a:gd name="connsiteY11" fmla="*/ 99261 h 328064"/>
                <a:gd name="connsiteX12" fmla="*/ 269420 w 353055"/>
                <a:gd name="connsiteY12" fmla="*/ 33111 h 328064"/>
                <a:gd name="connsiteX13" fmla="*/ 276063 w 353055"/>
                <a:gd name="connsiteY13" fmla="*/ 7004 h 328064"/>
                <a:gd name="connsiteX14" fmla="*/ 247036 w 353055"/>
                <a:gd name="connsiteY14" fmla="*/ 4999 h 328064"/>
                <a:gd name="connsiteX15" fmla="*/ 86713 w 353055"/>
                <a:gd name="connsiteY15" fmla="*/ 113397 h 328064"/>
                <a:gd name="connsiteX16" fmla="*/ 94326 w 353055"/>
                <a:gd name="connsiteY16" fmla="*/ 58947 h 328064"/>
                <a:gd name="connsiteX17" fmla="*/ 81315 w 353055"/>
                <a:gd name="connsiteY17" fmla="*/ 37196 h 328064"/>
                <a:gd name="connsiteX18" fmla="*/ 55590 w 353055"/>
                <a:gd name="connsiteY18" fmla="*/ 52576 h 328064"/>
                <a:gd name="connsiteX19" fmla="*/ 461 w 353055"/>
                <a:gd name="connsiteY19" fmla="*/ 168924 h 328064"/>
                <a:gd name="connsiteX20" fmla="*/ 12583 w 353055"/>
                <a:gd name="connsiteY20" fmla="*/ 194145 h 328064"/>
                <a:gd name="connsiteX21" fmla="*/ 81671 w 353055"/>
                <a:gd name="connsiteY21" fmla="*/ 328065 h 328064"/>
                <a:gd name="connsiteX22" fmla="*/ 194340 w 353055"/>
                <a:gd name="connsiteY22" fmla="*/ 256240 h 328064"/>
                <a:gd name="connsiteX23" fmla="*/ 318636 w 353055"/>
                <a:gd name="connsiteY23" fmla="*/ 203231 h 328064"/>
                <a:gd name="connsiteX24" fmla="*/ 327870 w 353055"/>
                <a:gd name="connsiteY24" fmla="*/ 200799 h 328064"/>
                <a:gd name="connsiteX25" fmla="*/ 344994 w 353055"/>
                <a:gd name="connsiteY25" fmla="*/ 176221 h 328064"/>
                <a:gd name="connsiteX26" fmla="*/ 321523 w 353055"/>
                <a:gd name="connsiteY26" fmla="*/ 164843 h 328064"/>
                <a:gd name="connsiteX27" fmla="*/ 235073 w 353055"/>
                <a:gd name="connsiteY27" fmla="*/ 189489 h 328064"/>
                <a:gd name="connsiteX28" fmla="*/ 229971 w 353055"/>
                <a:gd name="connsiteY28" fmla="*/ 187741 h 328064"/>
                <a:gd name="connsiteX29" fmla="*/ 233076 w 353055"/>
                <a:gd name="connsiteY29" fmla="*/ 180921 h 328064"/>
                <a:gd name="connsiteX30" fmla="*/ 341573 w 353055"/>
                <a:gd name="connsiteY30" fmla="*/ 133724 h 328064"/>
                <a:gd name="connsiteX31" fmla="*/ 352211 w 353055"/>
                <a:gd name="connsiteY31" fmla="*/ 110227 h 328064"/>
                <a:gd name="connsiteX32" fmla="*/ 322808 w 353055"/>
                <a:gd name="connsiteY32" fmla="*/ 102361 h 32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3055" h="328064">
                  <a:moveTo>
                    <a:pt x="322808" y="102361"/>
                  </a:moveTo>
                  <a:lnTo>
                    <a:pt x="212413" y="150298"/>
                  </a:lnTo>
                  <a:cubicBezTo>
                    <a:pt x="210139" y="151188"/>
                    <a:pt x="207726" y="150543"/>
                    <a:pt x="206679" y="148760"/>
                  </a:cubicBezTo>
                  <a:lnTo>
                    <a:pt x="205907" y="147498"/>
                  </a:lnTo>
                  <a:cubicBezTo>
                    <a:pt x="204681" y="145436"/>
                    <a:pt x="205650" y="142580"/>
                    <a:pt x="208102" y="141121"/>
                  </a:cubicBezTo>
                  <a:lnTo>
                    <a:pt x="308769" y="80917"/>
                  </a:lnTo>
                  <a:cubicBezTo>
                    <a:pt x="318458" y="75123"/>
                    <a:pt x="323223" y="63884"/>
                    <a:pt x="318952" y="55336"/>
                  </a:cubicBezTo>
                  <a:cubicBezTo>
                    <a:pt x="314285" y="45970"/>
                    <a:pt x="301452" y="43537"/>
                    <a:pt x="290992" y="49784"/>
                  </a:cubicBezTo>
                  <a:lnTo>
                    <a:pt x="189693" y="110362"/>
                  </a:lnTo>
                  <a:cubicBezTo>
                    <a:pt x="187261" y="111821"/>
                    <a:pt x="184295" y="111330"/>
                    <a:pt x="183049" y="109266"/>
                  </a:cubicBezTo>
                  <a:lnTo>
                    <a:pt x="180657" y="105262"/>
                  </a:lnTo>
                  <a:cubicBezTo>
                    <a:pt x="179530" y="103388"/>
                    <a:pt x="180242" y="100819"/>
                    <a:pt x="182278" y="99261"/>
                  </a:cubicBezTo>
                  <a:lnTo>
                    <a:pt x="269420" y="33111"/>
                  </a:lnTo>
                  <a:cubicBezTo>
                    <a:pt x="278377" y="26303"/>
                    <a:pt x="281600" y="14797"/>
                    <a:pt x="276063" y="7004"/>
                  </a:cubicBezTo>
                  <a:cubicBezTo>
                    <a:pt x="270013" y="-1536"/>
                    <a:pt x="256685" y="-2341"/>
                    <a:pt x="247036" y="4999"/>
                  </a:cubicBezTo>
                  <a:cubicBezTo>
                    <a:pt x="247036" y="4999"/>
                    <a:pt x="109294" y="100006"/>
                    <a:pt x="86713" y="113397"/>
                  </a:cubicBezTo>
                  <a:lnTo>
                    <a:pt x="94326" y="58947"/>
                  </a:lnTo>
                  <a:cubicBezTo>
                    <a:pt x="97826" y="48694"/>
                    <a:pt x="92013" y="38956"/>
                    <a:pt x="81315" y="37196"/>
                  </a:cubicBezTo>
                  <a:cubicBezTo>
                    <a:pt x="70618" y="35436"/>
                    <a:pt x="59110" y="42323"/>
                    <a:pt x="55590" y="52576"/>
                  </a:cubicBezTo>
                  <a:lnTo>
                    <a:pt x="461" y="168924"/>
                  </a:lnTo>
                  <a:cubicBezTo>
                    <a:pt x="-1832" y="175606"/>
                    <a:pt x="4772" y="186715"/>
                    <a:pt x="12583" y="194145"/>
                  </a:cubicBezTo>
                  <a:cubicBezTo>
                    <a:pt x="58536" y="289536"/>
                    <a:pt x="66525" y="303763"/>
                    <a:pt x="81671" y="328065"/>
                  </a:cubicBezTo>
                  <a:lnTo>
                    <a:pt x="194340" y="256240"/>
                  </a:lnTo>
                  <a:cubicBezTo>
                    <a:pt x="226867" y="235513"/>
                    <a:pt x="281897" y="212910"/>
                    <a:pt x="318636" y="203231"/>
                  </a:cubicBezTo>
                  <a:lnTo>
                    <a:pt x="327870" y="200799"/>
                  </a:lnTo>
                  <a:cubicBezTo>
                    <a:pt x="339457" y="197746"/>
                    <a:pt x="347386" y="186545"/>
                    <a:pt x="344994" y="176221"/>
                  </a:cubicBezTo>
                  <a:cubicBezTo>
                    <a:pt x="342799" y="166799"/>
                    <a:pt x="332279" y="162010"/>
                    <a:pt x="321523" y="164843"/>
                  </a:cubicBezTo>
                  <a:lnTo>
                    <a:pt x="235073" y="189489"/>
                  </a:lnTo>
                  <a:cubicBezTo>
                    <a:pt x="232977" y="190041"/>
                    <a:pt x="230941" y="189338"/>
                    <a:pt x="229971" y="187741"/>
                  </a:cubicBezTo>
                  <a:cubicBezTo>
                    <a:pt x="228568" y="185386"/>
                    <a:pt x="230070" y="182093"/>
                    <a:pt x="233076" y="180921"/>
                  </a:cubicBezTo>
                  <a:lnTo>
                    <a:pt x="341573" y="133724"/>
                  </a:lnTo>
                  <a:cubicBezTo>
                    <a:pt x="347782" y="130121"/>
                    <a:pt x="355671" y="121188"/>
                    <a:pt x="352211" y="110227"/>
                  </a:cubicBezTo>
                  <a:cubicBezTo>
                    <a:pt x="352211" y="110227"/>
                    <a:pt x="343926" y="91808"/>
                    <a:pt x="322808" y="102361"/>
                  </a:cubicBezTo>
                  <a:close/>
                </a:path>
              </a:pathLst>
            </a:custGeom>
            <a:solidFill>
              <a:srgbClr val="EEB59C"/>
            </a:solidFill>
            <a:ln w="19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2DD3738A-AD2C-D004-6F26-0B898B1A21B0}"/>
                </a:ext>
              </a:extLst>
            </p:cNvPr>
            <p:cNvSpPr/>
            <p:nvPr/>
          </p:nvSpPr>
          <p:spPr>
            <a:xfrm>
              <a:off x="2098973" y="2371969"/>
              <a:ext cx="1329898" cy="934358"/>
            </a:xfrm>
            <a:custGeom>
              <a:avLst/>
              <a:gdLst>
                <a:gd name="connsiteX0" fmla="*/ 1181815 w 1329898"/>
                <a:gd name="connsiteY0" fmla="*/ 200961 h 934358"/>
                <a:gd name="connsiteX1" fmla="*/ 614061 w 1329898"/>
                <a:gd name="connsiteY1" fmla="*/ 524531 h 934358"/>
                <a:gd name="connsiteX2" fmla="*/ 336980 w 1329898"/>
                <a:gd name="connsiteY2" fmla="*/ 222639 h 934358"/>
                <a:gd name="connsiteX3" fmla="*/ 106503 w 1329898"/>
                <a:gd name="connsiteY3" fmla="*/ 0 h 934358"/>
                <a:gd name="connsiteX4" fmla="*/ 121932 w 1329898"/>
                <a:gd name="connsiteY4" fmla="*/ 673411 h 934358"/>
                <a:gd name="connsiteX5" fmla="*/ 564825 w 1329898"/>
                <a:gd name="connsiteY5" fmla="*/ 934289 h 934358"/>
                <a:gd name="connsiteX6" fmla="*/ 1329898 w 1329898"/>
                <a:gd name="connsiteY6" fmla="*/ 408973 h 934358"/>
                <a:gd name="connsiteX7" fmla="*/ 1181815 w 1329898"/>
                <a:gd name="connsiteY7" fmla="*/ 200961 h 93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9898" h="934358">
                  <a:moveTo>
                    <a:pt x="1181815" y="200961"/>
                  </a:moveTo>
                  <a:cubicBezTo>
                    <a:pt x="1181815" y="200961"/>
                    <a:pt x="645797" y="524531"/>
                    <a:pt x="614061" y="524531"/>
                  </a:cubicBezTo>
                  <a:cubicBezTo>
                    <a:pt x="614061" y="524531"/>
                    <a:pt x="470961" y="374239"/>
                    <a:pt x="336980" y="222639"/>
                  </a:cubicBezTo>
                  <a:cubicBezTo>
                    <a:pt x="203007" y="71036"/>
                    <a:pt x="106503" y="0"/>
                    <a:pt x="106503" y="0"/>
                  </a:cubicBezTo>
                  <a:cubicBezTo>
                    <a:pt x="-136766" y="200961"/>
                    <a:pt x="111355" y="662834"/>
                    <a:pt x="121932" y="673411"/>
                  </a:cubicBezTo>
                  <a:cubicBezTo>
                    <a:pt x="132509" y="683987"/>
                    <a:pt x="423801" y="927238"/>
                    <a:pt x="564825" y="934289"/>
                  </a:cubicBezTo>
                  <a:cubicBezTo>
                    <a:pt x="705849" y="941340"/>
                    <a:pt x="1329898" y="408973"/>
                    <a:pt x="1329898" y="408973"/>
                  </a:cubicBezTo>
                  <a:cubicBezTo>
                    <a:pt x="1262906" y="274998"/>
                    <a:pt x="1181815" y="200961"/>
                    <a:pt x="1181815" y="200961"/>
                  </a:cubicBezTo>
                  <a:close/>
                </a:path>
              </a:pathLst>
            </a:custGeom>
            <a:solidFill>
              <a:srgbClr val="0013C4"/>
            </a:solidFill>
            <a:ln w="19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7E31D14E-F69C-CF8F-89DF-85E64AB9CB0F}"/>
                </a:ext>
              </a:extLst>
            </p:cNvPr>
            <p:cNvSpPr/>
            <p:nvPr/>
          </p:nvSpPr>
          <p:spPr>
            <a:xfrm>
              <a:off x="1365968" y="2349505"/>
              <a:ext cx="978449" cy="1486763"/>
            </a:xfrm>
            <a:custGeom>
              <a:avLst/>
              <a:gdLst>
                <a:gd name="connsiteX0" fmla="*/ 839508 w 978449"/>
                <a:gd name="connsiteY0" fmla="*/ 22468 h 1486763"/>
                <a:gd name="connsiteX1" fmla="*/ 685160 w 978449"/>
                <a:gd name="connsiteY1" fmla="*/ 532 h 1486763"/>
                <a:gd name="connsiteX2" fmla="*/ 173412 w 978449"/>
                <a:gd name="connsiteY2" fmla="*/ 40312 h 1486763"/>
                <a:gd name="connsiteX3" fmla="*/ 52356 w 978449"/>
                <a:gd name="connsiteY3" fmla="*/ 151086 h 1486763"/>
                <a:gd name="connsiteX4" fmla="*/ 25883 w 978449"/>
                <a:gd name="connsiteY4" fmla="*/ 1486763 h 1486763"/>
                <a:gd name="connsiteX5" fmla="*/ 919343 w 978449"/>
                <a:gd name="connsiteY5" fmla="*/ 1486763 h 1486763"/>
                <a:gd name="connsiteX6" fmla="*/ 959378 w 978449"/>
                <a:gd name="connsiteY6" fmla="*/ 1400967 h 1486763"/>
                <a:gd name="connsiteX7" fmla="*/ 839508 w 978449"/>
                <a:gd name="connsiteY7" fmla="*/ 22468 h 148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8449" h="1486763">
                  <a:moveTo>
                    <a:pt x="839508" y="22468"/>
                  </a:moveTo>
                  <a:cubicBezTo>
                    <a:pt x="804311" y="7162"/>
                    <a:pt x="750413" y="2370"/>
                    <a:pt x="685160" y="532"/>
                  </a:cubicBezTo>
                  <a:cubicBezTo>
                    <a:pt x="521953" y="-4074"/>
                    <a:pt x="295843" y="22259"/>
                    <a:pt x="173412" y="40312"/>
                  </a:cubicBezTo>
                  <a:cubicBezTo>
                    <a:pt x="114211" y="49034"/>
                    <a:pt x="65987" y="92814"/>
                    <a:pt x="52356" y="151086"/>
                  </a:cubicBezTo>
                  <a:cubicBezTo>
                    <a:pt x="-37204" y="534194"/>
                    <a:pt x="12344" y="1303266"/>
                    <a:pt x="25883" y="1486763"/>
                  </a:cubicBezTo>
                  <a:lnTo>
                    <a:pt x="919343" y="1486763"/>
                  </a:lnTo>
                  <a:cubicBezTo>
                    <a:pt x="941723" y="1463609"/>
                    <a:pt x="955864" y="1435333"/>
                    <a:pt x="959378" y="1400967"/>
                  </a:cubicBezTo>
                  <a:cubicBezTo>
                    <a:pt x="991107" y="1090722"/>
                    <a:pt x="1001691" y="92976"/>
                    <a:pt x="839508" y="22468"/>
                  </a:cubicBezTo>
                  <a:close/>
                </a:path>
              </a:pathLst>
            </a:custGeom>
            <a:solidFill>
              <a:srgbClr val="1B31FD"/>
            </a:solidFill>
            <a:ln w="19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4C3F408C-AC17-524A-8026-E7C2964B2FDA}"/>
                </a:ext>
              </a:extLst>
            </p:cNvPr>
            <p:cNvSpPr/>
            <p:nvPr/>
          </p:nvSpPr>
          <p:spPr>
            <a:xfrm>
              <a:off x="1718378" y="2344638"/>
              <a:ext cx="427109" cy="730896"/>
            </a:xfrm>
            <a:custGeom>
              <a:avLst/>
              <a:gdLst>
                <a:gd name="connsiteX0" fmla="*/ 22915 w 427109"/>
                <a:gd name="connsiteY0" fmla="*/ 11167 h 730896"/>
                <a:gd name="connsiteX1" fmla="*/ 16252 w 427109"/>
                <a:gd name="connsiteY1" fmla="*/ 113233 h 730896"/>
                <a:gd name="connsiteX2" fmla="*/ 171600 w 427109"/>
                <a:gd name="connsiteY2" fmla="*/ 505027 h 730896"/>
                <a:gd name="connsiteX3" fmla="*/ 272423 w 427109"/>
                <a:gd name="connsiteY3" fmla="*/ 730897 h 730896"/>
                <a:gd name="connsiteX4" fmla="*/ 324804 w 427109"/>
                <a:gd name="connsiteY4" fmla="*/ 527502 h 730896"/>
                <a:gd name="connsiteX5" fmla="*/ 427110 w 427109"/>
                <a:gd name="connsiteY5" fmla="*/ 11167 h 730896"/>
                <a:gd name="connsiteX6" fmla="*/ 22915 w 427109"/>
                <a:gd name="connsiteY6" fmla="*/ 11167 h 730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7109" h="730896">
                  <a:moveTo>
                    <a:pt x="22915" y="11167"/>
                  </a:moveTo>
                  <a:cubicBezTo>
                    <a:pt x="3717" y="12250"/>
                    <a:pt x="-13972" y="-5069"/>
                    <a:pt x="16252" y="113233"/>
                  </a:cubicBezTo>
                  <a:cubicBezTo>
                    <a:pt x="34443" y="184390"/>
                    <a:pt x="107953" y="359384"/>
                    <a:pt x="171600" y="505027"/>
                  </a:cubicBezTo>
                  <a:cubicBezTo>
                    <a:pt x="225567" y="628512"/>
                    <a:pt x="272423" y="730897"/>
                    <a:pt x="272423" y="730897"/>
                  </a:cubicBezTo>
                  <a:cubicBezTo>
                    <a:pt x="283767" y="706700"/>
                    <a:pt x="303334" y="626291"/>
                    <a:pt x="324804" y="527502"/>
                  </a:cubicBezTo>
                  <a:cubicBezTo>
                    <a:pt x="371450" y="312766"/>
                    <a:pt x="427110" y="11167"/>
                    <a:pt x="427110" y="11167"/>
                  </a:cubicBezTo>
                  <a:cubicBezTo>
                    <a:pt x="287314" y="-13408"/>
                    <a:pt x="42086" y="10083"/>
                    <a:pt x="22915" y="11167"/>
                  </a:cubicBezTo>
                  <a:close/>
                </a:path>
              </a:pathLst>
            </a:custGeom>
            <a:solidFill>
              <a:srgbClr val="FFFFFF"/>
            </a:solidFill>
            <a:ln w="19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9" name="Рисунок 28">
              <a:extLst>
                <a:ext uri="{FF2B5EF4-FFF2-40B4-BE49-F238E27FC236}">
                  <a16:creationId xmlns:a16="http://schemas.microsoft.com/office/drawing/2014/main" id="{6C557A2A-4272-29E7-4668-17ABAEB35AD1}"/>
                </a:ext>
              </a:extLst>
            </p:cNvPr>
            <p:cNvGrpSpPr/>
            <p:nvPr/>
          </p:nvGrpSpPr>
          <p:grpSpPr>
            <a:xfrm>
              <a:off x="1712514" y="1710803"/>
              <a:ext cx="470120" cy="825897"/>
              <a:chOff x="1712514" y="1710803"/>
              <a:chExt cx="470120" cy="825897"/>
            </a:xfrm>
          </p:grpSpPr>
          <p:sp>
            <p:nvSpPr>
              <p:cNvPr id="59" name="Полилиния: фигура 58">
                <a:extLst>
                  <a:ext uri="{FF2B5EF4-FFF2-40B4-BE49-F238E27FC236}">
                    <a16:creationId xmlns:a16="http://schemas.microsoft.com/office/drawing/2014/main" id="{452E20AC-4652-8841-84A9-3EEC780BA626}"/>
                  </a:ext>
                </a:extLst>
              </p:cNvPr>
              <p:cNvSpPr/>
              <p:nvPr/>
            </p:nvSpPr>
            <p:spPr>
              <a:xfrm>
                <a:off x="1734634" y="1832055"/>
                <a:ext cx="359635" cy="704645"/>
              </a:xfrm>
              <a:custGeom>
                <a:avLst/>
                <a:gdLst>
                  <a:gd name="connsiteX0" fmla="*/ 27225 w 359635"/>
                  <a:gd name="connsiteY0" fmla="*/ 0 h 704645"/>
                  <a:gd name="connsiteX1" fmla="*/ 15327 w 359635"/>
                  <a:gd name="connsiteY1" fmla="*/ 316689 h 704645"/>
                  <a:gd name="connsiteX2" fmla="*/ 17811 w 359635"/>
                  <a:gd name="connsiteY2" fmla="*/ 398446 h 704645"/>
                  <a:gd name="connsiteX3" fmla="*/ 1488 w 359635"/>
                  <a:gd name="connsiteY3" fmla="*/ 599551 h 704645"/>
                  <a:gd name="connsiteX4" fmla="*/ 151928 w 359635"/>
                  <a:gd name="connsiteY4" fmla="*/ 704643 h 704645"/>
                  <a:gd name="connsiteX5" fmla="*/ 228692 w 359635"/>
                  <a:gd name="connsiteY5" fmla="*/ 693119 h 704645"/>
                  <a:gd name="connsiteX6" fmla="*/ 295252 w 359635"/>
                  <a:gd name="connsiteY6" fmla="*/ 589261 h 704645"/>
                  <a:gd name="connsiteX7" fmla="*/ 280606 w 359635"/>
                  <a:gd name="connsiteY7" fmla="*/ 465319 h 704645"/>
                  <a:gd name="connsiteX8" fmla="*/ 358420 w 359635"/>
                  <a:gd name="connsiteY8" fmla="*/ 361191 h 704645"/>
                  <a:gd name="connsiteX9" fmla="*/ 359636 w 359635"/>
                  <a:gd name="connsiteY9" fmla="*/ 72367 h 704645"/>
                  <a:gd name="connsiteX10" fmla="*/ 27225 w 359635"/>
                  <a:gd name="connsiteY10" fmla="*/ 0 h 70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9635" h="704645">
                    <a:moveTo>
                      <a:pt x="27225" y="0"/>
                    </a:moveTo>
                    <a:lnTo>
                      <a:pt x="15327" y="316689"/>
                    </a:lnTo>
                    <a:lnTo>
                      <a:pt x="17811" y="398446"/>
                    </a:lnTo>
                    <a:cubicBezTo>
                      <a:pt x="17811" y="398446"/>
                      <a:pt x="-6101" y="564702"/>
                      <a:pt x="1488" y="599551"/>
                    </a:cubicBezTo>
                    <a:cubicBezTo>
                      <a:pt x="9079" y="634404"/>
                      <a:pt x="59080" y="704251"/>
                      <a:pt x="151928" y="704643"/>
                    </a:cubicBezTo>
                    <a:cubicBezTo>
                      <a:pt x="181205" y="704765"/>
                      <a:pt x="207040" y="699873"/>
                      <a:pt x="228692" y="693119"/>
                    </a:cubicBezTo>
                    <a:cubicBezTo>
                      <a:pt x="272979" y="679301"/>
                      <a:pt x="300697" y="635331"/>
                      <a:pt x="295252" y="589261"/>
                    </a:cubicBezTo>
                    <a:lnTo>
                      <a:pt x="280606" y="465319"/>
                    </a:lnTo>
                    <a:cubicBezTo>
                      <a:pt x="361898" y="454056"/>
                      <a:pt x="358420" y="361191"/>
                      <a:pt x="358420" y="361191"/>
                    </a:cubicBezTo>
                    <a:lnTo>
                      <a:pt x="359636" y="72367"/>
                    </a:lnTo>
                    <a:lnTo>
                      <a:pt x="27225" y="0"/>
                    </a:lnTo>
                    <a:close/>
                  </a:path>
                </a:pathLst>
              </a:custGeom>
              <a:solidFill>
                <a:srgbClr val="EEB59C"/>
              </a:solidFill>
              <a:ln w="19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0" name="Полилиния: фигура 59">
                <a:extLst>
                  <a:ext uri="{FF2B5EF4-FFF2-40B4-BE49-F238E27FC236}">
                    <a16:creationId xmlns:a16="http://schemas.microsoft.com/office/drawing/2014/main" id="{6EA92F99-3213-B542-2ABD-BB00C869E54C}"/>
                  </a:ext>
                </a:extLst>
              </p:cNvPr>
              <p:cNvSpPr/>
              <p:nvPr/>
            </p:nvSpPr>
            <p:spPr>
              <a:xfrm>
                <a:off x="1827224" y="2217703"/>
                <a:ext cx="198819" cy="171087"/>
              </a:xfrm>
              <a:custGeom>
                <a:avLst/>
                <a:gdLst>
                  <a:gd name="connsiteX0" fmla="*/ 0 w 198819"/>
                  <a:gd name="connsiteY0" fmla="*/ 0 h 171087"/>
                  <a:gd name="connsiteX1" fmla="*/ 198820 w 198819"/>
                  <a:gd name="connsiteY1" fmla="*/ 171087 h 171087"/>
                  <a:gd name="connsiteX2" fmla="*/ 188016 w 198819"/>
                  <a:gd name="connsiteY2" fmla="*/ 79671 h 171087"/>
                  <a:gd name="connsiteX3" fmla="*/ 0 w 198819"/>
                  <a:gd name="connsiteY3" fmla="*/ 0 h 171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819" h="171087">
                    <a:moveTo>
                      <a:pt x="0" y="0"/>
                    </a:moveTo>
                    <a:cubicBezTo>
                      <a:pt x="0" y="0"/>
                      <a:pt x="4793" y="155431"/>
                      <a:pt x="198820" y="171087"/>
                    </a:cubicBezTo>
                    <a:lnTo>
                      <a:pt x="188016" y="79671"/>
                    </a:lnTo>
                    <a:cubicBezTo>
                      <a:pt x="188016" y="79671"/>
                      <a:pt x="62033" y="104431"/>
                      <a:pt x="0" y="0"/>
                    </a:cubicBezTo>
                    <a:close/>
                  </a:path>
                </a:pathLst>
              </a:custGeom>
              <a:solidFill>
                <a:srgbClr val="E07868"/>
              </a:solidFill>
              <a:ln w="19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1" name="Полилиния: фигура 60">
                <a:extLst>
                  <a:ext uri="{FF2B5EF4-FFF2-40B4-BE49-F238E27FC236}">
                    <a16:creationId xmlns:a16="http://schemas.microsoft.com/office/drawing/2014/main" id="{A73D29FB-24B2-E215-3E30-99105AB74E4E}"/>
                  </a:ext>
                </a:extLst>
              </p:cNvPr>
              <p:cNvSpPr/>
              <p:nvPr/>
            </p:nvSpPr>
            <p:spPr>
              <a:xfrm>
                <a:off x="1871246" y="2022172"/>
                <a:ext cx="97475" cy="50136"/>
              </a:xfrm>
              <a:custGeom>
                <a:avLst/>
                <a:gdLst>
                  <a:gd name="connsiteX0" fmla="*/ 190 w 97475"/>
                  <a:gd name="connsiteY0" fmla="*/ 45076 h 50136"/>
                  <a:gd name="connsiteX1" fmla="*/ 94476 w 97475"/>
                  <a:gd name="connsiteY1" fmla="*/ 2189 h 50136"/>
                  <a:gd name="connsiteX2" fmla="*/ 97376 w 97475"/>
                  <a:gd name="connsiteY2" fmla="*/ 6824 h 50136"/>
                  <a:gd name="connsiteX3" fmla="*/ 95729 w 97475"/>
                  <a:gd name="connsiteY3" fmla="*/ 9197 h 50136"/>
                  <a:gd name="connsiteX4" fmla="*/ 92741 w 97475"/>
                  <a:gd name="connsiteY4" fmla="*/ 9733 h 50136"/>
                  <a:gd name="connsiteX5" fmla="*/ 7550 w 97475"/>
                  <a:gd name="connsiteY5" fmla="*/ 47453 h 50136"/>
                  <a:gd name="connsiteX6" fmla="*/ 2677 w 97475"/>
                  <a:gd name="connsiteY6" fmla="*/ 49946 h 50136"/>
                  <a:gd name="connsiteX7" fmla="*/ 190 w 97475"/>
                  <a:gd name="connsiteY7" fmla="*/ 45076 h 50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75" h="50136">
                    <a:moveTo>
                      <a:pt x="190" y="45076"/>
                    </a:moveTo>
                    <a:cubicBezTo>
                      <a:pt x="19386" y="-14343"/>
                      <a:pt x="93726" y="2017"/>
                      <a:pt x="94476" y="2189"/>
                    </a:cubicBezTo>
                    <a:cubicBezTo>
                      <a:pt x="96556" y="2670"/>
                      <a:pt x="97855" y="4746"/>
                      <a:pt x="97376" y="6824"/>
                    </a:cubicBezTo>
                    <a:cubicBezTo>
                      <a:pt x="97145" y="7839"/>
                      <a:pt x="96534" y="8669"/>
                      <a:pt x="95729" y="9197"/>
                    </a:cubicBezTo>
                    <a:cubicBezTo>
                      <a:pt x="94877" y="9755"/>
                      <a:pt x="93809" y="9976"/>
                      <a:pt x="92741" y="9733"/>
                    </a:cubicBezTo>
                    <a:cubicBezTo>
                      <a:pt x="89967" y="9096"/>
                      <a:pt x="24565" y="-5194"/>
                      <a:pt x="7550" y="47453"/>
                    </a:cubicBezTo>
                    <a:cubicBezTo>
                      <a:pt x="6893" y="49491"/>
                      <a:pt x="4714" y="50607"/>
                      <a:pt x="2677" y="49946"/>
                    </a:cubicBezTo>
                    <a:cubicBezTo>
                      <a:pt x="647" y="49290"/>
                      <a:pt x="-470" y="47107"/>
                      <a:pt x="190" y="4507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2" name="Полилиния: фигура 61">
                <a:extLst>
                  <a:ext uri="{FF2B5EF4-FFF2-40B4-BE49-F238E27FC236}">
                    <a16:creationId xmlns:a16="http://schemas.microsoft.com/office/drawing/2014/main" id="{46D6BE5B-8A41-8254-C311-B0A3CDAF5532}"/>
                  </a:ext>
                </a:extLst>
              </p:cNvPr>
              <p:cNvSpPr/>
              <p:nvPr/>
            </p:nvSpPr>
            <p:spPr>
              <a:xfrm>
                <a:off x="1736302" y="1876482"/>
                <a:ext cx="98447" cy="170757"/>
              </a:xfrm>
              <a:custGeom>
                <a:avLst/>
                <a:gdLst>
                  <a:gd name="connsiteX0" fmla="*/ 0 w 98447"/>
                  <a:gd name="connsiteY0" fmla="*/ 137328 h 170757"/>
                  <a:gd name="connsiteX1" fmla="*/ 83422 w 98447"/>
                  <a:gd name="connsiteY1" fmla="*/ 155059 h 170757"/>
                  <a:gd name="connsiteX2" fmla="*/ 98448 w 98447"/>
                  <a:gd name="connsiteY2" fmla="*/ 170757 h 170757"/>
                  <a:gd name="connsiteX3" fmla="*/ 76201 w 98447"/>
                  <a:gd name="connsiteY3" fmla="*/ 3166 h 170757"/>
                  <a:gd name="connsiteX4" fmla="*/ 0 w 98447"/>
                  <a:gd name="connsiteY4" fmla="*/ 137328 h 1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447" h="170757">
                    <a:moveTo>
                      <a:pt x="0" y="137328"/>
                    </a:moveTo>
                    <a:lnTo>
                      <a:pt x="83422" y="155059"/>
                    </a:lnTo>
                    <a:lnTo>
                      <a:pt x="98448" y="170757"/>
                    </a:lnTo>
                    <a:cubicBezTo>
                      <a:pt x="98448" y="170757"/>
                      <a:pt x="91808" y="30752"/>
                      <a:pt x="76201" y="3166"/>
                    </a:cubicBezTo>
                    <a:cubicBezTo>
                      <a:pt x="60590" y="-24418"/>
                      <a:pt x="0" y="137328"/>
                      <a:pt x="0" y="137328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9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3" name="Полилиния: фигура 62">
                <a:extLst>
                  <a:ext uri="{FF2B5EF4-FFF2-40B4-BE49-F238E27FC236}">
                    <a16:creationId xmlns:a16="http://schemas.microsoft.com/office/drawing/2014/main" id="{CDA6D09D-F708-E739-3841-249AF5CAB9BC}"/>
                  </a:ext>
                </a:extLst>
              </p:cNvPr>
              <p:cNvSpPr/>
              <p:nvPr/>
            </p:nvSpPr>
            <p:spPr>
              <a:xfrm>
                <a:off x="2027175" y="2010678"/>
                <a:ext cx="64532" cy="26152"/>
              </a:xfrm>
              <a:custGeom>
                <a:avLst/>
                <a:gdLst>
                  <a:gd name="connsiteX0" fmla="*/ 63188 w 64532"/>
                  <a:gd name="connsiteY0" fmla="*/ 19350 h 26152"/>
                  <a:gd name="connsiteX1" fmla="*/ 63600 w 64532"/>
                  <a:gd name="connsiteY1" fmla="*/ 24802 h 26152"/>
                  <a:gd name="connsiteX2" fmla="*/ 60679 w 64532"/>
                  <a:gd name="connsiteY2" fmla="*/ 26153 h 26152"/>
                  <a:gd name="connsiteX3" fmla="*/ 58144 w 64532"/>
                  <a:gd name="connsiteY3" fmla="*/ 25219 h 26152"/>
                  <a:gd name="connsiteX4" fmla="*/ 6401 w 64532"/>
                  <a:gd name="connsiteY4" fmla="*/ 12552 h 26152"/>
                  <a:gd name="connsiteX5" fmla="*/ 942 w 64532"/>
                  <a:gd name="connsiteY5" fmla="*/ 12157 h 26152"/>
                  <a:gd name="connsiteX6" fmla="*/ 1339 w 64532"/>
                  <a:gd name="connsiteY6" fmla="*/ 6703 h 26152"/>
                  <a:gd name="connsiteX7" fmla="*/ 63188 w 64532"/>
                  <a:gd name="connsiteY7" fmla="*/ 19350 h 26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532" h="26152">
                    <a:moveTo>
                      <a:pt x="63188" y="19350"/>
                    </a:moveTo>
                    <a:cubicBezTo>
                      <a:pt x="64806" y="20745"/>
                      <a:pt x="64990" y="23185"/>
                      <a:pt x="63600" y="24802"/>
                    </a:cubicBezTo>
                    <a:cubicBezTo>
                      <a:pt x="62838" y="25690"/>
                      <a:pt x="61763" y="26149"/>
                      <a:pt x="60679" y="26153"/>
                    </a:cubicBezTo>
                    <a:cubicBezTo>
                      <a:pt x="59781" y="26157"/>
                      <a:pt x="58878" y="25850"/>
                      <a:pt x="58144" y="25219"/>
                    </a:cubicBezTo>
                    <a:cubicBezTo>
                      <a:pt x="57812" y="24933"/>
                      <a:pt x="24610" y="-3195"/>
                      <a:pt x="6401" y="12552"/>
                    </a:cubicBezTo>
                    <a:cubicBezTo>
                      <a:pt x="4782" y="13954"/>
                      <a:pt x="2340" y="13780"/>
                      <a:pt x="942" y="12157"/>
                    </a:cubicBezTo>
                    <a:cubicBezTo>
                      <a:pt x="-454" y="10541"/>
                      <a:pt x="-278" y="8101"/>
                      <a:pt x="1339" y="6703"/>
                    </a:cubicBezTo>
                    <a:cubicBezTo>
                      <a:pt x="24583" y="-13404"/>
                      <a:pt x="61622" y="18004"/>
                      <a:pt x="63188" y="193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4" name="Полилиния: фигура 63">
                <a:extLst>
                  <a:ext uri="{FF2B5EF4-FFF2-40B4-BE49-F238E27FC236}">
                    <a16:creationId xmlns:a16="http://schemas.microsoft.com/office/drawing/2014/main" id="{273C4E4F-F4C9-DE41-6C58-EF7199AFFBC0}"/>
                  </a:ext>
                </a:extLst>
              </p:cNvPr>
              <p:cNvSpPr/>
              <p:nvPr/>
            </p:nvSpPr>
            <p:spPr>
              <a:xfrm>
                <a:off x="1924417" y="2059273"/>
                <a:ext cx="23214" cy="23212"/>
              </a:xfrm>
              <a:custGeom>
                <a:avLst/>
                <a:gdLst>
                  <a:gd name="connsiteX0" fmla="*/ 11657 w 23214"/>
                  <a:gd name="connsiteY0" fmla="*/ 0 h 23212"/>
                  <a:gd name="connsiteX1" fmla="*/ 0 w 23214"/>
                  <a:gd name="connsiteY1" fmla="*/ 11558 h 23212"/>
                  <a:gd name="connsiteX2" fmla="*/ 11558 w 23214"/>
                  <a:gd name="connsiteY2" fmla="*/ 23212 h 23212"/>
                  <a:gd name="connsiteX3" fmla="*/ 23214 w 23214"/>
                  <a:gd name="connsiteY3" fmla="*/ 11655 h 23212"/>
                  <a:gd name="connsiteX4" fmla="*/ 11657 w 23214"/>
                  <a:gd name="connsiteY4" fmla="*/ 0 h 23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14" h="23212">
                    <a:moveTo>
                      <a:pt x="11657" y="0"/>
                    </a:moveTo>
                    <a:cubicBezTo>
                      <a:pt x="5246" y="-26"/>
                      <a:pt x="28" y="5147"/>
                      <a:pt x="0" y="11558"/>
                    </a:cubicBezTo>
                    <a:cubicBezTo>
                      <a:pt x="-26" y="17968"/>
                      <a:pt x="5149" y="23184"/>
                      <a:pt x="11558" y="23212"/>
                    </a:cubicBezTo>
                    <a:cubicBezTo>
                      <a:pt x="17968" y="23240"/>
                      <a:pt x="23186" y="18065"/>
                      <a:pt x="23214" y="11655"/>
                    </a:cubicBezTo>
                    <a:cubicBezTo>
                      <a:pt x="23240" y="5246"/>
                      <a:pt x="18067" y="28"/>
                      <a:pt x="116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5" name="Полилиния: фигура 64">
                <a:extLst>
                  <a:ext uri="{FF2B5EF4-FFF2-40B4-BE49-F238E27FC236}">
                    <a16:creationId xmlns:a16="http://schemas.microsoft.com/office/drawing/2014/main" id="{90F3E350-9224-AB57-94AD-537C296BAB27}"/>
                  </a:ext>
                </a:extLst>
              </p:cNvPr>
              <p:cNvSpPr/>
              <p:nvPr/>
            </p:nvSpPr>
            <p:spPr>
              <a:xfrm>
                <a:off x="2047834" y="2048186"/>
                <a:ext cx="23214" cy="23212"/>
              </a:xfrm>
              <a:custGeom>
                <a:avLst/>
                <a:gdLst>
                  <a:gd name="connsiteX0" fmla="*/ 11655 w 23214"/>
                  <a:gd name="connsiteY0" fmla="*/ 0 h 23212"/>
                  <a:gd name="connsiteX1" fmla="*/ 0 w 23214"/>
                  <a:gd name="connsiteY1" fmla="*/ 11558 h 23212"/>
                  <a:gd name="connsiteX2" fmla="*/ 11558 w 23214"/>
                  <a:gd name="connsiteY2" fmla="*/ 23212 h 23212"/>
                  <a:gd name="connsiteX3" fmla="*/ 23214 w 23214"/>
                  <a:gd name="connsiteY3" fmla="*/ 11655 h 23212"/>
                  <a:gd name="connsiteX4" fmla="*/ 11655 w 23214"/>
                  <a:gd name="connsiteY4" fmla="*/ 0 h 23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14" h="23212">
                    <a:moveTo>
                      <a:pt x="11655" y="0"/>
                    </a:moveTo>
                    <a:cubicBezTo>
                      <a:pt x="5246" y="-26"/>
                      <a:pt x="28" y="5147"/>
                      <a:pt x="0" y="11558"/>
                    </a:cubicBezTo>
                    <a:cubicBezTo>
                      <a:pt x="-28" y="17968"/>
                      <a:pt x="5149" y="23186"/>
                      <a:pt x="11558" y="23212"/>
                    </a:cubicBezTo>
                    <a:cubicBezTo>
                      <a:pt x="17968" y="23240"/>
                      <a:pt x="23186" y="18065"/>
                      <a:pt x="23214" y="11655"/>
                    </a:cubicBezTo>
                    <a:cubicBezTo>
                      <a:pt x="23238" y="5246"/>
                      <a:pt x="18065" y="28"/>
                      <a:pt x="116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6" name="Полилиния: фигура 65">
                <a:extLst>
                  <a:ext uri="{FF2B5EF4-FFF2-40B4-BE49-F238E27FC236}">
                    <a16:creationId xmlns:a16="http://schemas.microsoft.com/office/drawing/2014/main" id="{FE4C3644-A308-6A94-6A3A-E93DA67114E6}"/>
                  </a:ext>
                </a:extLst>
              </p:cNvPr>
              <p:cNvSpPr/>
              <p:nvPr/>
            </p:nvSpPr>
            <p:spPr>
              <a:xfrm>
                <a:off x="1712514" y="1996565"/>
                <a:ext cx="139275" cy="139273"/>
              </a:xfrm>
              <a:custGeom>
                <a:avLst/>
                <a:gdLst>
                  <a:gd name="connsiteX0" fmla="*/ 69931 w 139275"/>
                  <a:gd name="connsiteY0" fmla="*/ 1 h 139273"/>
                  <a:gd name="connsiteX1" fmla="*/ 1 w 139275"/>
                  <a:gd name="connsiteY1" fmla="*/ 69344 h 139273"/>
                  <a:gd name="connsiteX2" fmla="*/ 69344 w 139275"/>
                  <a:gd name="connsiteY2" fmla="*/ 139273 h 139273"/>
                  <a:gd name="connsiteX3" fmla="*/ 139275 w 139275"/>
                  <a:gd name="connsiteY3" fmla="*/ 69931 h 139273"/>
                  <a:gd name="connsiteX4" fmla="*/ 69931 w 139275"/>
                  <a:gd name="connsiteY4" fmla="*/ 1 h 139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275" h="139273">
                    <a:moveTo>
                      <a:pt x="69931" y="1"/>
                    </a:moveTo>
                    <a:cubicBezTo>
                      <a:pt x="31472" y="-162"/>
                      <a:pt x="163" y="30885"/>
                      <a:pt x="1" y="69344"/>
                    </a:cubicBezTo>
                    <a:cubicBezTo>
                      <a:pt x="-162" y="107803"/>
                      <a:pt x="30887" y="139112"/>
                      <a:pt x="69344" y="139273"/>
                    </a:cubicBezTo>
                    <a:cubicBezTo>
                      <a:pt x="107805" y="139435"/>
                      <a:pt x="139113" y="108390"/>
                      <a:pt x="139275" y="69931"/>
                    </a:cubicBezTo>
                    <a:cubicBezTo>
                      <a:pt x="139437" y="31472"/>
                      <a:pt x="108391" y="163"/>
                      <a:pt x="69931" y="1"/>
                    </a:cubicBezTo>
                    <a:close/>
                  </a:path>
                </a:pathLst>
              </a:custGeom>
              <a:solidFill>
                <a:srgbClr val="EEB59C"/>
              </a:solidFill>
              <a:ln w="19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7" name="Полилиния: фигура 66">
                <a:extLst>
                  <a:ext uri="{FF2B5EF4-FFF2-40B4-BE49-F238E27FC236}">
                    <a16:creationId xmlns:a16="http://schemas.microsoft.com/office/drawing/2014/main" id="{3A768B48-63EB-87E9-B0AC-0BD920A39188}"/>
                  </a:ext>
                </a:extLst>
              </p:cNvPr>
              <p:cNvSpPr/>
              <p:nvPr/>
            </p:nvSpPr>
            <p:spPr>
              <a:xfrm>
                <a:off x="1741283" y="2027450"/>
                <a:ext cx="56166" cy="77353"/>
              </a:xfrm>
              <a:custGeom>
                <a:avLst/>
                <a:gdLst>
                  <a:gd name="connsiteX0" fmla="*/ 36848 w 56166"/>
                  <a:gd name="connsiteY0" fmla="*/ 4561 h 77353"/>
                  <a:gd name="connsiteX1" fmla="*/ 2891 w 56166"/>
                  <a:gd name="connsiteY1" fmla="*/ 2157 h 77353"/>
                  <a:gd name="connsiteX2" fmla="*/ 1657 w 56166"/>
                  <a:gd name="connsiteY2" fmla="*/ 4597 h 77353"/>
                  <a:gd name="connsiteX3" fmla="*/ 4097 w 56166"/>
                  <a:gd name="connsiteY3" fmla="*/ 5835 h 77353"/>
                  <a:gd name="connsiteX4" fmla="*/ 34997 w 56166"/>
                  <a:gd name="connsiteY4" fmla="*/ 7958 h 77353"/>
                  <a:gd name="connsiteX5" fmla="*/ 48983 w 56166"/>
                  <a:gd name="connsiteY5" fmla="*/ 25163 h 77353"/>
                  <a:gd name="connsiteX6" fmla="*/ 12424 w 56166"/>
                  <a:gd name="connsiteY6" fmla="*/ 23728 h 77353"/>
                  <a:gd name="connsiteX7" fmla="*/ 1303 w 56166"/>
                  <a:gd name="connsiteY7" fmla="*/ 55501 h 77353"/>
                  <a:gd name="connsiteX8" fmla="*/ 28521 w 56166"/>
                  <a:gd name="connsiteY8" fmla="*/ 77353 h 77353"/>
                  <a:gd name="connsiteX9" fmla="*/ 28930 w 56166"/>
                  <a:gd name="connsiteY9" fmla="*/ 77351 h 77353"/>
                  <a:gd name="connsiteX10" fmla="*/ 30847 w 56166"/>
                  <a:gd name="connsiteY10" fmla="*/ 75399 h 77353"/>
                  <a:gd name="connsiteX11" fmla="*/ 28923 w 56166"/>
                  <a:gd name="connsiteY11" fmla="*/ 73483 h 77353"/>
                  <a:gd name="connsiteX12" fmla="*/ 28521 w 56166"/>
                  <a:gd name="connsiteY12" fmla="*/ 73485 h 77353"/>
                  <a:gd name="connsiteX13" fmla="*/ 5020 w 56166"/>
                  <a:gd name="connsiteY13" fmla="*/ 54428 h 77353"/>
                  <a:gd name="connsiteX14" fmla="*/ 14450 w 56166"/>
                  <a:gd name="connsiteY14" fmla="*/ 27024 h 77353"/>
                  <a:gd name="connsiteX15" fmla="*/ 51259 w 56166"/>
                  <a:gd name="connsiteY15" fmla="*/ 31833 h 77353"/>
                  <a:gd name="connsiteX16" fmla="*/ 56166 w 56166"/>
                  <a:gd name="connsiteY16" fmla="*/ 36750 h 77353"/>
                  <a:gd name="connsiteX17" fmla="*/ 54509 w 56166"/>
                  <a:gd name="connsiteY17" fmla="*/ 30006 h 77353"/>
                  <a:gd name="connsiteX18" fmla="*/ 36848 w 56166"/>
                  <a:gd name="connsiteY18" fmla="*/ 4561 h 7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66" h="77353">
                    <a:moveTo>
                      <a:pt x="36848" y="4561"/>
                    </a:moveTo>
                    <a:cubicBezTo>
                      <a:pt x="21664" y="-3856"/>
                      <a:pt x="3650" y="1906"/>
                      <a:pt x="2891" y="2157"/>
                    </a:cubicBezTo>
                    <a:cubicBezTo>
                      <a:pt x="1876" y="2493"/>
                      <a:pt x="1327" y="3582"/>
                      <a:pt x="1657" y="4597"/>
                    </a:cubicBezTo>
                    <a:cubicBezTo>
                      <a:pt x="1989" y="5613"/>
                      <a:pt x="3083" y="6171"/>
                      <a:pt x="4097" y="5835"/>
                    </a:cubicBezTo>
                    <a:cubicBezTo>
                      <a:pt x="4269" y="5777"/>
                      <a:pt x="21308" y="349"/>
                      <a:pt x="34997" y="7958"/>
                    </a:cubicBezTo>
                    <a:cubicBezTo>
                      <a:pt x="41321" y="11472"/>
                      <a:pt x="46011" y="17246"/>
                      <a:pt x="48983" y="25163"/>
                    </a:cubicBezTo>
                    <a:cubicBezTo>
                      <a:pt x="41841" y="20421"/>
                      <a:pt x="27886" y="14219"/>
                      <a:pt x="12424" y="23728"/>
                    </a:cubicBezTo>
                    <a:cubicBezTo>
                      <a:pt x="1960" y="30164"/>
                      <a:pt x="-2406" y="42633"/>
                      <a:pt x="1303" y="55501"/>
                    </a:cubicBezTo>
                    <a:cubicBezTo>
                      <a:pt x="4437" y="66379"/>
                      <a:pt x="14055" y="77294"/>
                      <a:pt x="28521" y="77353"/>
                    </a:cubicBezTo>
                    <a:cubicBezTo>
                      <a:pt x="28656" y="77355"/>
                      <a:pt x="28794" y="77351"/>
                      <a:pt x="28930" y="77351"/>
                    </a:cubicBezTo>
                    <a:cubicBezTo>
                      <a:pt x="30000" y="77341"/>
                      <a:pt x="30856" y="76465"/>
                      <a:pt x="30847" y="75399"/>
                    </a:cubicBezTo>
                    <a:cubicBezTo>
                      <a:pt x="30837" y="74338"/>
                      <a:pt x="29974" y="73487"/>
                      <a:pt x="28923" y="73483"/>
                    </a:cubicBezTo>
                    <a:cubicBezTo>
                      <a:pt x="28780" y="73475"/>
                      <a:pt x="28654" y="73485"/>
                      <a:pt x="28521" y="73485"/>
                    </a:cubicBezTo>
                    <a:cubicBezTo>
                      <a:pt x="15224" y="73430"/>
                      <a:pt x="7555" y="63219"/>
                      <a:pt x="5020" y="54428"/>
                    </a:cubicBezTo>
                    <a:cubicBezTo>
                      <a:pt x="2580" y="45963"/>
                      <a:pt x="3585" y="33703"/>
                      <a:pt x="14450" y="27024"/>
                    </a:cubicBezTo>
                    <a:cubicBezTo>
                      <a:pt x="34073" y="14962"/>
                      <a:pt x="50566" y="31135"/>
                      <a:pt x="51259" y="31833"/>
                    </a:cubicBezTo>
                    <a:lnTo>
                      <a:pt x="56166" y="36750"/>
                    </a:lnTo>
                    <a:lnTo>
                      <a:pt x="54509" y="30006"/>
                    </a:lnTo>
                    <a:cubicBezTo>
                      <a:pt x="51557" y="17983"/>
                      <a:pt x="45615" y="9421"/>
                      <a:pt x="36848" y="4561"/>
                    </a:cubicBezTo>
                    <a:close/>
                  </a:path>
                </a:pathLst>
              </a:custGeom>
              <a:solidFill>
                <a:srgbClr val="E07868"/>
              </a:solidFill>
              <a:ln w="19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8" name="Полилиния: фигура 67">
                <a:extLst>
                  <a:ext uri="{FF2B5EF4-FFF2-40B4-BE49-F238E27FC236}">
                    <a16:creationId xmlns:a16="http://schemas.microsoft.com/office/drawing/2014/main" id="{DD83BEF2-2034-1997-9BFD-6DAE5DFCA240}"/>
                  </a:ext>
                </a:extLst>
              </p:cNvPr>
              <p:cNvSpPr/>
              <p:nvPr/>
            </p:nvSpPr>
            <p:spPr>
              <a:xfrm>
                <a:off x="1986315" y="2039457"/>
                <a:ext cx="44417" cy="109929"/>
              </a:xfrm>
              <a:custGeom>
                <a:avLst/>
                <a:gdLst>
                  <a:gd name="connsiteX0" fmla="*/ 29967 w 44417"/>
                  <a:gd name="connsiteY0" fmla="*/ 22 h 109929"/>
                  <a:gd name="connsiteX1" fmla="*/ 28298 w 44417"/>
                  <a:gd name="connsiteY1" fmla="*/ 2188 h 109929"/>
                  <a:gd name="connsiteX2" fmla="*/ 40168 w 44417"/>
                  <a:gd name="connsiteY2" fmla="*/ 93497 h 109929"/>
                  <a:gd name="connsiteX3" fmla="*/ 1335 w 44417"/>
                  <a:gd name="connsiteY3" fmla="*/ 106156 h 109929"/>
                  <a:gd name="connsiteX4" fmla="*/ 95 w 44417"/>
                  <a:gd name="connsiteY4" fmla="*/ 108596 h 109929"/>
                  <a:gd name="connsiteX5" fmla="*/ 1927 w 44417"/>
                  <a:gd name="connsiteY5" fmla="*/ 109929 h 109929"/>
                  <a:gd name="connsiteX6" fmla="*/ 2534 w 44417"/>
                  <a:gd name="connsiteY6" fmla="*/ 109834 h 109929"/>
                  <a:gd name="connsiteX7" fmla="*/ 44418 w 44417"/>
                  <a:gd name="connsiteY7" fmla="*/ 96182 h 109929"/>
                  <a:gd name="connsiteX8" fmla="*/ 32136 w 44417"/>
                  <a:gd name="connsiteY8" fmla="*/ 1689 h 109929"/>
                  <a:gd name="connsiteX9" fmla="*/ 29967 w 44417"/>
                  <a:gd name="connsiteY9" fmla="*/ 22 h 109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417" h="109929">
                    <a:moveTo>
                      <a:pt x="29967" y="22"/>
                    </a:moveTo>
                    <a:cubicBezTo>
                      <a:pt x="28907" y="159"/>
                      <a:pt x="28162" y="1130"/>
                      <a:pt x="28298" y="2188"/>
                    </a:cubicBezTo>
                    <a:lnTo>
                      <a:pt x="40168" y="93497"/>
                    </a:lnTo>
                    <a:lnTo>
                      <a:pt x="1335" y="106156"/>
                    </a:lnTo>
                    <a:cubicBezTo>
                      <a:pt x="319" y="106488"/>
                      <a:pt x="-235" y="107578"/>
                      <a:pt x="95" y="108596"/>
                    </a:cubicBezTo>
                    <a:cubicBezTo>
                      <a:pt x="360" y="109409"/>
                      <a:pt x="1116" y="109927"/>
                      <a:pt x="1927" y="109929"/>
                    </a:cubicBezTo>
                    <a:cubicBezTo>
                      <a:pt x="2128" y="109931"/>
                      <a:pt x="2334" y="109903"/>
                      <a:pt x="2534" y="109834"/>
                    </a:cubicBezTo>
                    <a:lnTo>
                      <a:pt x="44418" y="96182"/>
                    </a:lnTo>
                    <a:lnTo>
                      <a:pt x="32136" y="1689"/>
                    </a:lnTo>
                    <a:cubicBezTo>
                      <a:pt x="31998" y="631"/>
                      <a:pt x="31037" y="-144"/>
                      <a:pt x="29967" y="22"/>
                    </a:cubicBezTo>
                    <a:close/>
                  </a:path>
                </a:pathLst>
              </a:custGeom>
              <a:solidFill>
                <a:srgbClr val="E07868"/>
              </a:solidFill>
              <a:ln w="19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9" name="Полилиния: фигура 68">
                <a:extLst>
                  <a:ext uri="{FF2B5EF4-FFF2-40B4-BE49-F238E27FC236}">
                    <a16:creationId xmlns:a16="http://schemas.microsoft.com/office/drawing/2014/main" id="{04B96AF3-3B4D-B823-7C06-B1C031CF622B}"/>
                  </a:ext>
                </a:extLst>
              </p:cNvPr>
              <p:cNvSpPr/>
              <p:nvPr/>
            </p:nvSpPr>
            <p:spPr>
              <a:xfrm>
                <a:off x="1956722" y="2193038"/>
                <a:ext cx="76548" cy="15768"/>
              </a:xfrm>
              <a:custGeom>
                <a:avLst/>
                <a:gdLst>
                  <a:gd name="connsiteX0" fmla="*/ 51800 w 76548"/>
                  <a:gd name="connsiteY0" fmla="*/ 231 h 15768"/>
                  <a:gd name="connsiteX1" fmla="*/ 0 w 76548"/>
                  <a:gd name="connsiteY1" fmla="*/ 10217 h 15768"/>
                  <a:gd name="connsiteX2" fmla="*/ 76424 w 76548"/>
                  <a:gd name="connsiteY2" fmla="*/ 15767 h 15768"/>
                  <a:gd name="connsiteX3" fmla="*/ 51800 w 76548"/>
                  <a:gd name="connsiteY3" fmla="*/ 231 h 15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548" h="15768">
                    <a:moveTo>
                      <a:pt x="51800" y="231"/>
                    </a:moveTo>
                    <a:cubicBezTo>
                      <a:pt x="23837" y="-1800"/>
                      <a:pt x="0" y="10217"/>
                      <a:pt x="0" y="10217"/>
                    </a:cubicBezTo>
                    <a:cubicBezTo>
                      <a:pt x="0" y="10217"/>
                      <a:pt x="75214" y="15880"/>
                      <a:pt x="76424" y="15767"/>
                    </a:cubicBezTo>
                    <a:cubicBezTo>
                      <a:pt x="76424" y="15767"/>
                      <a:pt x="79764" y="2262"/>
                      <a:pt x="51800" y="231"/>
                    </a:cubicBezTo>
                    <a:close/>
                  </a:path>
                </a:pathLst>
              </a:custGeom>
              <a:solidFill>
                <a:srgbClr val="FAFCFB"/>
              </a:solidFill>
              <a:ln w="19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0" name="Полилиния: фигура 69">
                <a:extLst>
                  <a:ext uri="{FF2B5EF4-FFF2-40B4-BE49-F238E27FC236}">
                    <a16:creationId xmlns:a16="http://schemas.microsoft.com/office/drawing/2014/main" id="{AC4B9CBB-97FF-B2B8-F719-812CADAF1ADB}"/>
                  </a:ext>
                </a:extLst>
              </p:cNvPr>
              <p:cNvSpPr/>
              <p:nvPr/>
            </p:nvSpPr>
            <p:spPr>
              <a:xfrm>
                <a:off x="1730010" y="1710803"/>
                <a:ext cx="452624" cy="303007"/>
              </a:xfrm>
              <a:custGeom>
                <a:avLst/>
                <a:gdLst>
                  <a:gd name="connsiteX0" fmla="*/ 333991 w 452624"/>
                  <a:gd name="connsiteY0" fmla="*/ 60484 h 303007"/>
                  <a:gd name="connsiteX1" fmla="*/ 334226 w 452624"/>
                  <a:gd name="connsiteY1" fmla="*/ 4528 h 303007"/>
                  <a:gd name="connsiteX2" fmla="*/ 25081 w 452624"/>
                  <a:gd name="connsiteY2" fmla="*/ 116947 h 303007"/>
                  <a:gd name="connsiteX3" fmla="*/ 6292 w 452624"/>
                  <a:gd name="connsiteY3" fmla="*/ 303007 h 303007"/>
                  <a:gd name="connsiteX4" fmla="*/ 143889 w 452624"/>
                  <a:gd name="connsiteY4" fmla="*/ 195066 h 303007"/>
                  <a:gd name="connsiteX5" fmla="*/ 451093 w 452624"/>
                  <a:gd name="connsiteY5" fmla="*/ 115130 h 303007"/>
                  <a:gd name="connsiteX6" fmla="*/ 333991 w 452624"/>
                  <a:gd name="connsiteY6" fmla="*/ 60484 h 303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2624" h="303007">
                    <a:moveTo>
                      <a:pt x="333991" y="60484"/>
                    </a:moveTo>
                    <a:cubicBezTo>
                      <a:pt x="333991" y="60484"/>
                      <a:pt x="363000" y="29921"/>
                      <a:pt x="334226" y="4528"/>
                    </a:cubicBezTo>
                    <a:cubicBezTo>
                      <a:pt x="305452" y="-20865"/>
                      <a:pt x="66810" y="66581"/>
                      <a:pt x="25081" y="116947"/>
                    </a:cubicBezTo>
                    <a:cubicBezTo>
                      <a:pt x="-16649" y="167314"/>
                      <a:pt x="6292" y="303007"/>
                      <a:pt x="6292" y="303007"/>
                    </a:cubicBezTo>
                    <a:cubicBezTo>
                      <a:pt x="62606" y="218405"/>
                      <a:pt x="143889" y="195066"/>
                      <a:pt x="143889" y="195066"/>
                    </a:cubicBezTo>
                    <a:cubicBezTo>
                      <a:pt x="266467" y="235295"/>
                      <a:pt x="472397" y="200061"/>
                      <a:pt x="451093" y="115130"/>
                    </a:cubicBezTo>
                    <a:cubicBezTo>
                      <a:pt x="429789" y="30201"/>
                      <a:pt x="333991" y="60484"/>
                      <a:pt x="333991" y="60484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9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D82BF311-BD31-DE04-4F64-C446DA83D37B}"/>
                </a:ext>
              </a:extLst>
            </p:cNvPr>
            <p:cNvSpPr/>
            <p:nvPr/>
          </p:nvSpPr>
          <p:spPr>
            <a:xfrm>
              <a:off x="1894721" y="2466895"/>
              <a:ext cx="88456" cy="101726"/>
            </a:xfrm>
            <a:custGeom>
              <a:avLst/>
              <a:gdLst>
                <a:gd name="connsiteX0" fmla="*/ 0 w 88456"/>
                <a:gd name="connsiteY0" fmla="*/ 54588 h 101726"/>
                <a:gd name="connsiteX1" fmla="*/ 52506 w 88456"/>
                <a:gd name="connsiteY1" fmla="*/ 101681 h 101726"/>
                <a:gd name="connsiteX2" fmla="*/ 88456 w 88456"/>
                <a:gd name="connsiteY2" fmla="*/ 54238 h 101726"/>
                <a:gd name="connsiteX3" fmla="*/ 47349 w 88456"/>
                <a:gd name="connsiteY3" fmla="*/ 0 h 101726"/>
                <a:gd name="connsiteX4" fmla="*/ 0 w 88456"/>
                <a:gd name="connsiteY4" fmla="*/ 54588 h 10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56" h="101726">
                  <a:moveTo>
                    <a:pt x="0" y="54588"/>
                  </a:moveTo>
                  <a:cubicBezTo>
                    <a:pt x="0" y="54588"/>
                    <a:pt x="31169" y="103429"/>
                    <a:pt x="52506" y="101681"/>
                  </a:cubicBezTo>
                  <a:cubicBezTo>
                    <a:pt x="69031" y="100328"/>
                    <a:pt x="88456" y="54238"/>
                    <a:pt x="88456" y="54238"/>
                  </a:cubicBezTo>
                  <a:lnTo>
                    <a:pt x="47349" y="0"/>
                  </a:lnTo>
                  <a:lnTo>
                    <a:pt x="0" y="54588"/>
                  </a:lnTo>
                  <a:close/>
                </a:path>
              </a:pathLst>
            </a:custGeom>
            <a:solidFill>
              <a:srgbClr val="EE8A4E"/>
            </a:solidFill>
            <a:ln w="19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5484D18F-7DF4-F2CE-33C0-4154830D1CCE}"/>
                </a:ext>
              </a:extLst>
            </p:cNvPr>
            <p:cNvSpPr/>
            <p:nvPr/>
          </p:nvSpPr>
          <p:spPr>
            <a:xfrm>
              <a:off x="1889977" y="2541216"/>
              <a:ext cx="153204" cy="534318"/>
            </a:xfrm>
            <a:custGeom>
              <a:avLst/>
              <a:gdLst>
                <a:gd name="connsiteX0" fmla="*/ 35697 w 153204"/>
                <a:gd name="connsiteY0" fmla="*/ 0 h 534318"/>
                <a:gd name="connsiteX1" fmla="*/ 0 w 153204"/>
                <a:gd name="connsiteY1" fmla="*/ 308449 h 534318"/>
                <a:gd name="connsiteX2" fmla="*/ 100823 w 153204"/>
                <a:gd name="connsiteY2" fmla="*/ 534319 h 534318"/>
                <a:gd name="connsiteX3" fmla="*/ 153204 w 153204"/>
                <a:gd name="connsiteY3" fmla="*/ 330924 h 534318"/>
                <a:gd name="connsiteX4" fmla="*/ 69569 w 153204"/>
                <a:gd name="connsiteY4" fmla="*/ 1641 h 534318"/>
                <a:gd name="connsiteX5" fmla="*/ 35697 w 153204"/>
                <a:gd name="connsiteY5" fmla="*/ 0 h 53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204" h="534318">
                  <a:moveTo>
                    <a:pt x="35697" y="0"/>
                  </a:moveTo>
                  <a:lnTo>
                    <a:pt x="0" y="308449"/>
                  </a:lnTo>
                  <a:cubicBezTo>
                    <a:pt x="53968" y="431934"/>
                    <a:pt x="100823" y="534319"/>
                    <a:pt x="100823" y="534319"/>
                  </a:cubicBezTo>
                  <a:cubicBezTo>
                    <a:pt x="112167" y="510122"/>
                    <a:pt x="131735" y="429714"/>
                    <a:pt x="153204" y="330924"/>
                  </a:cubicBezTo>
                  <a:lnTo>
                    <a:pt x="69569" y="1641"/>
                  </a:lnTo>
                  <a:lnTo>
                    <a:pt x="35697" y="0"/>
                  </a:lnTo>
                  <a:close/>
                </a:path>
              </a:pathLst>
            </a:custGeom>
            <a:solidFill>
              <a:srgbClr val="EE8A4E"/>
            </a:solidFill>
            <a:ln w="19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7A31992E-638C-20C0-056B-490F46E827A4}"/>
                </a:ext>
              </a:extLst>
            </p:cNvPr>
            <p:cNvSpPr/>
            <p:nvPr/>
          </p:nvSpPr>
          <p:spPr>
            <a:xfrm>
              <a:off x="1664117" y="2270647"/>
              <a:ext cx="416698" cy="360405"/>
            </a:xfrm>
            <a:custGeom>
              <a:avLst/>
              <a:gdLst>
                <a:gd name="connsiteX0" fmla="*/ 355645 w 416698"/>
                <a:gd name="connsiteY0" fmla="*/ 64989 h 360405"/>
                <a:gd name="connsiteX1" fmla="*/ 286426 w 416698"/>
                <a:gd name="connsiteY1" fmla="*/ 194416 h 360405"/>
                <a:gd name="connsiteX2" fmla="*/ 83831 w 416698"/>
                <a:gd name="connsiteY2" fmla="*/ 0 h 360405"/>
                <a:gd name="connsiteX3" fmla="*/ 0 w 416698"/>
                <a:gd name="connsiteY3" fmla="*/ 84533 h 360405"/>
                <a:gd name="connsiteX4" fmla="*/ 192643 w 416698"/>
                <a:gd name="connsiteY4" fmla="*/ 360406 h 360405"/>
                <a:gd name="connsiteX5" fmla="*/ 283679 w 416698"/>
                <a:gd name="connsiteY5" fmla="*/ 224017 h 360405"/>
                <a:gd name="connsiteX6" fmla="*/ 367222 w 416698"/>
                <a:gd name="connsiteY6" fmla="*/ 350869 h 360405"/>
                <a:gd name="connsiteX7" fmla="*/ 416675 w 416698"/>
                <a:gd name="connsiteY7" fmla="*/ 204479 h 360405"/>
                <a:gd name="connsiteX8" fmla="*/ 355645 w 416698"/>
                <a:gd name="connsiteY8" fmla="*/ 64989 h 36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698" h="360405">
                  <a:moveTo>
                    <a:pt x="355645" y="64989"/>
                  </a:moveTo>
                  <a:cubicBezTo>
                    <a:pt x="355645" y="64989"/>
                    <a:pt x="318750" y="177686"/>
                    <a:pt x="286426" y="194416"/>
                  </a:cubicBezTo>
                  <a:cubicBezTo>
                    <a:pt x="286426" y="194416"/>
                    <a:pt x="128217" y="127137"/>
                    <a:pt x="83831" y="0"/>
                  </a:cubicBezTo>
                  <a:cubicBezTo>
                    <a:pt x="83831" y="0"/>
                    <a:pt x="18093" y="71888"/>
                    <a:pt x="0" y="84533"/>
                  </a:cubicBezTo>
                  <a:cubicBezTo>
                    <a:pt x="0" y="84533"/>
                    <a:pt x="146567" y="299357"/>
                    <a:pt x="192643" y="360406"/>
                  </a:cubicBezTo>
                  <a:lnTo>
                    <a:pt x="283679" y="224017"/>
                  </a:lnTo>
                  <a:lnTo>
                    <a:pt x="367222" y="350869"/>
                  </a:lnTo>
                  <a:cubicBezTo>
                    <a:pt x="367222" y="350869"/>
                    <a:pt x="417935" y="235236"/>
                    <a:pt x="416675" y="204479"/>
                  </a:cubicBezTo>
                  <a:cubicBezTo>
                    <a:pt x="415414" y="173723"/>
                    <a:pt x="355645" y="64989"/>
                    <a:pt x="355645" y="64989"/>
                  </a:cubicBezTo>
                  <a:close/>
                </a:path>
              </a:pathLst>
            </a:custGeom>
            <a:solidFill>
              <a:schemeClr val="bg2"/>
            </a:solidFill>
            <a:ln w="19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72CB32BB-97E2-1D12-8C5C-4AE27DB021B0}"/>
                </a:ext>
              </a:extLst>
            </p:cNvPr>
            <p:cNvSpPr/>
            <p:nvPr/>
          </p:nvSpPr>
          <p:spPr>
            <a:xfrm>
              <a:off x="1990800" y="2355538"/>
              <a:ext cx="249931" cy="719996"/>
            </a:xfrm>
            <a:custGeom>
              <a:avLst/>
              <a:gdLst>
                <a:gd name="connsiteX0" fmla="*/ 206448 w 249931"/>
                <a:gd name="connsiteY0" fmla="*/ 8793 h 719996"/>
                <a:gd name="connsiteX1" fmla="*/ 154687 w 249931"/>
                <a:gd name="connsiteY1" fmla="*/ 266 h 719996"/>
                <a:gd name="connsiteX2" fmla="*/ 0 w 249931"/>
                <a:gd name="connsiteY2" fmla="*/ 719996 h 719996"/>
                <a:gd name="connsiteX3" fmla="*/ 134762 w 249931"/>
                <a:gd name="connsiteY3" fmla="*/ 522553 h 719996"/>
                <a:gd name="connsiteX4" fmla="*/ 235830 w 249931"/>
                <a:gd name="connsiteY4" fmla="*/ 333737 h 719996"/>
                <a:gd name="connsiteX5" fmla="*/ 174720 w 249931"/>
                <a:gd name="connsiteY5" fmla="*/ 275514 h 719996"/>
                <a:gd name="connsiteX6" fmla="*/ 249932 w 249931"/>
                <a:gd name="connsiteY6" fmla="*/ 213084 h 719996"/>
                <a:gd name="connsiteX7" fmla="*/ 206448 w 249931"/>
                <a:gd name="connsiteY7" fmla="*/ 8793 h 719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931" h="719996">
                  <a:moveTo>
                    <a:pt x="206448" y="8793"/>
                  </a:moveTo>
                  <a:cubicBezTo>
                    <a:pt x="206448" y="8793"/>
                    <a:pt x="170696" y="-1796"/>
                    <a:pt x="154687" y="266"/>
                  </a:cubicBezTo>
                  <a:cubicBezTo>
                    <a:pt x="154687" y="266"/>
                    <a:pt x="32118" y="645573"/>
                    <a:pt x="0" y="719996"/>
                  </a:cubicBezTo>
                  <a:cubicBezTo>
                    <a:pt x="0" y="719996"/>
                    <a:pt x="70994" y="626866"/>
                    <a:pt x="134762" y="522553"/>
                  </a:cubicBezTo>
                  <a:cubicBezTo>
                    <a:pt x="175892" y="455270"/>
                    <a:pt x="208297" y="379613"/>
                    <a:pt x="235830" y="333737"/>
                  </a:cubicBezTo>
                  <a:lnTo>
                    <a:pt x="174720" y="275514"/>
                  </a:lnTo>
                  <a:lnTo>
                    <a:pt x="249932" y="213084"/>
                  </a:lnTo>
                  <a:cubicBezTo>
                    <a:pt x="249932" y="213084"/>
                    <a:pt x="227954" y="66373"/>
                    <a:pt x="206448" y="8793"/>
                  </a:cubicBezTo>
                  <a:close/>
                </a:path>
              </a:pathLst>
            </a:custGeom>
            <a:solidFill>
              <a:srgbClr val="0013C4"/>
            </a:solidFill>
            <a:ln w="19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43575F38-7C30-50E8-71E2-7E2DFA404061}"/>
                </a:ext>
              </a:extLst>
            </p:cNvPr>
            <p:cNvSpPr/>
            <p:nvPr/>
          </p:nvSpPr>
          <p:spPr>
            <a:xfrm>
              <a:off x="1588206" y="2389811"/>
              <a:ext cx="402593" cy="687528"/>
            </a:xfrm>
            <a:custGeom>
              <a:avLst/>
              <a:gdLst>
                <a:gd name="connsiteX0" fmla="*/ 1460 w 402593"/>
                <a:gd name="connsiteY0" fmla="*/ 0 h 687528"/>
                <a:gd name="connsiteX1" fmla="*/ 106018 w 402593"/>
                <a:gd name="connsiteY1" fmla="*/ 206418 h 687528"/>
                <a:gd name="connsiteX2" fmla="*/ 186779 w 402593"/>
                <a:gd name="connsiteY2" fmla="*/ 261483 h 687528"/>
                <a:gd name="connsiteX3" fmla="*/ 131425 w 402593"/>
                <a:gd name="connsiteY3" fmla="*/ 325205 h 687528"/>
                <a:gd name="connsiteX4" fmla="*/ 249832 w 402593"/>
                <a:gd name="connsiteY4" fmla="*/ 503660 h 687528"/>
                <a:gd name="connsiteX5" fmla="*/ 402594 w 402593"/>
                <a:gd name="connsiteY5" fmla="*/ 687529 h 687528"/>
                <a:gd name="connsiteX6" fmla="*/ 170999 w 402593"/>
                <a:gd name="connsiteY6" fmla="*/ 13606 h 687528"/>
                <a:gd name="connsiteX7" fmla="*/ 1460 w 402593"/>
                <a:gd name="connsiteY7" fmla="*/ 0 h 68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2593" h="687528">
                  <a:moveTo>
                    <a:pt x="1460" y="0"/>
                  </a:moveTo>
                  <a:cubicBezTo>
                    <a:pt x="-14525" y="59348"/>
                    <a:pt x="106018" y="206418"/>
                    <a:pt x="106018" y="206418"/>
                  </a:cubicBezTo>
                  <a:lnTo>
                    <a:pt x="186779" y="261483"/>
                  </a:lnTo>
                  <a:lnTo>
                    <a:pt x="131425" y="325205"/>
                  </a:lnTo>
                  <a:cubicBezTo>
                    <a:pt x="163157" y="368283"/>
                    <a:pt x="202544" y="440551"/>
                    <a:pt x="249832" y="503660"/>
                  </a:cubicBezTo>
                  <a:cubicBezTo>
                    <a:pt x="323142" y="601501"/>
                    <a:pt x="402594" y="687529"/>
                    <a:pt x="402594" y="687529"/>
                  </a:cubicBezTo>
                  <a:cubicBezTo>
                    <a:pt x="363606" y="616463"/>
                    <a:pt x="170999" y="13606"/>
                    <a:pt x="170999" y="13606"/>
                  </a:cubicBezTo>
                  <a:cubicBezTo>
                    <a:pt x="154868" y="13062"/>
                    <a:pt x="1460" y="0"/>
                    <a:pt x="1460" y="0"/>
                  </a:cubicBezTo>
                  <a:close/>
                </a:path>
              </a:pathLst>
            </a:custGeom>
            <a:solidFill>
              <a:srgbClr val="0013C4"/>
            </a:solidFill>
            <a:ln w="19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D2BB76C4-8FDC-70B9-7689-BDC9C22EBD43}"/>
                </a:ext>
              </a:extLst>
            </p:cNvPr>
            <p:cNvSpPr/>
            <p:nvPr/>
          </p:nvSpPr>
          <p:spPr>
            <a:xfrm>
              <a:off x="499578" y="3369974"/>
              <a:ext cx="3438657" cy="466294"/>
            </a:xfrm>
            <a:custGeom>
              <a:avLst/>
              <a:gdLst>
                <a:gd name="connsiteX0" fmla="*/ 214680 w 3438657"/>
                <a:gd name="connsiteY0" fmla="*/ 466294 h 466294"/>
                <a:gd name="connsiteX1" fmla="*/ 3229178 w 3438657"/>
                <a:gd name="connsiteY1" fmla="*/ 466294 h 466294"/>
                <a:gd name="connsiteX2" fmla="*/ 3438658 w 3438657"/>
                <a:gd name="connsiteY2" fmla="*/ 0 h 466294"/>
                <a:gd name="connsiteX3" fmla="*/ 0 w 3438657"/>
                <a:gd name="connsiteY3" fmla="*/ 0 h 466294"/>
                <a:gd name="connsiteX4" fmla="*/ 214680 w 3438657"/>
                <a:gd name="connsiteY4" fmla="*/ 466294 h 46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8657" h="466294">
                  <a:moveTo>
                    <a:pt x="214680" y="466294"/>
                  </a:moveTo>
                  <a:lnTo>
                    <a:pt x="3229178" y="466294"/>
                  </a:lnTo>
                  <a:cubicBezTo>
                    <a:pt x="3320274" y="336541"/>
                    <a:pt x="3392269" y="177464"/>
                    <a:pt x="3438658" y="0"/>
                  </a:cubicBezTo>
                  <a:lnTo>
                    <a:pt x="0" y="0"/>
                  </a:lnTo>
                  <a:cubicBezTo>
                    <a:pt x="48240" y="180074"/>
                    <a:pt x="122274" y="338519"/>
                    <a:pt x="214680" y="466294"/>
                  </a:cubicBezTo>
                  <a:close/>
                </a:path>
              </a:pathLst>
            </a:custGeom>
            <a:solidFill>
              <a:srgbClr val="03034D"/>
            </a:solidFill>
            <a:ln w="19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26" name="Рисунок 28">
              <a:extLst>
                <a:ext uri="{FF2B5EF4-FFF2-40B4-BE49-F238E27FC236}">
                  <a16:creationId xmlns:a16="http://schemas.microsoft.com/office/drawing/2014/main" id="{B69BCB85-5BFF-B14A-C46D-1E56C527A5CA}"/>
                </a:ext>
              </a:extLst>
            </p:cNvPr>
            <p:cNvGrpSpPr/>
            <p:nvPr/>
          </p:nvGrpSpPr>
          <p:grpSpPr>
            <a:xfrm>
              <a:off x="2481942" y="2837947"/>
              <a:ext cx="1334211" cy="690924"/>
              <a:chOff x="2481942" y="2837947"/>
              <a:chExt cx="1334211" cy="690924"/>
            </a:xfrm>
          </p:grpSpPr>
          <p:grpSp>
            <p:nvGrpSpPr>
              <p:cNvPr id="53" name="Рисунок 28">
                <a:extLst>
                  <a:ext uri="{FF2B5EF4-FFF2-40B4-BE49-F238E27FC236}">
                    <a16:creationId xmlns:a16="http://schemas.microsoft.com/office/drawing/2014/main" id="{45ABBA11-D8D9-3B56-F7FB-C74B8A30FA6F}"/>
                  </a:ext>
                </a:extLst>
              </p:cNvPr>
              <p:cNvGrpSpPr/>
              <p:nvPr/>
            </p:nvGrpSpPr>
            <p:grpSpPr>
              <a:xfrm>
                <a:off x="2766976" y="2837947"/>
                <a:ext cx="1049177" cy="690924"/>
                <a:chOff x="2766976" y="2837947"/>
                <a:chExt cx="1049177" cy="690924"/>
              </a:xfrm>
            </p:grpSpPr>
            <p:sp>
              <p:nvSpPr>
                <p:cNvPr id="56" name="Полилиния: фигура 55">
                  <a:extLst>
                    <a:ext uri="{FF2B5EF4-FFF2-40B4-BE49-F238E27FC236}">
                      <a16:creationId xmlns:a16="http://schemas.microsoft.com/office/drawing/2014/main" id="{5B5ABF76-6FA7-80EA-D128-A93D13D3565C}"/>
                    </a:ext>
                  </a:extLst>
                </p:cNvPr>
                <p:cNvSpPr/>
                <p:nvPr/>
              </p:nvSpPr>
              <p:spPr>
                <a:xfrm>
                  <a:off x="2766976" y="2837947"/>
                  <a:ext cx="1049177" cy="690924"/>
                </a:xfrm>
                <a:custGeom>
                  <a:avLst/>
                  <a:gdLst>
                    <a:gd name="connsiteX0" fmla="*/ 0 w 1049177"/>
                    <a:gd name="connsiteY0" fmla="*/ 690924 h 690924"/>
                    <a:gd name="connsiteX1" fmla="*/ 777886 w 1049177"/>
                    <a:gd name="connsiteY1" fmla="*/ 690924 h 690924"/>
                    <a:gd name="connsiteX2" fmla="*/ 1049178 w 1049177"/>
                    <a:gd name="connsiteY2" fmla="*/ 0 h 690924"/>
                    <a:gd name="connsiteX3" fmla="*/ 271292 w 1049177"/>
                    <a:gd name="connsiteY3" fmla="*/ 0 h 690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9177" h="690924">
                      <a:moveTo>
                        <a:pt x="0" y="690924"/>
                      </a:moveTo>
                      <a:lnTo>
                        <a:pt x="777886" y="690924"/>
                      </a:lnTo>
                      <a:lnTo>
                        <a:pt x="1049178" y="0"/>
                      </a:lnTo>
                      <a:lnTo>
                        <a:pt x="271292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19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7" name="Полилиния: фигура 56">
                  <a:extLst>
                    <a:ext uri="{FF2B5EF4-FFF2-40B4-BE49-F238E27FC236}">
                      <a16:creationId xmlns:a16="http://schemas.microsoft.com/office/drawing/2014/main" id="{3638795A-DCDE-847D-20AA-4D3439F42D9C}"/>
                    </a:ext>
                  </a:extLst>
                </p:cNvPr>
                <p:cNvSpPr/>
                <p:nvPr/>
              </p:nvSpPr>
              <p:spPr>
                <a:xfrm>
                  <a:off x="2766976" y="2837947"/>
                  <a:ext cx="311886" cy="690924"/>
                </a:xfrm>
                <a:custGeom>
                  <a:avLst/>
                  <a:gdLst>
                    <a:gd name="connsiteX0" fmla="*/ 0 w 311886"/>
                    <a:gd name="connsiteY0" fmla="*/ 690924 h 690924"/>
                    <a:gd name="connsiteX1" fmla="*/ 40595 w 311886"/>
                    <a:gd name="connsiteY1" fmla="*/ 690924 h 690924"/>
                    <a:gd name="connsiteX2" fmla="*/ 311886 w 311886"/>
                    <a:gd name="connsiteY2" fmla="*/ 0 h 690924"/>
                    <a:gd name="connsiteX3" fmla="*/ 271292 w 311886"/>
                    <a:gd name="connsiteY3" fmla="*/ 0 h 690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1886" h="690924">
                      <a:moveTo>
                        <a:pt x="0" y="690924"/>
                      </a:moveTo>
                      <a:lnTo>
                        <a:pt x="40595" y="690924"/>
                      </a:lnTo>
                      <a:lnTo>
                        <a:pt x="311886" y="0"/>
                      </a:lnTo>
                      <a:lnTo>
                        <a:pt x="271292" y="0"/>
                      </a:ln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9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8" name="Полилиния: фигура 57">
                  <a:extLst>
                    <a:ext uri="{FF2B5EF4-FFF2-40B4-BE49-F238E27FC236}">
                      <a16:creationId xmlns:a16="http://schemas.microsoft.com/office/drawing/2014/main" id="{9F7688DC-BB17-877A-A018-C1AA15643B07}"/>
                    </a:ext>
                  </a:extLst>
                </p:cNvPr>
                <p:cNvSpPr/>
                <p:nvPr/>
              </p:nvSpPr>
              <p:spPr>
                <a:xfrm>
                  <a:off x="3303146" y="3123713"/>
                  <a:ext cx="106542" cy="119383"/>
                </a:xfrm>
                <a:custGeom>
                  <a:avLst/>
                  <a:gdLst>
                    <a:gd name="connsiteX0" fmla="*/ 5206 w 106542"/>
                    <a:gd name="connsiteY0" fmla="*/ 52828 h 119383"/>
                    <a:gd name="connsiteX1" fmla="*/ 26423 w 106542"/>
                    <a:gd name="connsiteY1" fmla="*/ 117683 h 119383"/>
                    <a:gd name="connsiteX2" fmla="*/ 91240 w 106542"/>
                    <a:gd name="connsiteY2" fmla="*/ 81478 h 119383"/>
                    <a:gd name="connsiteX3" fmla="*/ 92308 w 106542"/>
                    <a:gd name="connsiteY3" fmla="*/ 6962 h 119383"/>
                    <a:gd name="connsiteX4" fmla="*/ 17644 w 106542"/>
                    <a:gd name="connsiteY4" fmla="*/ 25558 h 119383"/>
                    <a:gd name="connsiteX5" fmla="*/ 28717 w 106542"/>
                    <a:gd name="connsiteY5" fmla="*/ 36632 h 119383"/>
                    <a:gd name="connsiteX6" fmla="*/ 77557 w 106542"/>
                    <a:gd name="connsiteY6" fmla="*/ 17046 h 119383"/>
                    <a:gd name="connsiteX7" fmla="*/ 77735 w 106542"/>
                    <a:gd name="connsiteY7" fmla="*/ 73574 h 119383"/>
                    <a:gd name="connsiteX8" fmla="*/ 37911 w 106542"/>
                    <a:gd name="connsiteY8" fmla="*/ 103511 h 119383"/>
                    <a:gd name="connsiteX9" fmla="*/ 20313 w 106542"/>
                    <a:gd name="connsiteY9" fmla="*/ 56990 h 119383"/>
                    <a:gd name="connsiteX10" fmla="*/ 5206 w 106542"/>
                    <a:gd name="connsiteY10" fmla="*/ 52828 h 119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6542" h="119383">
                      <a:moveTo>
                        <a:pt x="5206" y="52828"/>
                      </a:moveTo>
                      <a:cubicBezTo>
                        <a:pt x="-3593" y="77535"/>
                        <a:pt x="-4048" y="109293"/>
                        <a:pt x="26423" y="117683"/>
                      </a:cubicBezTo>
                      <a:cubicBezTo>
                        <a:pt x="54877" y="125523"/>
                        <a:pt x="78724" y="105030"/>
                        <a:pt x="91240" y="81478"/>
                      </a:cubicBezTo>
                      <a:cubicBezTo>
                        <a:pt x="102788" y="59802"/>
                        <a:pt x="118429" y="24429"/>
                        <a:pt x="92308" y="6962"/>
                      </a:cubicBezTo>
                      <a:cubicBezTo>
                        <a:pt x="66088" y="-10572"/>
                        <a:pt x="38030" y="8528"/>
                        <a:pt x="17644" y="25558"/>
                      </a:cubicBezTo>
                      <a:cubicBezTo>
                        <a:pt x="9912" y="32026"/>
                        <a:pt x="21025" y="43052"/>
                        <a:pt x="28717" y="36632"/>
                      </a:cubicBezTo>
                      <a:cubicBezTo>
                        <a:pt x="41866" y="25647"/>
                        <a:pt x="59089" y="10987"/>
                        <a:pt x="77557" y="17046"/>
                      </a:cubicBezTo>
                      <a:cubicBezTo>
                        <a:pt x="102551" y="25240"/>
                        <a:pt x="85803" y="58388"/>
                        <a:pt x="77735" y="73574"/>
                      </a:cubicBezTo>
                      <a:cubicBezTo>
                        <a:pt x="69549" y="88946"/>
                        <a:pt x="56815" y="103926"/>
                        <a:pt x="37911" y="103511"/>
                      </a:cubicBezTo>
                      <a:cubicBezTo>
                        <a:pt x="10703" y="102914"/>
                        <a:pt x="13669" y="75644"/>
                        <a:pt x="20313" y="56990"/>
                      </a:cubicBezTo>
                      <a:cubicBezTo>
                        <a:pt x="23714" y="47481"/>
                        <a:pt x="8587" y="43388"/>
                        <a:pt x="5206" y="52828"/>
                      </a:cubicBezTo>
                      <a:close/>
                    </a:path>
                  </a:pathLst>
                </a:custGeom>
                <a:solidFill>
                  <a:srgbClr val="1B31FD"/>
                </a:solidFill>
                <a:ln w="19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54" name="Полилиния: фигура 53">
                <a:extLst>
                  <a:ext uri="{FF2B5EF4-FFF2-40B4-BE49-F238E27FC236}">
                    <a16:creationId xmlns:a16="http://schemas.microsoft.com/office/drawing/2014/main" id="{891F01EB-207D-3822-438A-E9FC53D255E5}"/>
                  </a:ext>
                </a:extLst>
              </p:cNvPr>
              <p:cNvSpPr/>
              <p:nvPr/>
            </p:nvSpPr>
            <p:spPr>
              <a:xfrm>
                <a:off x="2481942" y="3473071"/>
                <a:ext cx="318490" cy="55800"/>
              </a:xfrm>
              <a:custGeom>
                <a:avLst/>
                <a:gdLst>
                  <a:gd name="connsiteX0" fmla="*/ 0 w 318490"/>
                  <a:gd name="connsiteY0" fmla="*/ 27900 h 55800"/>
                  <a:gd name="connsiteX1" fmla="*/ 27900 w 318490"/>
                  <a:gd name="connsiteY1" fmla="*/ 55801 h 55800"/>
                  <a:gd name="connsiteX2" fmla="*/ 318491 w 318490"/>
                  <a:gd name="connsiteY2" fmla="*/ 55801 h 55800"/>
                  <a:gd name="connsiteX3" fmla="*/ 318491 w 318490"/>
                  <a:gd name="connsiteY3" fmla="*/ 0 h 55800"/>
                  <a:gd name="connsiteX4" fmla="*/ 27900 w 318490"/>
                  <a:gd name="connsiteY4" fmla="*/ 0 h 55800"/>
                  <a:gd name="connsiteX5" fmla="*/ 0 w 318490"/>
                  <a:gd name="connsiteY5" fmla="*/ 27900 h 5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8490" h="55800">
                    <a:moveTo>
                      <a:pt x="0" y="27900"/>
                    </a:moveTo>
                    <a:cubicBezTo>
                      <a:pt x="0" y="43304"/>
                      <a:pt x="12497" y="55801"/>
                      <a:pt x="27900" y="55801"/>
                    </a:cubicBezTo>
                    <a:lnTo>
                      <a:pt x="318491" y="55801"/>
                    </a:lnTo>
                    <a:lnTo>
                      <a:pt x="318491" y="0"/>
                    </a:lnTo>
                    <a:lnTo>
                      <a:pt x="27900" y="0"/>
                    </a:lnTo>
                    <a:cubicBezTo>
                      <a:pt x="12497" y="0"/>
                      <a:pt x="0" y="12477"/>
                      <a:pt x="0" y="2790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19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5" name="Полилиния: фигура 54">
                <a:extLst>
                  <a:ext uri="{FF2B5EF4-FFF2-40B4-BE49-F238E27FC236}">
                    <a16:creationId xmlns:a16="http://schemas.microsoft.com/office/drawing/2014/main" id="{2E4D371E-D66D-8743-6756-517F5A618405}"/>
                  </a:ext>
                </a:extLst>
              </p:cNvPr>
              <p:cNvSpPr/>
              <p:nvPr/>
            </p:nvSpPr>
            <p:spPr>
              <a:xfrm>
                <a:off x="2583419" y="3492231"/>
                <a:ext cx="183573" cy="8742"/>
              </a:xfrm>
              <a:custGeom>
                <a:avLst/>
                <a:gdLst>
                  <a:gd name="connsiteX0" fmla="*/ 0 w 183573"/>
                  <a:gd name="connsiteY0" fmla="*/ 0 h 8742"/>
                  <a:gd name="connsiteX1" fmla="*/ 183573 w 183573"/>
                  <a:gd name="connsiteY1" fmla="*/ 0 h 8742"/>
                  <a:gd name="connsiteX2" fmla="*/ 183573 w 183573"/>
                  <a:gd name="connsiteY2" fmla="*/ 8742 h 8742"/>
                  <a:gd name="connsiteX3" fmla="*/ 0 w 183573"/>
                  <a:gd name="connsiteY3" fmla="*/ 8742 h 8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573" h="8742">
                    <a:moveTo>
                      <a:pt x="0" y="0"/>
                    </a:moveTo>
                    <a:lnTo>
                      <a:pt x="183573" y="0"/>
                    </a:lnTo>
                    <a:lnTo>
                      <a:pt x="183573" y="8742"/>
                    </a:lnTo>
                    <a:lnTo>
                      <a:pt x="0" y="8742"/>
                    </a:lnTo>
                    <a:close/>
                  </a:path>
                </a:pathLst>
              </a:custGeom>
              <a:solidFill>
                <a:srgbClr val="E4F0F0"/>
              </a:solidFill>
              <a:ln w="19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EF3D988C-62CF-76D5-0C71-AEC6A810F360}"/>
                </a:ext>
              </a:extLst>
            </p:cNvPr>
            <p:cNvSpPr/>
            <p:nvPr/>
          </p:nvSpPr>
          <p:spPr>
            <a:xfrm rot="-4985">
              <a:off x="603234" y="3366218"/>
              <a:ext cx="1980191" cy="4652"/>
            </a:xfrm>
            <a:custGeom>
              <a:avLst/>
              <a:gdLst>
                <a:gd name="connsiteX0" fmla="*/ 0 w 1980191"/>
                <a:gd name="connsiteY0" fmla="*/ 0 h 4652"/>
                <a:gd name="connsiteX1" fmla="*/ 1980192 w 1980191"/>
                <a:gd name="connsiteY1" fmla="*/ 0 h 4652"/>
                <a:gd name="connsiteX2" fmla="*/ 1980192 w 1980191"/>
                <a:gd name="connsiteY2" fmla="*/ 4652 h 4652"/>
                <a:gd name="connsiteX3" fmla="*/ 0 w 1980191"/>
                <a:gd name="connsiteY3" fmla="*/ 4652 h 4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191" h="4652">
                  <a:moveTo>
                    <a:pt x="0" y="0"/>
                  </a:moveTo>
                  <a:lnTo>
                    <a:pt x="1980192" y="0"/>
                  </a:lnTo>
                  <a:lnTo>
                    <a:pt x="1980192" y="4652"/>
                  </a:lnTo>
                  <a:lnTo>
                    <a:pt x="0" y="4652"/>
                  </a:lnTo>
                  <a:close/>
                </a:path>
              </a:pathLst>
            </a:custGeom>
            <a:solidFill>
              <a:schemeClr val="bg1"/>
            </a:solidFill>
            <a:ln w="19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0E6FC696-CE18-098A-64FA-C26A9760B60E}"/>
                </a:ext>
              </a:extLst>
            </p:cNvPr>
            <p:cNvSpPr/>
            <p:nvPr/>
          </p:nvSpPr>
          <p:spPr>
            <a:xfrm>
              <a:off x="1208993" y="2430212"/>
              <a:ext cx="228820" cy="255039"/>
            </a:xfrm>
            <a:custGeom>
              <a:avLst/>
              <a:gdLst>
                <a:gd name="connsiteX0" fmla="*/ 0 w 228820"/>
                <a:gd name="connsiteY0" fmla="*/ 253285 h 255039"/>
                <a:gd name="connsiteX1" fmla="*/ 4309 w 228820"/>
                <a:gd name="connsiteY1" fmla="*/ 255039 h 255039"/>
                <a:gd name="connsiteX2" fmla="*/ 228820 w 228820"/>
                <a:gd name="connsiteY2" fmla="*/ 4097 h 255039"/>
                <a:gd name="connsiteX3" fmla="*/ 226619 w 228820"/>
                <a:gd name="connsiteY3" fmla="*/ 0 h 255039"/>
                <a:gd name="connsiteX4" fmla="*/ 0 w 228820"/>
                <a:gd name="connsiteY4" fmla="*/ 253285 h 255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820" h="255039">
                  <a:moveTo>
                    <a:pt x="0" y="253285"/>
                  </a:moveTo>
                  <a:lnTo>
                    <a:pt x="4309" y="255039"/>
                  </a:lnTo>
                  <a:cubicBezTo>
                    <a:pt x="71429" y="90111"/>
                    <a:pt x="227254" y="4939"/>
                    <a:pt x="228820" y="4097"/>
                  </a:cubicBezTo>
                  <a:lnTo>
                    <a:pt x="226619" y="0"/>
                  </a:lnTo>
                  <a:cubicBezTo>
                    <a:pt x="225039" y="846"/>
                    <a:pt x="67769" y="86764"/>
                    <a:pt x="0" y="253285"/>
                  </a:cubicBezTo>
                  <a:close/>
                </a:path>
              </a:pathLst>
            </a:custGeom>
            <a:solidFill>
              <a:schemeClr val="bg1"/>
            </a:solidFill>
            <a:ln w="19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A9F308FE-8B47-2911-BC0E-B543DEECFA9C}"/>
                </a:ext>
              </a:extLst>
            </p:cNvPr>
            <p:cNvSpPr/>
            <p:nvPr/>
          </p:nvSpPr>
          <p:spPr>
            <a:xfrm>
              <a:off x="1988475" y="3075534"/>
              <a:ext cx="4652" cy="294439"/>
            </a:xfrm>
            <a:custGeom>
              <a:avLst/>
              <a:gdLst>
                <a:gd name="connsiteX0" fmla="*/ 0 w 4652"/>
                <a:gd name="connsiteY0" fmla="*/ 0 h 294439"/>
                <a:gd name="connsiteX1" fmla="*/ 4653 w 4652"/>
                <a:gd name="connsiteY1" fmla="*/ 0 h 294439"/>
                <a:gd name="connsiteX2" fmla="*/ 4653 w 4652"/>
                <a:gd name="connsiteY2" fmla="*/ 294440 h 294439"/>
                <a:gd name="connsiteX3" fmla="*/ 0 w 4652"/>
                <a:gd name="connsiteY3" fmla="*/ 294440 h 294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2" h="294439">
                  <a:moveTo>
                    <a:pt x="0" y="0"/>
                  </a:moveTo>
                  <a:lnTo>
                    <a:pt x="4653" y="0"/>
                  </a:lnTo>
                  <a:lnTo>
                    <a:pt x="4653" y="294440"/>
                  </a:lnTo>
                  <a:lnTo>
                    <a:pt x="0" y="294440"/>
                  </a:lnTo>
                  <a:close/>
                </a:path>
              </a:pathLst>
            </a:custGeom>
            <a:solidFill>
              <a:schemeClr val="bg1"/>
            </a:solidFill>
            <a:ln w="19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2A2C5270-2D44-9BE2-9273-AFA23F067653}"/>
                </a:ext>
              </a:extLst>
            </p:cNvPr>
            <p:cNvSpPr/>
            <p:nvPr/>
          </p:nvSpPr>
          <p:spPr>
            <a:xfrm>
              <a:off x="1832112" y="2886497"/>
              <a:ext cx="265282" cy="192547"/>
            </a:xfrm>
            <a:custGeom>
              <a:avLst/>
              <a:gdLst>
                <a:gd name="connsiteX0" fmla="*/ 158421 w 265282"/>
                <a:gd name="connsiteY0" fmla="*/ 185506 h 192547"/>
                <a:gd name="connsiteX1" fmla="*/ 3650 w 265282"/>
                <a:gd name="connsiteY1" fmla="*/ 0 h 192547"/>
                <a:gd name="connsiteX2" fmla="*/ 0 w 265282"/>
                <a:gd name="connsiteY2" fmla="*/ 2885 h 192547"/>
                <a:gd name="connsiteX3" fmla="*/ 157068 w 265282"/>
                <a:gd name="connsiteY3" fmla="*/ 190706 h 192547"/>
                <a:gd name="connsiteX4" fmla="*/ 158967 w 265282"/>
                <a:gd name="connsiteY4" fmla="*/ 192547 h 192547"/>
                <a:gd name="connsiteX5" fmla="*/ 160550 w 265282"/>
                <a:gd name="connsiteY5" fmla="*/ 190432 h 192547"/>
                <a:gd name="connsiteX6" fmla="*/ 265282 w 265282"/>
                <a:gd name="connsiteY6" fmla="*/ 40611 h 192547"/>
                <a:gd name="connsiteX7" fmla="*/ 261237 w 265282"/>
                <a:gd name="connsiteY7" fmla="*/ 38315 h 192547"/>
                <a:gd name="connsiteX8" fmla="*/ 158421 w 265282"/>
                <a:gd name="connsiteY8" fmla="*/ 185506 h 192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282" h="192547">
                  <a:moveTo>
                    <a:pt x="158421" y="185506"/>
                  </a:moveTo>
                  <a:cubicBezTo>
                    <a:pt x="119813" y="146920"/>
                    <a:pt x="4827" y="1491"/>
                    <a:pt x="3650" y="0"/>
                  </a:cubicBezTo>
                  <a:lnTo>
                    <a:pt x="0" y="2885"/>
                  </a:lnTo>
                  <a:cubicBezTo>
                    <a:pt x="1198" y="4402"/>
                    <a:pt x="120270" y="154998"/>
                    <a:pt x="157068" y="190706"/>
                  </a:cubicBezTo>
                  <a:lnTo>
                    <a:pt x="158967" y="192547"/>
                  </a:lnTo>
                  <a:lnTo>
                    <a:pt x="160550" y="190432"/>
                  </a:lnTo>
                  <a:cubicBezTo>
                    <a:pt x="161365" y="189342"/>
                    <a:pt x="242298" y="81103"/>
                    <a:pt x="265282" y="40611"/>
                  </a:cubicBezTo>
                  <a:lnTo>
                    <a:pt x="261237" y="38315"/>
                  </a:lnTo>
                  <a:cubicBezTo>
                    <a:pt x="240184" y="75404"/>
                    <a:pt x="169923" y="170069"/>
                    <a:pt x="158421" y="185506"/>
                  </a:cubicBezTo>
                  <a:close/>
                </a:path>
              </a:pathLst>
            </a:custGeom>
            <a:solidFill>
              <a:schemeClr val="bg1"/>
            </a:solidFill>
            <a:ln w="19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A43961FA-33C9-FD49-EBF8-0F5045A45A9E}"/>
                </a:ext>
              </a:extLst>
            </p:cNvPr>
            <p:cNvSpPr/>
            <p:nvPr/>
          </p:nvSpPr>
          <p:spPr>
            <a:xfrm>
              <a:off x="2282343" y="2517181"/>
              <a:ext cx="65965" cy="852862"/>
            </a:xfrm>
            <a:custGeom>
              <a:avLst/>
              <a:gdLst>
                <a:gd name="connsiteX0" fmla="*/ 0 w 65965"/>
                <a:gd name="connsiteY0" fmla="*/ 1157 h 852862"/>
                <a:gd name="connsiteX1" fmla="*/ 58935 w 65965"/>
                <a:gd name="connsiteY1" fmla="*/ 852724 h 852862"/>
                <a:gd name="connsiteX2" fmla="*/ 63583 w 65965"/>
                <a:gd name="connsiteY2" fmla="*/ 852862 h 852862"/>
                <a:gd name="connsiteX3" fmla="*/ 4506 w 65965"/>
                <a:gd name="connsiteY3" fmla="*/ 0 h 852862"/>
                <a:gd name="connsiteX4" fmla="*/ 0 w 65965"/>
                <a:gd name="connsiteY4" fmla="*/ 1157 h 85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65" h="852862">
                  <a:moveTo>
                    <a:pt x="0" y="1157"/>
                  </a:moveTo>
                  <a:cubicBezTo>
                    <a:pt x="757" y="4105"/>
                    <a:pt x="75436" y="302292"/>
                    <a:pt x="58935" y="852724"/>
                  </a:cubicBezTo>
                  <a:lnTo>
                    <a:pt x="63583" y="852862"/>
                  </a:lnTo>
                  <a:cubicBezTo>
                    <a:pt x="80108" y="301691"/>
                    <a:pt x="5266" y="2954"/>
                    <a:pt x="4506" y="0"/>
                  </a:cubicBezTo>
                  <a:lnTo>
                    <a:pt x="0" y="1157"/>
                  </a:lnTo>
                  <a:close/>
                </a:path>
              </a:pathLst>
            </a:custGeom>
            <a:solidFill>
              <a:schemeClr val="bg1"/>
            </a:solidFill>
            <a:ln w="19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32" name="Рисунок 28">
              <a:extLst>
                <a:ext uri="{FF2B5EF4-FFF2-40B4-BE49-F238E27FC236}">
                  <a16:creationId xmlns:a16="http://schemas.microsoft.com/office/drawing/2014/main" id="{40231A99-D165-4E28-B40E-F5E3EDD06DFF}"/>
                </a:ext>
              </a:extLst>
            </p:cNvPr>
            <p:cNvGrpSpPr/>
            <p:nvPr/>
          </p:nvGrpSpPr>
          <p:grpSpPr>
            <a:xfrm>
              <a:off x="1602758" y="1902875"/>
              <a:ext cx="259906" cy="400221"/>
              <a:chOff x="1602758" y="1902875"/>
              <a:chExt cx="259906" cy="400221"/>
            </a:xfrm>
          </p:grpSpPr>
          <p:sp>
            <p:nvSpPr>
              <p:cNvPr id="49" name="Полилиния: фигура 48">
                <a:extLst>
                  <a:ext uri="{FF2B5EF4-FFF2-40B4-BE49-F238E27FC236}">
                    <a16:creationId xmlns:a16="http://schemas.microsoft.com/office/drawing/2014/main" id="{38396EAF-EDA0-6AE2-4667-FC3F49DF50C6}"/>
                  </a:ext>
                </a:extLst>
              </p:cNvPr>
              <p:cNvSpPr/>
              <p:nvPr/>
            </p:nvSpPr>
            <p:spPr>
              <a:xfrm>
                <a:off x="1602758" y="1902875"/>
                <a:ext cx="259906" cy="400221"/>
              </a:xfrm>
              <a:custGeom>
                <a:avLst/>
                <a:gdLst>
                  <a:gd name="connsiteX0" fmla="*/ 188870 w 259906"/>
                  <a:gd name="connsiteY0" fmla="*/ 50339 h 400221"/>
                  <a:gd name="connsiteX1" fmla="*/ 134570 w 259906"/>
                  <a:gd name="connsiteY1" fmla="*/ 79141 h 400221"/>
                  <a:gd name="connsiteX2" fmla="*/ 149679 w 259906"/>
                  <a:gd name="connsiteY2" fmla="*/ 51282 h 400221"/>
                  <a:gd name="connsiteX3" fmla="*/ 191703 w 259906"/>
                  <a:gd name="connsiteY3" fmla="*/ 14925 h 400221"/>
                  <a:gd name="connsiteX4" fmla="*/ 158966 w 259906"/>
                  <a:gd name="connsiteY4" fmla="*/ 8000 h 400221"/>
                  <a:gd name="connsiteX5" fmla="*/ 49422 w 259906"/>
                  <a:gd name="connsiteY5" fmla="*/ 127617 h 400221"/>
                  <a:gd name="connsiteX6" fmla="*/ 0 w 259906"/>
                  <a:gd name="connsiteY6" fmla="*/ 373308 h 400221"/>
                  <a:gd name="connsiteX7" fmla="*/ 115682 w 259906"/>
                  <a:gd name="connsiteY7" fmla="*/ 400221 h 400221"/>
                  <a:gd name="connsiteX8" fmla="*/ 169984 w 259906"/>
                  <a:gd name="connsiteY8" fmla="*/ 246291 h 400221"/>
                  <a:gd name="connsiteX9" fmla="*/ 211063 w 259906"/>
                  <a:gd name="connsiteY9" fmla="*/ 133913 h 400221"/>
                  <a:gd name="connsiteX10" fmla="*/ 246948 w 259906"/>
                  <a:gd name="connsiteY10" fmla="*/ 124471 h 400221"/>
                  <a:gd name="connsiteX11" fmla="*/ 250254 w 259906"/>
                  <a:gd name="connsiteY11" fmla="*/ 107945 h 400221"/>
                  <a:gd name="connsiteX12" fmla="*/ 245532 w 259906"/>
                  <a:gd name="connsiteY12" fmla="*/ 81502 h 400221"/>
                  <a:gd name="connsiteX13" fmla="*/ 259696 w 259906"/>
                  <a:gd name="connsiteY13" fmla="*/ 64505 h 400221"/>
                  <a:gd name="connsiteX14" fmla="*/ 188870 w 259906"/>
                  <a:gd name="connsiteY14" fmla="*/ 50339 h 40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9906" h="400221">
                    <a:moveTo>
                      <a:pt x="188870" y="50339"/>
                    </a:moveTo>
                    <a:cubicBezTo>
                      <a:pt x="162429" y="54116"/>
                      <a:pt x="134570" y="79141"/>
                      <a:pt x="134570" y="79141"/>
                    </a:cubicBezTo>
                    <a:cubicBezTo>
                      <a:pt x="134570" y="79141"/>
                      <a:pt x="144486" y="56949"/>
                      <a:pt x="149679" y="51282"/>
                    </a:cubicBezTo>
                    <a:cubicBezTo>
                      <a:pt x="154873" y="45617"/>
                      <a:pt x="185566" y="21064"/>
                      <a:pt x="191703" y="14925"/>
                    </a:cubicBezTo>
                    <a:cubicBezTo>
                      <a:pt x="197841" y="8787"/>
                      <a:pt x="199259" y="-10887"/>
                      <a:pt x="158966" y="8000"/>
                    </a:cubicBezTo>
                    <a:cubicBezTo>
                      <a:pt x="118674" y="26888"/>
                      <a:pt x="70826" y="93621"/>
                      <a:pt x="49422" y="127617"/>
                    </a:cubicBezTo>
                    <a:cubicBezTo>
                      <a:pt x="28015" y="161616"/>
                      <a:pt x="0" y="373308"/>
                      <a:pt x="0" y="373308"/>
                    </a:cubicBezTo>
                    <a:lnTo>
                      <a:pt x="115682" y="400221"/>
                    </a:lnTo>
                    <a:cubicBezTo>
                      <a:pt x="115682" y="400221"/>
                      <a:pt x="161013" y="319006"/>
                      <a:pt x="169984" y="246291"/>
                    </a:cubicBezTo>
                    <a:cubicBezTo>
                      <a:pt x="172181" y="228483"/>
                      <a:pt x="208703" y="139108"/>
                      <a:pt x="211063" y="133913"/>
                    </a:cubicBezTo>
                    <a:cubicBezTo>
                      <a:pt x="213424" y="128721"/>
                      <a:pt x="229479" y="129664"/>
                      <a:pt x="246948" y="124471"/>
                    </a:cubicBezTo>
                    <a:cubicBezTo>
                      <a:pt x="264418" y="119277"/>
                      <a:pt x="250254" y="107945"/>
                      <a:pt x="250254" y="107945"/>
                    </a:cubicBezTo>
                    <a:cubicBezTo>
                      <a:pt x="270558" y="84808"/>
                      <a:pt x="245532" y="81502"/>
                      <a:pt x="245532" y="81502"/>
                    </a:cubicBezTo>
                    <a:cubicBezTo>
                      <a:pt x="245532" y="81502"/>
                      <a:pt x="255919" y="78670"/>
                      <a:pt x="259696" y="64505"/>
                    </a:cubicBezTo>
                    <a:cubicBezTo>
                      <a:pt x="263475" y="50339"/>
                      <a:pt x="215313" y="46562"/>
                      <a:pt x="188870" y="50339"/>
                    </a:cubicBezTo>
                    <a:close/>
                  </a:path>
                </a:pathLst>
              </a:custGeom>
              <a:solidFill>
                <a:srgbClr val="EEB59C"/>
              </a:solidFill>
              <a:ln w="3955" cap="flat">
                <a:solidFill>
                  <a:srgbClr val="E0786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" name="Полилиния: фигура 49">
                <a:extLst>
                  <a:ext uri="{FF2B5EF4-FFF2-40B4-BE49-F238E27FC236}">
                    <a16:creationId xmlns:a16="http://schemas.microsoft.com/office/drawing/2014/main" id="{540127A2-266B-A906-DC90-75358D432C45}"/>
                  </a:ext>
                </a:extLst>
              </p:cNvPr>
              <p:cNvSpPr/>
              <p:nvPr/>
            </p:nvSpPr>
            <p:spPr>
              <a:xfrm>
                <a:off x="1743795" y="1980651"/>
                <a:ext cx="106962" cy="39697"/>
              </a:xfrm>
              <a:custGeom>
                <a:avLst/>
                <a:gdLst>
                  <a:gd name="connsiteX0" fmla="*/ 105938 w 106962"/>
                  <a:gd name="connsiteY0" fmla="*/ 2737 h 39697"/>
                  <a:gd name="connsiteX1" fmla="*/ 43056 w 106962"/>
                  <a:gd name="connsiteY1" fmla="*/ 2674 h 39697"/>
                  <a:gd name="connsiteX2" fmla="*/ 355 w 106962"/>
                  <a:gd name="connsiteY2" fmla="*/ 37697 h 39697"/>
                  <a:gd name="connsiteX3" fmla="*/ 326 w 106962"/>
                  <a:gd name="connsiteY3" fmla="*/ 39342 h 39697"/>
                  <a:gd name="connsiteX4" fmla="*/ 1162 w 106962"/>
                  <a:gd name="connsiteY4" fmla="*/ 39698 h 39697"/>
                  <a:gd name="connsiteX5" fmla="*/ 1971 w 106962"/>
                  <a:gd name="connsiteY5" fmla="*/ 39371 h 39697"/>
                  <a:gd name="connsiteX6" fmla="*/ 44049 w 106962"/>
                  <a:gd name="connsiteY6" fmla="*/ 4778 h 39697"/>
                  <a:gd name="connsiteX7" fmla="*/ 105659 w 106962"/>
                  <a:gd name="connsiteY7" fmla="*/ 5047 h 39697"/>
                  <a:gd name="connsiteX8" fmla="*/ 106954 w 106962"/>
                  <a:gd name="connsiteY8" fmla="*/ 4032 h 39697"/>
                  <a:gd name="connsiteX9" fmla="*/ 105938 w 106962"/>
                  <a:gd name="connsiteY9" fmla="*/ 2737 h 3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6962" h="39697">
                    <a:moveTo>
                      <a:pt x="105938" y="2737"/>
                    </a:moveTo>
                    <a:cubicBezTo>
                      <a:pt x="103944" y="2496"/>
                      <a:pt x="55622" y="-3258"/>
                      <a:pt x="43056" y="2674"/>
                    </a:cubicBezTo>
                    <a:cubicBezTo>
                      <a:pt x="30619" y="8549"/>
                      <a:pt x="1583" y="36510"/>
                      <a:pt x="355" y="37697"/>
                    </a:cubicBezTo>
                    <a:cubicBezTo>
                      <a:pt x="-107" y="38143"/>
                      <a:pt x="-119" y="38879"/>
                      <a:pt x="326" y="39342"/>
                    </a:cubicBezTo>
                    <a:cubicBezTo>
                      <a:pt x="553" y="39577"/>
                      <a:pt x="858" y="39698"/>
                      <a:pt x="1162" y="39698"/>
                    </a:cubicBezTo>
                    <a:cubicBezTo>
                      <a:pt x="1453" y="39698"/>
                      <a:pt x="1745" y="39589"/>
                      <a:pt x="1971" y="39371"/>
                    </a:cubicBezTo>
                    <a:cubicBezTo>
                      <a:pt x="2269" y="39083"/>
                      <a:pt x="31955" y="10488"/>
                      <a:pt x="44049" y="4778"/>
                    </a:cubicBezTo>
                    <a:cubicBezTo>
                      <a:pt x="56012" y="-873"/>
                      <a:pt x="105176" y="4988"/>
                      <a:pt x="105659" y="5047"/>
                    </a:cubicBezTo>
                    <a:cubicBezTo>
                      <a:pt x="106297" y="5126"/>
                      <a:pt x="106877" y="4669"/>
                      <a:pt x="106954" y="4032"/>
                    </a:cubicBezTo>
                    <a:cubicBezTo>
                      <a:pt x="107029" y="3394"/>
                      <a:pt x="106576" y="2814"/>
                      <a:pt x="105938" y="2737"/>
                    </a:cubicBezTo>
                    <a:close/>
                  </a:path>
                </a:pathLst>
              </a:custGeom>
              <a:solidFill>
                <a:srgbClr val="E07868"/>
              </a:solidFill>
              <a:ln w="19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" name="Полилиния: фигура 50">
                <a:extLst>
                  <a:ext uri="{FF2B5EF4-FFF2-40B4-BE49-F238E27FC236}">
                    <a16:creationId xmlns:a16="http://schemas.microsoft.com/office/drawing/2014/main" id="{F9173642-1A69-849E-D7EE-873E60BA9409}"/>
                  </a:ext>
                </a:extLst>
              </p:cNvPr>
              <p:cNvSpPr/>
              <p:nvPr/>
            </p:nvSpPr>
            <p:spPr>
              <a:xfrm>
                <a:off x="1759753" y="2007252"/>
                <a:ext cx="94422" cy="35841"/>
              </a:xfrm>
              <a:custGeom>
                <a:avLst/>
                <a:gdLst>
                  <a:gd name="connsiteX0" fmla="*/ 93449 w 94422"/>
                  <a:gd name="connsiteY0" fmla="*/ 2421 h 35841"/>
                  <a:gd name="connsiteX1" fmla="*/ 40864 w 94422"/>
                  <a:gd name="connsiteY1" fmla="*/ 3022 h 35841"/>
                  <a:gd name="connsiteX2" fmla="*/ 311 w 94422"/>
                  <a:gd name="connsiteY2" fmla="*/ 33888 h 35841"/>
                  <a:gd name="connsiteX3" fmla="*/ 372 w 94422"/>
                  <a:gd name="connsiteY3" fmla="*/ 35531 h 35841"/>
                  <a:gd name="connsiteX4" fmla="*/ 1163 w 94422"/>
                  <a:gd name="connsiteY4" fmla="*/ 35842 h 35841"/>
                  <a:gd name="connsiteX5" fmla="*/ 2017 w 94422"/>
                  <a:gd name="connsiteY5" fmla="*/ 35470 h 35841"/>
                  <a:gd name="connsiteX6" fmla="*/ 41645 w 94422"/>
                  <a:gd name="connsiteY6" fmla="*/ 5213 h 35841"/>
                  <a:gd name="connsiteX7" fmla="*/ 93068 w 94422"/>
                  <a:gd name="connsiteY7" fmla="*/ 4714 h 35841"/>
                  <a:gd name="connsiteX8" fmla="*/ 94406 w 94422"/>
                  <a:gd name="connsiteY8" fmla="*/ 3757 h 35841"/>
                  <a:gd name="connsiteX9" fmla="*/ 93449 w 94422"/>
                  <a:gd name="connsiteY9" fmla="*/ 2421 h 35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422" h="35841">
                    <a:moveTo>
                      <a:pt x="93449" y="2421"/>
                    </a:moveTo>
                    <a:cubicBezTo>
                      <a:pt x="92028" y="2183"/>
                      <a:pt x="58520" y="-3274"/>
                      <a:pt x="40864" y="3022"/>
                    </a:cubicBezTo>
                    <a:cubicBezTo>
                      <a:pt x="23222" y="9310"/>
                      <a:pt x="1238" y="32888"/>
                      <a:pt x="311" y="33888"/>
                    </a:cubicBezTo>
                    <a:cubicBezTo>
                      <a:pt x="-126" y="34359"/>
                      <a:pt x="-99" y="35096"/>
                      <a:pt x="372" y="35531"/>
                    </a:cubicBezTo>
                    <a:cubicBezTo>
                      <a:pt x="597" y="35739"/>
                      <a:pt x="880" y="35842"/>
                      <a:pt x="1163" y="35842"/>
                    </a:cubicBezTo>
                    <a:cubicBezTo>
                      <a:pt x="1475" y="35842"/>
                      <a:pt x="1788" y="35717"/>
                      <a:pt x="2017" y="35470"/>
                    </a:cubicBezTo>
                    <a:cubicBezTo>
                      <a:pt x="2240" y="35229"/>
                      <a:pt x="24541" y="11309"/>
                      <a:pt x="41645" y="5213"/>
                    </a:cubicBezTo>
                    <a:cubicBezTo>
                      <a:pt x="58729" y="-879"/>
                      <a:pt x="92728" y="4659"/>
                      <a:pt x="93068" y="4714"/>
                    </a:cubicBezTo>
                    <a:cubicBezTo>
                      <a:pt x="93696" y="4823"/>
                      <a:pt x="94299" y="4392"/>
                      <a:pt x="94406" y="3757"/>
                    </a:cubicBezTo>
                    <a:cubicBezTo>
                      <a:pt x="94511" y="3125"/>
                      <a:pt x="94082" y="2526"/>
                      <a:pt x="93449" y="2421"/>
                    </a:cubicBezTo>
                    <a:close/>
                  </a:path>
                </a:pathLst>
              </a:custGeom>
              <a:solidFill>
                <a:srgbClr val="E07868"/>
              </a:solidFill>
              <a:ln w="19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2" name="Полилиния: фигура 51">
                <a:extLst>
                  <a:ext uri="{FF2B5EF4-FFF2-40B4-BE49-F238E27FC236}">
                    <a16:creationId xmlns:a16="http://schemas.microsoft.com/office/drawing/2014/main" id="{A4543780-824C-C40E-E671-5CEB90873DA2}"/>
                  </a:ext>
                </a:extLst>
              </p:cNvPr>
              <p:cNvSpPr/>
              <p:nvPr/>
            </p:nvSpPr>
            <p:spPr>
              <a:xfrm>
                <a:off x="1711356" y="1978585"/>
                <a:ext cx="28745" cy="27289"/>
              </a:xfrm>
              <a:custGeom>
                <a:avLst/>
                <a:gdLst>
                  <a:gd name="connsiteX0" fmla="*/ 26797 w 28745"/>
                  <a:gd name="connsiteY0" fmla="*/ 303 h 27289"/>
                  <a:gd name="connsiteX1" fmla="*/ 378 w 28745"/>
                  <a:gd name="connsiteY1" fmla="*/ 25267 h 27289"/>
                  <a:gd name="connsiteX2" fmla="*/ 305 w 28745"/>
                  <a:gd name="connsiteY2" fmla="*/ 26910 h 27289"/>
                  <a:gd name="connsiteX3" fmla="*/ 1163 w 28745"/>
                  <a:gd name="connsiteY3" fmla="*/ 27290 h 27289"/>
                  <a:gd name="connsiteX4" fmla="*/ 1948 w 28745"/>
                  <a:gd name="connsiteY4" fmla="*/ 26985 h 27289"/>
                  <a:gd name="connsiteX5" fmla="*/ 28367 w 28745"/>
                  <a:gd name="connsiteY5" fmla="*/ 2022 h 27289"/>
                  <a:gd name="connsiteX6" fmla="*/ 28441 w 28745"/>
                  <a:gd name="connsiteY6" fmla="*/ 378 h 27289"/>
                  <a:gd name="connsiteX7" fmla="*/ 26797 w 28745"/>
                  <a:gd name="connsiteY7" fmla="*/ 303 h 27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745" h="27289">
                    <a:moveTo>
                      <a:pt x="26797" y="303"/>
                    </a:moveTo>
                    <a:lnTo>
                      <a:pt x="378" y="25267"/>
                    </a:lnTo>
                    <a:cubicBezTo>
                      <a:pt x="-97" y="25702"/>
                      <a:pt x="-128" y="26438"/>
                      <a:pt x="305" y="26910"/>
                    </a:cubicBezTo>
                    <a:cubicBezTo>
                      <a:pt x="534" y="27161"/>
                      <a:pt x="849" y="27290"/>
                      <a:pt x="1163" y="27290"/>
                    </a:cubicBezTo>
                    <a:cubicBezTo>
                      <a:pt x="1444" y="27290"/>
                      <a:pt x="1725" y="27189"/>
                      <a:pt x="1948" y="26985"/>
                    </a:cubicBezTo>
                    <a:lnTo>
                      <a:pt x="28367" y="2022"/>
                    </a:lnTo>
                    <a:cubicBezTo>
                      <a:pt x="28842" y="1587"/>
                      <a:pt x="28874" y="851"/>
                      <a:pt x="28441" y="378"/>
                    </a:cubicBezTo>
                    <a:cubicBezTo>
                      <a:pt x="28007" y="-96"/>
                      <a:pt x="27270" y="-128"/>
                      <a:pt x="26797" y="303"/>
                    </a:cubicBezTo>
                    <a:close/>
                  </a:path>
                </a:pathLst>
              </a:custGeom>
              <a:solidFill>
                <a:srgbClr val="E07868"/>
              </a:solidFill>
              <a:ln w="19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id="{3166D9E2-3131-91FB-4E07-90EB5A7CCE70}"/>
                </a:ext>
              </a:extLst>
            </p:cNvPr>
            <p:cNvSpPr/>
            <p:nvPr/>
          </p:nvSpPr>
          <p:spPr>
            <a:xfrm>
              <a:off x="1118547" y="2392265"/>
              <a:ext cx="422644" cy="1049289"/>
            </a:xfrm>
            <a:custGeom>
              <a:avLst/>
              <a:gdLst>
                <a:gd name="connsiteX0" fmla="*/ 62792 w 422644"/>
                <a:gd name="connsiteY0" fmla="*/ 380555 h 1049289"/>
                <a:gd name="connsiteX1" fmla="*/ 143054 w 422644"/>
                <a:gd name="connsiteY1" fmla="*/ 1049289 h 1049289"/>
                <a:gd name="connsiteX2" fmla="*/ 422645 w 422644"/>
                <a:gd name="connsiteY2" fmla="*/ 0 h 1049289"/>
                <a:gd name="connsiteX3" fmla="*/ 62792 w 422644"/>
                <a:gd name="connsiteY3" fmla="*/ 380555 h 104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44" h="1049289">
                  <a:moveTo>
                    <a:pt x="62792" y="380555"/>
                  </a:moveTo>
                  <a:cubicBezTo>
                    <a:pt x="-32401" y="704910"/>
                    <a:pt x="-29700" y="890592"/>
                    <a:pt x="143054" y="1049289"/>
                  </a:cubicBezTo>
                  <a:lnTo>
                    <a:pt x="422645" y="0"/>
                  </a:lnTo>
                  <a:cubicBezTo>
                    <a:pt x="422645" y="0"/>
                    <a:pt x="157983" y="56196"/>
                    <a:pt x="62792" y="380555"/>
                  </a:cubicBezTo>
                  <a:close/>
                </a:path>
              </a:pathLst>
            </a:custGeom>
            <a:solidFill>
              <a:srgbClr val="1B31FD"/>
            </a:solidFill>
            <a:ln w="19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34" name="Рисунок 28">
              <a:extLst>
                <a:ext uri="{FF2B5EF4-FFF2-40B4-BE49-F238E27FC236}">
                  <a16:creationId xmlns:a16="http://schemas.microsoft.com/office/drawing/2014/main" id="{CB454E9D-556F-2E20-CF67-93533EFC82F3}"/>
                </a:ext>
              </a:extLst>
            </p:cNvPr>
            <p:cNvGrpSpPr/>
            <p:nvPr/>
          </p:nvGrpSpPr>
          <p:grpSpPr>
            <a:xfrm>
              <a:off x="1178375" y="2187328"/>
              <a:ext cx="640597" cy="1265001"/>
              <a:chOff x="1178375" y="2187328"/>
              <a:chExt cx="640597" cy="1265001"/>
            </a:xfrm>
          </p:grpSpPr>
          <p:sp>
            <p:nvSpPr>
              <p:cNvPr id="47" name="Полилиния: фигура 46">
                <a:extLst>
                  <a:ext uri="{FF2B5EF4-FFF2-40B4-BE49-F238E27FC236}">
                    <a16:creationId xmlns:a16="http://schemas.microsoft.com/office/drawing/2014/main" id="{8C018B75-F1C1-3263-09BF-4BF76B33436A}"/>
                  </a:ext>
                </a:extLst>
              </p:cNvPr>
              <p:cNvSpPr/>
              <p:nvPr/>
            </p:nvSpPr>
            <p:spPr>
              <a:xfrm>
                <a:off x="1180741" y="2189630"/>
                <a:ext cx="635899" cy="1262700"/>
              </a:xfrm>
              <a:custGeom>
                <a:avLst/>
                <a:gdLst>
                  <a:gd name="connsiteX0" fmla="*/ 363282 w 635899"/>
                  <a:gd name="connsiteY0" fmla="*/ 119 h 1262700"/>
                  <a:gd name="connsiteX1" fmla="*/ 130593 w 635899"/>
                  <a:gd name="connsiteY1" fmla="*/ 1262421 h 1262700"/>
                  <a:gd name="connsiteX2" fmla="*/ 634756 w 635899"/>
                  <a:gd name="connsiteY2" fmla="*/ 84856 h 1262700"/>
                  <a:gd name="connsiteX3" fmla="*/ 363282 w 635899"/>
                  <a:gd name="connsiteY3" fmla="*/ 119 h 126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5899" h="1262700">
                    <a:moveTo>
                      <a:pt x="363282" y="119"/>
                    </a:moveTo>
                    <a:cubicBezTo>
                      <a:pt x="190528" y="292623"/>
                      <a:pt x="-204341" y="1241264"/>
                      <a:pt x="130593" y="1262421"/>
                    </a:cubicBezTo>
                    <a:cubicBezTo>
                      <a:pt x="465527" y="1283559"/>
                      <a:pt x="652384" y="95433"/>
                      <a:pt x="634756" y="84856"/>
                    </a:cubicBezTo>
                    <a:cubicBezTo>
                      <a:pt x="493732" y="-6809"/>
                      <a:pt x="363282" y="119"/>
                      <a:pt x="363282" y="119"/>
                    </a:cubicBezTo>
                    <a:close/>
                  </a:path>
                </a:pathLst>
              </a:custGeom>
              <a:solidFill>
                <a:srgbClr val="0013C4"/>
              </a:solidFill>
              <a:ln w="19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48" name="Полилиния: фигура 47">
                <a:extLst>
                  <a:ext uri="{FF2B5EF4-FFF2-40B4-BE49-F238E27FC236}">
                    <a16:creationId xmlns:a16="http://schemas.microsoft.com/office/drawing/2014/main" id="{6AD25C72-287C-A4FC-4DF6-6E54F8F3000D}"/>
                  </a:ext>
                </a:extLst>
              </p:cNvPr>
              <p:cNvSpPr/>
              <p:nvPr/>
            </p:nvSpPr>
            <p:spPr>
              <a:xfrm>
                <a:off x="1178375" y="2187328"/>
                <a:ext cx="640597" cy="1174406"/>
              </a:xfrm>
              <a:custGeom>
                <a:avLst/>
                <a:gdLst>
                  <a:gd name="connsiteX0" fmla="*/ 638392 w 640597"/>
                  <a:gd name="connsiteY0" fmla="*/ 85208 h 1174406"/>
                  <a:gd name="connsiteX1" fmla="*/ 365526 w 640597"/>
                  <a:gd name="connsiteY1" fmla="*/ 98 h 1174406"/>
                  <a:gd name="connsiteX2" fmla="*/ 364281 w 640597"/>
                  <a:gd name="connsiteY2" fmla="*/ 163 h 1174406"/>
                  <a:gd name="connsiteX3" fmla="*/ 363648 w 640597"/>
                  <a:gd name="connsiteY3" fmla="*/ 1237 h 1174406"/>
                  <a:gd name="connsiteX4" fmla="*/ 46694 w 640597"/>
                  <a:gd name="connsiteY4" fmla="*/ 771003 h 1174406"/>
                  <a:gd name="connsiteX5" fmla="*/ 7716 w 640597"/>
                  <a:gd name="connsiteY5" fmla="*/ 1145284 h 1174406"/>
                  <a:gd name="connsiteX6" fmla="*/ 12268 w 640597"/>
                  <a:gd name="connsiteY6" fmla="*/ 1144317 h 1174406"/>
                  <a:gd name="connsiteX7" fmla="*/ 51188 w 640597"/>
                  <a:gd name="connsiteY7" fmla="*/ 772199 h 1174406"/>
                  <a:gd name="connsiteX8" fmla="*/ 367005 w 640597"/>
                  <a:gd name="connsiteY8" fmla="*/ 4701 h 1174406"/>
                  <a:gd name="connsiteX9" fmla="*/ 635513 w 640597"/>
                  <a:gd name="connsiteY9" fmla="*/ 88886 h 1174406"/>
                  <a:gd name="connsiteX10" fmla="*/ 520491 w 640597"/>
                  <a:gd name="connsiteY10" fmla="*/ 668243 h 1174406"/>
                  <a:gd name="connsiteX11" fmla="*/ 296980 w 640597"/>
                  <a:gd name="connsiteY11" fmla="*/ 1171430 h 1174406"/>
                  <a:gd name="connsiteX12" fmla="*/ 300555 w 640597"/>
                  <a:gd name="connsiteY12" fmla="*/ 1174406 h 1174406"/>
                  <a:gd name="connsiteX13" fmla="*/ 524963 w 640597"/>
                  <a:gd name="connsiteY13" fmla="*/ 669520 h 1174406"/>
                  <a:gd name="connsiteX14" fmla="*/ 616457 w 640597"/>
                  <a:gd name="connsiteY14" fmla="*/ 271834 h 1174406"/>
                  <a:gd name="connsiteX15" fmla="*/ 636826 w 640597"/>
                  <a:gd name="connsiteY15" fmla="*/ 139813 h 1174406"/>
                  <a:gd name="connsiteX16" fmla="*/ 638392 w 640597"/>
                  <a:gd name="connsiteY16" fmla="*/ 85208 h 1174406"/>
                  <a:gd name="connsiteX17" fmla="*/ 635821 w 640597"/>
                  <a:gd name="connsiteY17" fmla="*/ 89084 h 1174406"/>
                  <a:gd name="connsiteX18" fmla="*/ 635926 w 640597"/>
                  <a:gd name="connsiteY18" fmla="*/ 89153 h 1174406"/>
                  <a:gd name="connsiteX19" fmla="*/ 635821 w 640597"/>
                  <a:gd name="connsiteY19" fmla="*/ 89084 h 117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40597" h="1174406">
                    <a:moveTo>
                      <a:pt x="638392" y="85208"/>
                    </a:moveTo>
                    <a:cubicBezTo>
                      <a:pt x="498350" y="-5818"/>
                      <a:pt x="366841" y="27"/>
                      <a:pt x="365526" y="98"/>
                    </a:cubicBezTo>
                    <a:lnTo>
                      <a:pt x="364281" y="163"/>
                    </a:lnTo>
                    <a:lnTo>
                      <a:pt x="363648" y="1237"/>
                    </a:lnTo>
                    <a:cubicBezTo>
                      <a:pt x="278897" y="144732"/>
                      <a:pt x="124534" y="478418"/>
                      <a:pt x="46694" y="771003"/>
                    </a:cubicBezTo>
                    <a:cubicBezTo>
                      <a:pt x="2996" y="935249"/>
                      <a:pt x="-10117" y="1061174"/>
                      <a:pt x="7716" y="1145284"/>
                    </a:cubicBezTo>
                    <a:lnTo>
                      <a:pt x="12268" y="1144317"/>
                    </a:lnTo>
                    <a:cubicBezTo>
                      <a:pt x="-5411" y="1060931"/>
                      <a:pt x="7683" y="935733"/>
                      <a:pt x="51188" y="772199"/>
                    </a:cubicBezTo>
                    <a:cubicBezTo>
                      <a:pt x="128718" y="480791"/>
                      <a:pt x="282254" y="148568"/>
                      <a:pt x="367005" y="4701"/>
                    </a:cubicBezTo>
                    <a:cubicBezTo>
                      <a:pt x="380641" y="4333"/>
                      <a:pt x="504118" y="3649"/>
                      <a:pt x="635513" y="88886"/>
                    </a:cubicBezTo>
                    <a:cubicBezTo>
                      <a:pt x="641259" y="104452"/>
                      <a:pt x="600955" y="386596"/>
                      <a:pt x="520491" y="668243"/>
                    </a:cubicBezTo>
                    <a:cubicBezTo>
                      <a:pt x="453704" y="902014"/>
                      <a:pt x="376415" y="1076014"/>
                      <a:pt x="296980" y="1171430"/>
                    </a:cubicBezTo>
                    <a:lnTo>
                      <a:pt x="300555" y="1174406"/>
                    </a:lnTo>
                    <a:cubicBezTo>
                      <a:pt x="380402" y="1078495"/>
                      <a:pt x="458001" y="903910"/>
                      <a:pt x="524963" y="669520"/>
                    </a:cubicBezTo>
                    <a:cubicBezTo>
                      <a:pt x="572714" y="502380"/>
                      <a:pt x="602784" y="348616"/>
                      <a:pt x="616457" y="271834"/>
                    </a:cubicBezTo>
                    <a:cubicBezTo>
                      <a:pt x="625402" y="221603"/>
                      <a:pt x="632638" y="174717"/>
                      <a:pt x="636826" y="139813"/>
                    </a:cubicBezTo>
                    <a:cubicBezTo>
                      <a:pt x="643042" y="87998"/>
                      <a:pt x="640086" y="86225"/>
                      <a:pt x="638392" y="85208"/>
                    </a:cubicBezTo>
                    <a:close/>
                    <a:moveTo>
                      <a:pt x="635821" y="89084"/>
                    </a:moveTo>
                    <a:cubicBezTo>
                      <a:pt x="635853" y="89108"/>
                      <a:pt x="635888" y="89131"/>
                      <a:pt x="635926" y="89153"/>
                    </a:cubicBezTo>
                    <a:cubicBezTo>
                      <a:pt x="635888" y="89131"/>
                      <a:pt x="635853" y="89108"/>
                      <a:pt x="635821" y="89084"/>
                    </a:cubicBezTo>
                    <a:close/>
                  </a:path>
                </a:pathLst>
              </a:custGeom>
              <a:solidFill>
                <a:schemeClr val="bg1"/>
              </a:solidFill>
              <a:ln w="19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4EEB8C9A-1A03-72B6-9ED9-E94DC97EAB67}"/>
                </a:ext>
              </a:extLst>
            </p:cNvPr>
            <p:cNvSpPr/>
            <p:nvPr/>
          </p:nvSpPr>
          <p:spPr>
            <a:xfrm rot="-5391853">
              <a:off x="1091525" y="2111164"/>
              <a:ext cx="4652" cy="657299"/>
            </a:xfrm>
            <a:custGeom>
              <a:avLst/>
              <a:gdLst>
                <a:gd name="connsiteX0" fmla="*/ 0 w 4652"/>
                <a:gd name="connsiteY0" fmla="*/ 0 h 657299"/>
                <a:gd name="connsiteX1" fmla="*/ 4653 w 4652"/>
                <a:gd name="connsiteY1" fmla="*/ 0 h 657299"/>
                <a:gd name="connsiteX2" fmla="*/ 4653 w 4652"/>
                <a:gd name="connsiteY2" fmla="*/ 657299 h 657299"/>
                <a:gd name="connsiteX3" fmla="*/ 0 w 4652"/>
                <a:gd name="connsiteY3" fmla="*/ 657299 h 657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2" h="657299">
                  <a:moveTo>
                    <a:pt x="0" y="0"/>
                  </a:moveTo>
                  <a:lnTo>
                    <a:pt x="4653" y="0"/>
                  </a:lnTo>
                  <a:lnTo>
                    <a:pt x="4653" y="657299"/>
                  </a:lnTo>
                  <a:lnTo>
                    <a:pt x="0" y="657299"/>
                  </a:lnTo>
                  <a:close/>
                </a:path>
              </a:pathLst>
            </a:custGeom>
            <a:solidFill>
              <a:schemeClr val="bg1"/>
            </a:solidFill>
            <a:ln w="19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id="{DB11702B-E73A-0352-708F-91FBF4F3204A}"/>
                </a:ext>
              </a:extLst>
            </p:cNvPr>
            <p:cNvSpPr/>
            <p:nvPr/>
          </p:nvSpPr>
          <p:spPr>
            <a:xfrm>
              <a:off x="2786730" y="2835622"/>
              <a:ext cx="1032844" cy="638299"/>
            </a:xfrm>
            <a:custGeom>
              <a:avLst/>
              <a:gdLst>
                <a:gd name="connsiteX0" fmla="*/ 0 w 1032844"/>
                <a:gd name="connsiteY0" fmla="*/ 636599 h 638299"/>
                <a:gd name="connsiteX1" fmla="*/ 4330 w 1032844"/>
                <a:gd name="connsiteY1" fmla="*/ 638299 h 638299"/>
                <a:gd name="connsiteX2" fmla="*/ 253139 w 1032844"/>
                <a:gd name="connsiteY2" fmla="*/ 4653 h 638299"/>
                <a:gd name="connsiteX3" fmla="*/ 1026023 w 1032844"/>
                <a:gd name="connsiteY3" fmla="*/ 4653 h 638299"/>
                <a:gd name="connsiteX4" fmla="*/ 859234 w 1032844"/>
                <a:gd name="connsiteY4" fmla="*/ 429429 h 638299"/>
                <a:gd name="connsiteX5" fmla="*/ 863565 w 1032844"/>
                <a:gd name="connsiteY5" fmla="*/ 431129 h 638299"/>
                <a:gd name="connsiteX6" fmla="*/ 1032845 w 1032844"/>
                <a:gd name="connsiteY6" fmla="*/ 0 h 638299"/>
                <a:gd name="connsiteX7" fmla="*/ 249956 w 1032844"/>
                <a:gd name="connsiteY7" fmla="*/ 0 h 63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2844" h="638299">
                  <a:moveTo>
                    <a:pt x="0" y="636599"/>
                  </a:moveTo>
                  <a:lnTo>
                    <a:pt x="4330" y="638299"/>
                  </a:lnTo>
                  <a:lnTo>
                    <a:pt x="253139" y="4653"/>
                  </a:lnTo>
                  <a:lnTo>
                    <a:pt x="1026023" y="4653"/>
                  </a:lnTo>
                  <a:lnTo>
                    <a:pt x="859234" y="429429"/>
                  </a:lnTo>
                  <a:lnTo>
                    <a:pt x="863565" y="431129"/>
                  </a:lnTo>
                  <a:lnTo>
                    <a:pt x="1032845" y="0"/>
                  </a:lnTo>
                  <a:lnTo>
                    <a:pt x="249956" y="0"/>
                  </a:lnTo>
                  <a:close/>
                </a:path>
              </a:pathLst>
            </a:custGeom>
            <a:solidFill>
              <a:schemeClr val="bg1"/>
            </a:solidFill>
            <a:ln w="19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37" name="Рисунок 28">
              <a:extLst>
                <a:ext uri="{FF2B5EF4-FFF2-40B4-BE49-F238E27FC236}">
                  <a16:creationId xmlns:a16="http://schemas.microsoft.com/office/drawing/2014/main" id="{C945AAE8-B2BC-2F3E-2C44-77E0D4925CEF}"/>
                </a:ext>
              </a:extLst>
            </p:cNvPr>
            <p:cNvGrpSpPr/>
            <p:nvPr/>
          </p:nvGrpSpPr>
          <p:grpSpPr>
            <a:xfrm>
              <a:off x="1210499" y="1403113"/>
              <a:ext cx="1474259" cy="597387"/>
              <a:chOff x="1210499" y="1403113"/>
              <a:chExt cx="1474259" cy="597387"/>
            </a:xfrm>
          </p:grpSpPr>
          <p:grpSp>
            <p:nvGrpSpPr>
              <p:cNvPr id="38" name="Рисунок 28">
                <a:extLst>
                  <a:ext uri="{FF2B5EF4-FFF2-40B4-BE49-F238E27FC236}">
                    <a16:creationId xmlns:a16="http://schemas.microsoft.com/office/drawing/2014/main" id="{12BCC743-C1E8-6D11-A4A1-F64F8875EB98}"/>
                  </a:ext>
                </a:extLst>
              </p:cNvPr>
              <p:cNvGrpSpPr/>
              <p:nvPr/>
            </p:nvGrpSpPr>
            <p:grpSpPr>
              <a:xfrm>
                <a:off x="1210499" y="1425978"/>
                <a:ext cx="1264423" cy="574521"/>
                <a:chOff x="1210499" y="1425978"/>
                <a:chExt cx="1264423" cy="574521"/>
              </a:xfrm>
            </p:grpSpPr>
            <p:sp>
              <p:nvSpPr>
                <p:cNvPr id="41" name="Полилиния: фигура 40">
                  <a:extLst>
                    <a:ext uri="{FF2B5EF4-FFF2-40B4-BE49-F238E27FC236}">
                      <a16:creationId xmlns:a16="http://schemas.microsoft.com/office/drawing/2014/main" id="{27120CF2-A0F4-B573-68C4-88660BBC99CC}"/>
                    </a:ext>
                  </a:extLst>
                </p:cNvPr>
                <p:cNvSpPr/>
                <p:nvPr/>
              </p:nvSpPr>
              <p:spPr>
                <a:xfrm>
                  <a:off x="1210499" y="1625306"/>
                  <a:ext cx="1264423" cy="176311"/>
                </a:xfrm>
                <a:custGeom>
                  <a:avLst/>
                  <a:gdLst>
                    <a:gd name="connsiteX0" fmla="*/ 420189 w 1264423"/>
                    <a:gd name="connsiteY0" fmla="*/ 176311 h 176311"/>
                    <a:gd name="connsiteX1" fmla="*/ 216897 w 1264423"/>
                    <a:gd name="connsiteY1" fmla="*/ 170308 h 176311"/>
                    <a:gd name="connsiteX2" fmla="*/ 6395 w 1264423"/>
                    <a:gd name="connsiteY2" fmla="*/ 129357 h 176311"/>
                    <a:gd name="connsiteX3" fmla="*/ 10 w 1264423"/>
                    <a:gd name="connsiteY3" fmla="*/ 117422 h 176311"/>
                    <a:gd name="connsiteX4" fmla="*/ 184389 w 1264423"/>
                    <a:gd name="connsiteY4" fmla="*/ 49305 h 176311"/>
                    <a:gd name="connsiteX5" fmla="*/ 628884 w 1264423"/>
                    <a:gd name="connsiteY5" fmla="*/ 5143 h 176311"/>
                    <a:gd name="connsiteX6" fmla="*/ 1047527 w 1264423"/>
                    <a:gd name="connsiteY6" fmla="*/ 6003 h 176311"/>
                    <a:gd name="connsiteX7" fmla="*/ 1258029 w 1264423"/>
                    <a:gd name="connsiteY7" fmla="*/ 46954 h 176311"/>
                    <a:gd name="connsiteX8" fmla="*/ 1264414 w 1264423"/>
                    <a:gd name="connsiteY8" fmla="*/ 58889 h 176311"/>
                    <a:gd name="connsiteX9" fmla="*/ 1080036 w 1264423"/>
                    <a:gd name="connsiteY9" fmla="*/ 127006 h 176311"/>
                    <a:gd name="connsiteX10" fmla="*/ 635540 w 1264423"/>
                    <a:gd name="connsiteY10" fmla="*/ 171168 h 176311"/>
                    <a:gd name="connsiteX11" fmla="*/ 420189 w 1264423"/>
                    <a:gd name="connsiteY11" fmla="*/ 176311 h 176311"/>
                    <a:gd name="connsiteX12" fmla="*/ 844242 w 1264423"/>
                    <a:gd name="connsiteY12" fmla="*/ 5514 h 176311"/>
                    <a:gd name="connsiteX13" fmla="*/ 629139 w 1264423"/>
                    <a:gd name="connsiteY13" fmla="*/ 10652 h 176311"/>
                    <a:gd name="connsiteX14" fmla="*/ 185339 w 1264423"/>
                    <a:gd name="connsiteY14" fmla="*/ 54738 h 176311"/>
                    <a:gd name="connsiteX15" fmla="*/ 5521 w 1264423"/>
                    <a:gd name="connsiteY15" fmla="*/ 117203 h 176311"/>
                    <a:gd name="connsiteX16" fmla="*/ 10124 w 1264423"/>
                    <a:gd name="connsiteY16" fmla="*/ 125294 h 176311"/>
                    <a:gd name="connsiteX17" fmla="*/ 217263 w 1264423"/>
                    <a:gd name="connsiteY17" fmla="*/ 164805 h 176311"/>
                    <a:gd name="connsiteX18" fmla="*/ 635285 w 1264423"/>
                    <a:gd name="connsiteY18" fmla="*/ 165659 h 176311"/>
                    <a:gd name="connsiteX19" fmla="*/ 1079087 w 1264423"/>
                    <a:gd name="connsiteY19" fmla="*/ 121574 h 176311"/>
                    <a:gd name="connsiteX20" fmla="*/ 1258903 w 1264423"/>
                    <a:gd name="connsiteY20" fmla="*/ 59108 h 176311"/>
                    <a:gd name="connsiteX21" fmla="*/ 1254300 w 1264423"/>
                    <a:gd name="connsiteY21" fmla="*/ 51017 h 176311"/>
                    <a:gd name="connsiteX22" fmla="*/ 1047161 w 1264423"/>
                    <a:gd name="connsiteY22" fmla="*/ 11506 h 176311"/>
                    <a:gd name="connsiteX23" fmla="*/ 844242 w 1264423"/>
                    <a:gd name="connsiteY23" fmla="*/ 5514 h 176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264423" h="176311">
                      <a:moveTo>
                        <a:pt x="420189" y="176311"/>
                      </a:moveTo>
                      <a:cubicBezTo>
                        <a:pt x="346100" y="176311"/>
                        <a:pt x="277060" y="174308"/>
                        <a:pt x="216897" y="170308"/>
                      </a:cubicBezTo>
                      <a:cubicBezTo>
                        <a:pt x="150112" y="165869"/>
                        <a:pt x="33959" y="154643"/>
                        <a:pt x="6395" y="129357"/>
                      </a:cubicBezTo>
                      <a:cubicBezTo>
                        <a:pt x="2326" y="125624"/>
                        <a:pt x="178" y="121608"/>
                        <a:pt x="10" y="117422"/>
                      </a:cubicBezTo>
                      <a:cubicBezTo>
                        <a:pt x="-1164" y="87954"/>
                        <a:pt x="99629" y="64113"/>
                        <a:pt x="184389" y="49305"/>
                      </a:cubicBezTo>
                      <a:cubicBezTo>
                        <a:pt x="302783" y="28620"/>
                        <a:pt x="460640" y="12935"/>
                        <a:pt x="628884" y="5143"/>
                      </a:cubicBezTo>
                      <a:cubicBezTo>
                        <a:pt x="783077" y="-1999"/>
                        <a:pt x="931754" y="-1693"/>
                        <a:pt x="1047527" y="6003"/>
                      </a:cubicBezTo>
                      <a:cubicBezTo>
                        <a:pt x="1114312" y="10444"/>
                        <a:pt x="1230465" y="21667"/>
                        <a:pt x="1258029" y="46954"/>
                      </a:cubicBezTo>
                      <a:cubicBezTo>
                        <a:pt x="1262098" y="50687"/>
                        <a:pt x="1264248" y="54703"/>
                        <a:pt x="1264414" y="58889"/>
                      </a:cubicBezTo>
                      <a:cubicBezTo>
                        <a:pt x="1265588" y="88357"/>
                        <a:pt x="1164797" y="112196"/>
                        <a:pt x="1080036" y="127006"/>
                      </a:cubicBezTo>
                      <a:cubicBezTo>
                        <a:pt x="961643" y="147691"/>
                        <a:pt x="803784" y="163375"/>
                        <a:pt x="635540" y="171168"/>
                      </a:cubicBezTo>
                      <a:cubicBezTo>
                        <a:pt x="561474" y="174599"/>
                        <a:pt x="488675" y="176311"/>
                        <a:pt x="420189" y="176311"/>
                      </a:cubicBezTo>
                      <a:close/>
                      <a:moveTo>
                        <a:pt x="844242" y="5514"/>
                      </a:moveTo>
                      <a:cubicBezTo>
                        <a:pt x="775834" y="5514"/>
                        <a:pt x="703137" y="7225"/>
                        <a:pt x="629139" y="10652"/>
                      </a:cubicBezTo>
                      <a:cubicBezTo>
                        <a:pt x="461120" y="18434"/>
                        <a:pt x="303510" y="34091"/>
                        <a:pt x="185339" y="54738"/>
                      </a:cubicBezTo>
                      <a:cubicBezTo>
                        <a:pt x="71974" y="74545"/>
                        <a:pt x="4752" y="97896"/>
                        <a:pt x="5521" y="117203"/>
                      </a:cubicBezTo>
                      <a:cubicBezTo>
                        <a:pt x="5628" y="119868"/>
                        <a:pt x="7176" y="122591"/>
                        <a:pt x="10124" y="125294"/>
                      </a:cubicBezTo>
                      <a:cubicBezTo>
                        <a:pt x="21423" y="135659"/>
                        <a:pt x="63354" y="154572"/>
                        <a:pt x="217263" y="164805"/>
                      </a:cubicBezTo>
                      <a:cubicBezTo>
                        <a:pt x="332838" y="172491"/>
                        <a:pt x="481295" y="172793"/>
                        <a:pt x="635285" y="165659"/>
                      </a:cubicBezTo>
                      <a:cubicBezTo>
                        <a:pt x="803304" y="157876"/>
                        <a:pt x="960915" y="142220"/>
                        <a:pt x="1079087" y="121574"/>
                      </a:cubicBezTo>
                      <a:cubicBezTo>
                        <a:pt x="1192452" y="101767"/>
                        <a:pt x="1259672" y="78415"/>
                        <a:pt x="1258903" y="59108"/>
                      </a:cubicBezTo>
                      <a:cubicBezTo>
                        <a:pt x="1258798" y="56443"/>
                        <a:pt x="1257250" y="53720"/>
                        <a:pt x="1254300" y="51017"/>
                      </a:cubicBezTo>
                      <a:cubicBezTo>
                        <a:pt x="1243003" y="40654"/>
                        <a:pt x="1201070" y="21739"/>
                        <a:pt x="1047161" y="11506"/>
                      </a:cubicBezTo>
                      <a:cubicBezTo>
                        <a:pt x="987125" y="7516"/>
                        <a:pt x="918193" y="5514"/>
                        <a:pt x="844242" y="55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id="{9A5D7FAB-9C0C-E458-C344-02363C1BF957}"/>
                    </a:ext>
                  </a:extLst>
                </p:cNvPr>
                <p:cNvSpPr/>
                <p:nvPr/>
              </p:nvSpPr>
              <p:spPr>
                <a:xfrm>
                  <a:off x="1258736" y="1426425"/>
                  <a:ext cx="1184635" cy="574075"/>
                </a:xfrm>
                <a:custGeom>
                  <a:avLst/>
                  <a:gdLst>
                    <a:gd name="connsiteX0" fmla="*/ 71230 w 1184635"/>
                    <a:gd name="connsiteY0" fmla="*/ 574075 h 574075"/>
                    <a:gd name="connsiteX1" fmla="*/ 21771 w 1184635"/>
                    <a:gd name="connsiteY1" fmla="*/ 566565 h 574075"/>
                    <a:gd name="connsiteX2" fmla="*/ 1717 w 1184635"/>
                    <a:gd name="connsiteY2" fmla="*/ 547662 h 574075"/>
                    <a:gd name="connsiteX3" fmla="*/ 32285 w 1184635"/>
                    <a:gd name="connsiteY3" fmla="*/ 479205 h 574075"/>
                    <a:gd name="connsiteX4" fmla="*/ 145448 w 1184635"/>
                    <a:gd name="connsiteY4" fmla="*/ 386701 h 574075"/>
                    <a:gd name="connsiteX5" fmla="*/ 549089 w 1184635"/>
                    <a:gd name="connsiteY5" fmla="*/ 169394 h 574075"/>
                    <a:gd name="connsiteX6" fmla="*/ 936045 w 1184635"/>
                    <a:gd name="connsiteY6" fmla="*/ 29469 h 574075"/>
                    <a:gd name="connsiteX7" fmla="*/ 1162864 w 1184635"/>
                    <a:gd name="connsiteY7" fmla="*/ 7507 h 574075"/>
                    <a:gd name="connsiteX8" fmla="*/ 1182920 w 1184635"/>
                    <a:gd name="connsiteY8" fmla="*/ 26411 h 574075"/>
                    <a:gd name="connsiteX9" fmla="*/ 1152350 w 1184635"/>
                    <a:gd name="connsiteY9" fmla="*/ 94869 h 574075"/>
                    <a:gd name="connsiteX10" fmla="*/ 1039189 w 1184635"/>
                    <a:gd name="connsiteY10" fmla="*/ 187373 h 574075"/>
                    <a:gd name="connsiteX11" fmla="*/ 635548 w 1184635"/>
                    <a:gd name="connsiteY11" fmla="*/ 404679 h 574075"/>
                    <a:gd name="connsiteX12" fmla="*/ 248592 w 1184635"/>
                    <a:gd name="connsiteY12" fmla="*/ 544605 h 574075"/>
                    <a:gd name="connsiteX13" fmla="*/ 71230 w 1184635"/>
                    <a:gd name="connsiteY13" fmla="*/ 574075 h 574075"/>
                    <a:gd name="connsiteX14" fmla="*/ 1113098 w 1184635"/>
                    <a:gd name="connsiteY14" fmla="*/ 6778 h 574075"/>
                    <a:gd name="connsiteX15" fmla="*/ 937787 w 1184635"/>
                    <a:gd name="connsiteY15" fmla="*/ 36095 h 574075"/>
                    <a:gd name="connsiteX16" fmla="*/ 551855 w 1184635"/>
                    <a:gd name="connsiteY16" fmla="*/ 175661 h 574075"/>
                    <a:gd name="connsiteX17" fmla="*/ 149322 w 1184635"/>
                    <a:gd name="connsiteY17" fmla="*/ 392350 h 574075"/>
                    <a:gd name="connsiteX18" fmla="*/ 8151 w 1184635"/>
                    <a:gd name="connsiteY18" fmla="*/ 545311 h 574075"/>
                    <a:gd name="connsiteX19" fmla="*/ 24454 w 1184635"/>
                    <a:gd name="connsiteY19" fmla="*/ 560262 h 574075"/>
                    <a:gd name="connsiteX20" fmla="*/ 246848 w 1184635"/>
                    <a:gd name="connsiteY20" fmla="*/ 537979 h 574075"/>
                    <a:gd name="connsiteX21" fmla="*/ 632780 w 1184635"/>
                    <a:gd name="connsiteY21" fmla="*/ 398413 h 574075"/>
                    <a:gd name="connsiteX22" fmla="*/ 1035313 w 1184635"/>
                    <a:gd name="connsiteY22" fmla="*/ 181724 h 574075"/>
                    <a:gd name="connsiteX23" fmla="*/ 1176486 w 1184635"/>
                    <a:gd name="connsiteY23" fmla="*/ 28763 h 574075"/>
                    <a:gd name="connsiteX24" fmla="*/ 1160182 w 1184635"/>
                    <a:gd name="connsiteY24" fmla="*/ 13813 h 574075"/>
                    <a:gd name="connsiteX25" fmla="*/ 1113098 w 1184635"/>
                    <a:gd name="connsiteY25" fmla="*/ 6778 h 57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84635" h="574075">
                      <a:moveTo>
                        <a:pt x="71230" y="574075"/>
                      </a:moveTo>
                      <a:cubicBezTo>
                        <a:pt x="51512" y="574075"/>
                        <a:pt x="34309" y="571900"/>
                        <a:pt x="21771" y="566565"/>
                      </a:cubicBezTo>
                      <a:cubicBezTo>
                        <a:pt x="11441" y="562172"/>
                        <a:pt x="4693" y="555811"/>
                        <a:pt x="1717" y="547662"/>
                      </a:cubicBezTo>
                      <a:cubicBezTo>
                        <a:pt x="-4409" y="530902"/>
                        <a:pt x="5875" y="507870"/>
                        <a:pt x="32285" y="479205"/>
                      </a:cubicBezTo>
                      <a:cubicBezTo>
                        <a:pt x="57061" y="452313"/>
                        <a:pt x="95134" y="421189"/>
                        <a:pt x="145448" y="386701"/>
                      </a:cubicBezTo>
                      <a:cubicBezTo>
                        <a:pt x="248655" y="315952"/>
                        <a:pt x="392005" y="238778"/>
                        <a:pt x="549089" y="169394"/>
                      </a:cubicBezTo>
                      <a:cubicBezTo>
                        <a:pt x="686828" y="108554"/>
                        <a:pt x="824252" y="58861"/>
                        <a:pt x="936045" y="29469"/>
                      </a:cubicBezTo>
                      <a:cubicBezTo>
                        <a:pt x="1000318" y="12571"/>
                        <a:pt x="1115249" y="-12750"/>
                        <a:pt x="1162864" y="7507"/>
                      </a:cubicBezTo>
                      <a:cubicBezTo>
                        <a:pt x="1173193" y="11903"/>
                        <a:pt x="1179942" y="18263"/>
                        <a:pt x="1182920" y="26411"/>
                      </a:cubicBezTo>
                      <a:cubicBezTo>
                        <a:pt x="1189044" y="43172"/>
                        <a:pt x="1178760" y="66204"/>
                        <a:pt x="1152350" y="94869"/>
                      </a:cubicBezTo>
                      <a:cubicBezTo>
                        <a:pt x="1127574" y="121762"/>
                        <a:pt x="1089500" y="152884"/>
                        <a:pt x="1039189" y="187373"/>
                      </a:cubicBezTo>
                      <a:cubicBezTo>
                        <a:pt x="935979" y="258122"/>
                        <a:pt x="792632" y="335296"/>
                        <a:pt x="635548" y="404679"/>
                      </a:cubicBezTo>
                      <a:cubicBezTo>
                        <a:pt x="497808" y="465519"/>
                        <a:pt x="360383" y="515212"/>
                        <a:pt x="248592" y="544605"/>
                      </a:cubicBezTo>
                      <a:cubicBezTo>
                        <a:pt x="201243" y="557054"/>
                        <a:pt x="126400" y="574075"/>
                        <a:pt x="71230" y="574075"/>
                      </a:cubicBezTo>
                      <a:close/>
                      <a:moveTo>
                        <a:pt x="1113098" y="6778"/>
                      </a:moveTo>
                      <a:cubicBezTo>
                        <a:pt x="1071481" y="6778"/>
                        <a:pt x="1011567" y="16698"/>
                        <a:pt x="937787" y="36095"/>
                      </a:cubicBezTo>
                      <a:cubicBezTo>
                        <a:pt x="826334" y="65398"/>
                        <a:pt x="689274" y="114964"/>
                        <a:pt x="551855" y="175661"/>
                      </a:cubicBezTo>
                      <a:cubicBezTo>
                        <a:pt x="395147" y="244880"/>
                        <a:pt x="252191" y="321836"/>
                        <a:pt x="149322" y="392350"/>
                      </a:cubicBezTo>
                      <a:cubicBezTo>
                        <a:pt x="49169" y="461003"/>
                        <a:pt x="-2283" y="516754"/>
                        <a:pt x="8151" y="545311"/>
                      </a:cubicBezTo>
                      <a:cubicBezTo>
                        <a:pt x="10453" y="551607"/>
                        <a:pt x="15938" y="556639"/>
                        <a:pt x="24454" y="560262"/>
                      </a:cubicBezTo>
                      <a:cubicBezTo>
                        <a:pt x="58354" y="574684"/>
                        <a:pt x="137335" y="566773"/>
                        <a:pt x="246848" y="537979"/>
                      </a:cubicBezTo>
                      <a:cubicBezTo>
                        <a:pt x="358301" y="508675"/>
                        <a:pt x="495360" y="459111"/>
                        <a:pt x="632780" y="398413"/>
                      </a:cubicBezTo>
                      <a:cubicBezTo>
                        <a:pt x="789488" y="329194"/>
                        <a:pt x="932444" y="252238"/>
                        <a:pt x="1035313" y="181724"/>
                      </a:cubicBezTo>
                      <a:cubicBezTo>
                        <a:pt x="1135466" y="113071"/>
                        <a:pt x="1186920" y="57319"/>
                        <a:pt x="1176486" y="28763"/>
                      </a:cubicBezTo>
                      <a:cubicBezTo>
                        <a:pt x="1174184" y="22466"/>
                        <a:pt x="1168699" y="17435"/>
                        <a:pt x="1160182" y="13813"/>
                      </a:cubicBezTo>
                      <a:cubicBezTo>
                        <a:pt x="1149121" y="9107"/>
                        <a:pt x="1133253" y="6778"/>
                        <a:pt x="1113098" y="677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3" name="Полилиния: фигура 42">
                  <a:extLst>
                    <a:ext uri="{FF2B5EF4-FFF2-40B4-BE49-F238E27FC236}">
                      <a16:creationId xmlns:a16="http://schemas.microsoft.com/office/drawing/2014/main" id="{4EA721A8-5CF8-A96E-6639-84102F99875B}"/>
                    </a:ext>
                  </a:extLst>
                </p:cNvPr>
                <p:cNvSpPr/>
                <p:nvPr/>
              </p:nvSpPr>
              <p:spPr>
                <a:xfrm>
                  <a:off x="2160853" y="1425978"/>
                  <a:ext cx="65196" cy="59148"/>
                </a:xfrm>
                <a:custGeom>
                  <a:avLst/>
                  <a:gdLst>
                    <a:gd name="connsiteX0" fmla="*/ 42291 w 65196"/>
                    <a:gd name="connsiteY0" fmla="*/ 17682 h 59148"/>
                    <a:gd name="connsiteX1" fmla="*/ 65197 w 65196"/>
                    <a:gd name="connsiteY1" fmla="*/ 18280 h 59148"/>
                    <a:gd name="connsiteX2" fmla="*/ 50748 w 65196"/>
                    <a:gd name="connsiteY2" fmla="*/ 34627 h 59148"/>
                    <a:gd name="connsiteX3" fmla="*/ 57210 w 65196"/>
                    <a:gd name="connsiteY3" fmla="*/ 54835 h 59148"/>
                    <a:gd name="connsiteX4" fmla="*/ 35828 w 65196"/>
                    <a:gd name="connsiteY4" fmla="*/ 47256 h 59148"/>
                    <a:gd name="connsiteX5" fmla="*/ 16914 w 65196"/>
                    <a:gd name="connsiteY5" fmla="*/ 59148 h 59148"/>
                    <a:gd name="connsiteX6" fmla="*/ 18150 w 65196"/>
                    <a:gd name="connsiteY6" fmla="*/ 38117 h 59148"/>
                    <a:gd name="connsiteX7" fmla="*/ 0 w 65196"/>
                    <a:gd name="connsiteY7" fmla="*/ 25258 h 59148"/>
                    <a:gd name="connsiteX8" fmla="*/ 22144 w 65196"/>
                    <a:gd name="connsiteY8" fmla="*/ 19839 h 59148"/>
                    <a:gd name="connsiteX9" fmla="*/ 29840 w 65196"/>
                    <a:gd name="connsiteY9" fmla="*/ 0 h 59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5196" h="59148">
                      <a:moveTo>
                        <a:pt x="42291" y="17682"/>
                      </a:moveTo>
                      <a:lnTo>
                        <a:pt x="65197" y="18280"/>
                      </a:lnTo>
                      <a:lnTo>
                        <a:pt x="50748" y="34627"/>
                      </a:lnTo>
                      <a:lnTo>
                        <a:pt x="57210" y="54835"/>
                      </a:lnTo>
                      <a:lnTo>
                        <a:pt x="35828" y="47256"/>
                      </a:lnTo>
                      <a:lnTo>
                        <a:pt x="16914" y="59148"/>
                      </a:lnTo>
                      <a:lnTo>
                        <a:pt x="18150" y="38117"/>
                      </a:lnTo>
                      <a:lnTo>
                        <a:pt x="0" y="25258"/>
                      </a:lnTo>
                      <a:lnTo>
                        <a:pt x="22144" y="19839"/>
                      </a:lnTo>
                      <a:lnTo>
                        <a:pt x="29840" y="0"/>
                      </a:lnTo>
                      <a:close/>
                    </a:path>
                  </a:pathLst>
                </a:custGeom>
                <a:solidFill>
                  <a:srgbClr val="EE8A4E"/>
                </a:solidFill>
                <a:ln w="19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4" name="Полилиния: фигура 43">
                  <a:extLst>
                    <a:ext uri="{FF2B5EF4-FFF2-40B4-BE49-F238E27FC236}">
                      <a16:creationId xmlns:a16="http://schemas.microsoft.com/office/drawing/2014/main" id="{39D300D5-F5B6-BD2D-B809-C9A68F9F231A}"/>
                    </a:ext>
                  </a:extLst>
                </p:cNvPr>
                <p:cNvSpPr/>
                <p:nvPr/>
              </p:nvSpPr>
              <p:spPr>
                <a:xfrm>
                  <a:off x="1273122" y="1752267"/>
                  <a:ext cx="64692" cy="59705"/>
                </a:xfrm>
                <a:custGeom>
                  <a:avLst/>
                  <a:gdLst>
                    <a:gd name="connsiteX0" fmla="*/ 45809 w 64692"/>
                    <a:gd name="connsiteY0" fmla="*/ 21061 h 59705"/>
                    <a:gd name="connsiteX1" fmla="*/ 64693 w 64692"/>
                    <a:gd name="connsiteY1" fmla="*/ 32998 h 59705"/>
                    <a:gd name="connsiteX2" fmla="*/ 42898 w 64692"/>
                    <a:gd name="connsiteY2" fmla="*/ 39511 h 59705"/>
                    <a:gd name="connsiteX3" fmla="*/ 36383 w 64692"/>
                    <a:gd name="connsiteY3" fmla="*/ 59706 h 59705"/>
                    <a:gd name="connsiteX4" fmla="*/ 22909 w 64692"/>
                    <a:gd name="connsiteY4" fmla="*/ 42669 h 59705"/>
                    <a:gd name="connsiteX5" fmla="*/ 0 w 64692"/>
                    <a:gd name="connsiteY5" fmla="*/ 43213 h 59705"/>
                    <a:gd name="connsiteX6" fmla="*/ 13464 w 64692"/>
                    <a:gd name="connsiteY6" fmla="*/ 26170 h 59705"/>
                    <a:gd name="connsiteX7" fmla="*/ 5821 w 64692"/>
                    <a:gd name="connsiteY7" fmla="*/ 6314 h 59705"/>
                    <a:gd name="connsiteX8" fmla="*/ 27617 w 64692"/>
                    <a:gd name="connsiteY8" fmla="*/ 12815 h 59705"/>
                    <a:gd name="connsiteX9" fmla="*/ 45803 w 64692"/>
                    <a:gd name="connsiteY9" fmla="*/ 0 h 59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4692" h="59705">
                      <a:moveTo>
                        <a:pt x="45809" y="21061"/>
                      </a:moveTo>
                      <a:lnTo>
                        <a:pt x="64693" y="32998"/>
                      </a:lnTo>
                      <a:lnTo>
                        <a:pt x="42898" y="39511"/>
                      </a:lnTo>
                      <a:lnTo>
                        <a:pt x="36383" y="59706"/>
                      </a:lnTo>
                      <a:lnTo>
                        <a:pt x="22909" y="42669"/>
                      </a:lnTo>
                      <a:lnTo>
                        <a:pt x="0" y="43213"/>
                      </a:lnTo>
                      <a:lnTo>
                        <a:pt x="13464" y="26170"/>
                      </a:lnTo>
                      <a:lnTo>
                        <a:pt x="5821" y="6314"/>
                      </a:lnTo>
                      <a:lnTo>
                        <a:pt x="27617" y="12815"/>
                      </a:lnTo>
                      <a:lnTo>
                        <a:pt x="45803" y="0"/>
                      </a:lnTo>
                      <a:close/>
                    </a:path>
                  </a:pathLst>
                </a:custGeom>
                <a:solidFill>
                  <a:srgbClr val="EE8A4E"/>
                </a:solidFill>
                <a:ln w="19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5" name="Полилиния: фигура 44">
                  <a:extLst>
                    <a:ext uri="{FF2B5EF4-FFF2-40B4-BE49-F238E27FC236}">
                      <a16:creationId xmlns:a16="http://schemas.microsoft.com/office/drawing/2014/main" id="{F23BDACB-1377-6DF3-DF3D-9627A64BC823}"/>
                    </a:ext>
                  </a:extLst>
                </p:cNvPr>
                <p:cNvSpPr/>
                <p:nvPr/>
              </p:nvSpPr>
              <p:spPr>
                <a:xfrm>
                  <a:off x="1380341" y="1500979"/>
                  <a:ext cx="63081" cy="60294"/>
                </a:xfrm>
                <a:custGeom>
                  <a:avLst/>
                  <a:gdLst>
                    <a:gd name="connsiteX0" fmla="*/ 42889 w 63081"/>
                    <a:gd name="connsiteY0" fmla="*/ 20934 h 60294"/>
                    <a:gd name="connsiteX1" fmla="*/ 63081 w 63081"/>
                    <a:gd name="connsiteY1" fmla="*/ 30893 h 60294"/>
                    <a:gd name="connsiteX2" fmla="*/ 42198 w 63081"/>
                    <a:gd name="connsiteY2" fmla="*/ 39566 h 60294"/>
                    <a:gd name="connsiteX3" fmla="*/ 38133 w 63081"/>
                    <a:gd name="connsiteY3" fmla="*/ 60295 h 60294"/>
                    <a:gd name="connsiteX4" fmla="*/ 22706 w 63081"/>
                    <a:gd name="connsiteY4" fmla="*/ 44721 h 60294"/>
                    <a:gd name="connsiteX5" fmla="*/ 0 w 63081"/>
                    <a:gd name="connsiteY5" fmla="*/ 47573 h 60294"/>
                    <a:gd name="connsiteX6" fmla="*/ 11348 w 63081"/>
                    <a:gd name="connsiteY6" fmla="*/ 29274 h 60294"/>
                    <a:gd name="connsiteX7" fmla="*/ 1380 w 63081"/>
                    <a:gd name="connsiteY7" fmla="*/ 10309 h 60294"/>
                    <a:gd name="connsiteX8" fmla="*/ 23823 w 63081"/>
                    <a:gd name="connsiteY8" fmla="*/ 14574 h 60294"/>
                    <a:gd name="connsiteX9" fmla="*/ 40367 w 63081"/>
                    <a:gd name="connsiteY9" fmla="*/ 0 h 60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3081" h="60294">
                      <a:moveTo>
                        <a:pt x="42889" y="20934"/>
                      </a:moveTo>
                      <a:lnTo>
                        <a:pt x="63081" y="30893"/>
                      </a:lnTo>
                      <a:lnTo>
                        <a:pt x="42198" y="39566"/>
                      </a:lnTo>
                      <a:lnTo>
                        <a:pt x="38133" y="60295"/>
                      </a:lnTo>
                      <a:lnTo>
                        <a:pt x="22706" y="44721"/>
                      </a:lnTo>
                      <a:lnTo>
                        <a:pt x="0" y="47573"/>
                      </a:lnTo>
                      <a:lnTo>
                        <a:pt x="11348" y="29274"/>
                      </a:lnTo>
                      <a:lnTo>
                        <a:pt x="1380" y="10309"/>
                      </a:lnTo>
                      <a:lnTo>
                        <a:pt x="23823" y="14574"/>
                      </a:lnTo>
                      <a:lnTo>
                        <a:pt x="40367" y="0"/>
                      </a:lnTo>
                      <a:close/>
                    </a:path>
                  </a:pathLst>
                </a:custGeom>
                <a:solidFill>
                  <a:srgbClr val="EE8A4E"/>
                </a:solidFill>
                <a:ln w="19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6" name="Полилиния: фигура 45">
                  <a:extLst>
                    <a:ext uri="{FF2B5EF4-FFF2-40B4-BE49-F238E27FC236}">
                      <a16:creationId xmlns:a16="http://schemas.microsoft.com/office/drawing/2014/main" id="{6891E17D-F913-855B-7A5F-230C10984EFB}"/>
                    </a:ext>
                  </a:extLst>
                </p:cNvPr>
                <p:cNvSpPr/>
                <p:nvPr/>
              </p:nvSpPr>
              <p:spPr>
                <a:xfrm>
                  <a:off x="2306469" y="1703176"/>
                  <a:ext cx="64425" cy="59883"/>
                </a:xfrm>
                <a:custGeom>
                  <a:avLst/>
                  <a:gdLst>
                    <a:gd name="connsiteX0" fmla="*/ 41536 w 64425"/>
                    <a:gd name="connsiteY0" fmla="*/ 16752 h 59883"/>
                    <a:gd name="connsiteX1" fmla="*/ 64426 w 64425"/>
                    <a:gd name="connsiteY1" fmla="*/ 15734 h 59883"/>
                    <a:gd name="connsiteX2" fmla="*/ 51381 w 64425"/>
                    <a:gd name="connsiteY2" fmla="*/ 33051 h 59883"/>
                    <a:gd name="connsiteX3" fmla="*/ 59506 w 64425"/>
                    <a:gd name="connsiteY3" fmla="*/ 52746 h 59883"/>
                    <a:gd name="connsiteX4" fmla="*/ 37556 w 64425"/>
                    <a:gd name="connsiteY4" fmla="*/ 46695 h 59883"/>
                    <a:gd name="connsiteX5" fmla="*/ 19690 w 64425"/>
                    <a:gd name="connsiteY5" fmla="*/ 59884 h 59883"/>
                    <a:gd name="connsiteX6" fmla="*/ 19168 w 64425"/>
                    <a:gd name="connsiteY6" fmla="*/ 38827 h 59883"/>
                    <a:gd name="connsiteX7" fmla="*/ 0 w 64425"/>
                    <a:gd name="connsiteY7" fmla="*/ 27285 h 59883"/>
                    <a:gd name="connsiteX8" fmla="*/ 21626 w 64425"/>
                    <a:gd name="connsiteY8" fmla="*/ 20323 h 59883"/>
                    <a:gd name="connsiteX9" fmla="*/ 27647 w 64425"/>
                    <a:gd name="connsiteY9" fmla="*/ 0 h 59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4425" h="59883">
                      <a:moveTo>
                        <a:pt x="41536" y="16752"/>
                      </a:moveTo>
                      <a:lnTo>
                        <a:pt x="64426" y="15734"/>
                      </a:lnTo>
                      <a:lnTo>
                        <a:pt x="51381" y="33051"/>
                      </a:lnTo>
                      <a:lnTo>
                        <a:pt x="59506" y="52746"/>
                      </a:lnTo>
                      <a:lnTo>
                        <a:pt x="37556" y="46695"/>
                      </a:lnTo>
                      <a:lnTo>
                        <a:pt x="19690" y="59884"/>
                      </a:lnTo>
                      <a:lnTo>
                        <a:pt x="19168" y="38827"/>
                      </a:lnTo>
                      <a:lnTo>
                        <a:pt x="0" y="27285"/>
                      </a:lnTo>
                      <a:lnTo>
                        <a:pt x="21626" y="20323"/>
                      </a:lnTo>
                      <a:lnTo>
                        <a:pt x="27647" y="0"/>
                      </a:lnTo>
                      <a:close/>
                    </a:path>
                  </a:pathLst>
                </a:custGeom>
                <a:solidFill>
                  <a:srgbClr val="EE8A4E"/>
                </a:solidFill>
                <a:ln w="19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39" name="Полилиния: фигура 38">
                <a:extLst>
                  <a:ext uri="{FF2B5EF4-FFF2-40B4-BE49-F238E27FC236}">
                    <a16:creationId xmlns:a16="http://schemas.microsoft.com/office/drawing/2014/main" id="{D9E84A29-811E-1B87-7F71-647E31F3D6EE}"/>
                  </a:ext>
                </a:extLst>
              </p:cNvPr>
              <p:cNvSpPr/>
              <p:nvPr/>
            </p:nvSpPr>
            <p:spPr>
              <a:xfrm>
                <a:off x="1680100" y="1403113"/>
                <a:ext cx="99932" cy="164027"/>
              </a:xfrm>
              <a:custGeom>
                <a:avLst/>
                <a:gdLst>
                  <a:gd name="connsiteX0" fmla="*/ 43537 w 99932"/>
                  <a:gd name="connsiteY0" fmla="*/ 0 h 164027"/>
                  <a:gd name="connsiteX1" fmla="*/ 0 w 99932"/>
                  <a:gd name="connsiteY1" fmla="*/ 111081 h 164027"/>
                  <a:gd name="connsiteX2" fmla="*/ 49967 w 99932"/>
                  <a:gd name="connsiteY2" fmla="*/ 98832 h 164027"/>
                  <a:gd name="connsiteX3" fmla="*/ 35017 w 99932"/>
                  <a:gd name="connsiteY3" fmla="*/ 164028 h 164027"/>
                  <a:gd name="connsiteX4" fmla="*/ 99933 w 99932"/>
                  <a:gd name="connsiteY4" fmla="*/ 50231 h 164027"/>
                  <a:gd name="connsiteX5" fmla="*/ 41465 w 99932"/>
                  <a:gd name="connsiteY5" fmla="*/ 69197 h 164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932" h="164027">
                    <a:moveTo>
                      <a:pt x="43537" y="0"/>
                    </a:moveTo>
                    <a:lnTo>
                      <a:pt x="0" y="111081"/>
                    </a:lnTo>
                    <a:lnTo>
                      <a:pt x="49967" y="98832"/>
                    </a:lnTo>
                    <a:lnTo>
                      <a:pt x="35017" y="164028"/>
                    </a:lnTo>
                    <a:lnTo>
                      <a:pt x="99933" y="50231"/>
                    </a:lnTo>
                    <a:lnTo>
                      <a:pt x="41465" y="69197"/>
                    </a:lnTo>
                    <a:close/>
                  </a:path>
                </a:pathLst>
              </a:custGeom>
              <a:solidFill>
                <a:srgbClr val="EE8A4E"/>
              </a:solidFill>
              <a:ln w="19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: фигура 39">
                <a:extLst>
                  <a:ext uri="{FF2B5EF4-FFF2-40B4-BE49-F238E27FC236}">
                    <a16:creationId xmlns:a16="http://schemas.microsoft.com/office/drawing/2014/main" id="{173B1202-56CC-C5E5-A736-1D4F596722F6}"/>
                  </a:ext>
                </a:extLst>
              </p:cNvPr>
              <p:cNvSpPr/>
              <p:nvPr/>
            </p:nvSpPr>
            <p:spPr>
              <a:xfrm>
                <a:off x="2552593" y="1453151"/>
                <a:ext cx="132165" cy="113989"/>
              </a:xfrm>
              <a:custGeom>
                <a:avLst/>
                <a:gdLst>
                  <a:gd name="connsiteX0" fmla="*/ 128626 w 132165"/>
                  <a:gd name="connsiteY0" fmla="*/ 0 h 113989"/>
                  <a:gd name="connsiteX1" fmla="*/ 14039 w 132165"/>
                  <a:gd name="connsiteY1" fmla="*/ 53386 h 113989"/>
                  <a:gd name="connsiteX2" fmla="*/ 59538 w 132165"/>
                  <a:gd name="connsiteY2" fmla="*/ 75972 h 113989"/>
                  <a:gd name="connsiteX3" fmla="*/ 0 w 132165"/>
                  <a:gd name="connsiteY3" fmla="*/ 113989 h 113989"/>
                  <a:gd name="connsiteX4" fmla="*/ 132165 w 132165"/>
                  <a:gd name="connsiteY4" fmla="*/ 72106 h 113989"/>
                  <a:gd name="connsiteX5" fmla="*/ 75475 w 132165"/>
                  <a:gd name="connsiteY5" fmla="*/ 49048 h 113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165" h="113989">
                    <a:moveTo>
                      <a:pt x="128626" y="0"/>
                    </a:moveTo>
                    <a:lnTo>
                      <a:pt x="14039" y="53386"/>
                    </a:lnTo>
                    <a:lnTo>
                      <a:pt x="59538" y="75972"/>
                    </a:lnTo>
                    <a:lnTo>
                      <a:pt x="0" y="113989"/>
                    </a:lnTo>
                    <a:lnTo>
                      <a:pt x="132165" y="72106"/>
                    </a:lnTo>
                    <a:lnTo>
                      <a:pt x="75475" y="49048"/>
                    </a:lnTo>
                    <a:close/>
                  </a:path>
                </a:pathLst>
              </a:custGeom>
              <a:solidFill>
                <a:srgbClr val="EE8A4E"/>
              </a:solidFill>
              <a:ln w="19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73" name="Овал 72">
            <a:extLst>
              <a:ext uri="{FF2B5EF4-FFF2-40B4-BE49-F238E27FC236}">
                <a16:creationId xmlns:a16="http://schemas.microsoft.com/office/drawing/2014/main" id="{300EE6F7-23E5-F355-5443-BABABFF359AB}"/>
              </a:ext>
            </a:extLst>
          </p:cNvPr>
          <p:cNvSpPr/>
          <p:nvPr/>
        </p:nvSpPr>
        <p:spPr>
          <a:xfrm>
            <a:off x="1229824" y="2824846"/>
            <a:ext cx="467824" cy="467824"/>
          </a:xfrm>
          <a:prstGeom prst="ellipse">
            <a:avLst/>
          </a:prstGeom>
          <a:solidFill>
            <a:srgbClr val="FD8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46A1C5E6-224D-B59C-38EB-6DA14CD11286}"/>
              </a:ext>
            </a:extLst>
          </p:cNvPr>
          <p:cNvGrpSpPr/>
          <p:nvPr/>
        </p:nvGrpSpPr>
        <p:grpSpPr>
          <a:xfrm>
            <a:off x="8569611" y="2275306"/>
            <a:ext cx="4209129" cy="787863"/>
            <a:chOff x="4803059" y="1645346"/>
            <a:chExt cx="1618600" cy="400111"/>
          </a:xfrm>
        </p:grpSpPr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id="{6AE0E78F-8E0A-835D-837E-8B329DC1DE25}"/>
                </a:ext>
              </a:extLst>
            </p:cNvPr>
            <p:cNvSpPr/>
            <p:nvPr/>
          </p:nvSpPr>
          <p:spPr>
            <a:xfrm>
              <a:off x="4803060" y="1645346"/>
              <a:ext cx="1618599" cy="400111"/>
            </a:xfrm>
            <a:prstGeom prst="rect">
              <a:avLst/>
            </a:prstGeom>
            <a:solidFill>
              <a:srgbClr val="1B31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A36A1D1-AF3D-9344-DEB9-01A01593C260}"/>
                </a:ext>
              </a:extLst>
            </p:cNvPr>
            <p:cNvSpPr txBox="1"/>
            <p:nvPr/>
          </p:nvSpPr>
          <p:spPr>
            <a:xfrm>
              <a:off x="4803059" y="1659208"/>
              <a:ext cx="1618600" cy="359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4000" dirty="0">
                  <a:solidFill>
                    <a:schemeClr val="bg1"/>
                  </a:solidFill>
                  <a:latin typeface="Bahnschrift SemiBold" panose="020B0502040204020203" pitchFamily="34" charset="0"/>
                  <a:cs typeface="Arial" pitchFamily="34" charset="0"/>
                </a:rPr>
                <a:t>Работодатель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193BE113-B43E-DB2B-5B02-E51FFA1350D5}"/>
              </a:ext>
            </a:extLst>
          </p:cNvPr>
          <p:cNvSpPr txBox="1"/>
          <p:nvPr/>
        </p:nvSpPr>
        <p:spPr>
          <a:xfrm>
            <a:off x="8509266" y="3583793"/>
            <a:ext cx="53263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D843D"/>
              </a:buClr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rgbClr val="FD843D"/>
                </a:solidFill>
                <a:latin typeface="Bahnschrift SemiBold" panose="020B0502040204020203" pitchFamily="34" charset="0"/>
                <a:cs typeface="Arial" pitchFamily="34" charset="0"/>
              </a:rPr>
              <a:t>Низкая производительность труда инвалидов </a:t>
            </a:r>
            <a:r>
              <a:rPr lang="ru-RU" altLang="ru-RU" sz="2800" dirty="0">
                <a:solidFill>
                  <a:schemeClr val="bg1"/>
                </a:solidFill>
                <a:latin typeface="Bahnschrift Light" panose="020B0502040204020203" pitchFamily="34" charset="0"/>
                <a:cs typeface="Arial" pitchFamily="34" charset="0"/>
              </a:rPr>
              <a:t>или убежденность в этом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548E7D0-7DA8-A2D7-0DB9-46D3DABBB685}"/>
              </a:ext>
            </a:extLst>
          </p:cNvPr>
          <p:cNvSpPr txBox="1"/>
          <p:nvPr/>
        </p:nvSpPr>
        <p:spPr>
          <a:xfrm>
            <a:off x="16056990" y="3583793"/>
            <a:ext cx="38733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D843D"/>
              </a:buClr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rgbClr val="FD843D"/>
                </a:solidFill>
                <a:latin typeface="Bahnschrift SemiBold" panose="020B0502040204020203" pitchFamily="34" charset="0"/>
                <a:cs typeface="Arial" pitchFamily="34" charset="0"/>
              </a:rPr>
              <a:t>Сложность</a:t>
            </a:r>
            <a:r>
              <a:rPr lang="ru-RU" altLang="ru-RU" sz="2800" dirty="0">
                <a:solidFill>
                  <a:schemeClr val="bg1"/>
                </a:solidFill>
                <a:latin typeface="Bahnschrift Light" panose="020B0502040204020203" pitchFamily="34" charset="0"/>
                <a:cs typeface="Arial" pitchFamily="34" charset="0"/>
              </a:rPr>
              <a:t> приспособления рабочего места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EF01C80-5B03-98BB-C17C-5B962F42A3FD}"/>
              </a:ext>
            </a:extLst>
          </p:cNvPr>
          <p:cNvSpPr txBox="1"/>
          <p:nvPr/>
        </p:nvSpPr>
        <p:spPr>
          <a:xfrm>
            <a:off x="16056990" y="5279306"/>
            <a:ext cx="409134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D843D"/>
              </a:buClr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rgbClr val="FD843D"/>
                </a:solidFill>
                <a:latin typeface="Bahnschrift SemiBold" panose="020B0502040204020203" pitchFamily="34" charset="0"/>
                <a:cs typeface="Arial" pitchFamily="34" charset="0"/>
              </a:rPr>
              <a:t>Страх </a:t>
            </a:r>
            <a:r>
              <a:rPr lang="ru-RU" altLang="ru-RU" sz="2800" dirty="0">
                <a:solidFill>
                  <a:schemeClr val="bg1"/>
                </a:solidFill>
                <a:latin typeface="Bahnschrift Light" panose="020B0502040204020203" pitchFamily="34" charset="0"/>
                <a:cs typeface="Arial" pitchFamily="34" charset="0"/>
              </a:rPr>
              <a:t>последствий приема на работу инвалидов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1C58A12-8525-7ACB-0664-E5EDF965E366}"/>
              </a:ext>
            </a:extLst>
          </p:cNvPr>
          <p:cNvSpPr txBox="1"/>
          <p:nvPr/>
        </p:nvSpPr>
        <p:spPr>
          <a:xfrm>
            <a:off x="8509266" y="5279306"/>
            <a:ext cx="70206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D843D"/>
              </a:buClr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rgbClr val="FD843D"/>
                </a:solidFill>
                <a:latin typeface="Bahnschrift SemiBold" panose="020B0502040204020203" pitchFamily="34" charset="0"/>
                <a:cs typeface="Arial" pitchFamily="34" charset="0"/>
              </a:rPr>
              <a:t>Штрафы </a:t>
            </a:r>
            <a:r>
              <a:rPr lang="ru-RU" altLang="ru-RU" sz="2800" dirty="0">
                <a:solidFill>
                  <a:schemeClr val="bg1"/>
                </a:solidFill>
                <a:latin typeface="Bahnschrift Light" panose="020B0502040204020203" pitchFamily="34" charset="0"/>
                <a:cs typeface="Arial" pitchFamily="34" charset="0"/>
              </a:rPr>
              <a:t>за неисполнение законодательства в части содействия занятости граждан с инвалидностью</a:t>
            </a:r>
          </a:p>
        </p:txBody>
      </p:sp>
      <p:grpSp>
        <p:nvGrpSpPr>
          <p:cNvPr id="176" name="Группа 175">
            <a:extLst>
              <a:ext uri="{FF2B5EF4-FFF2-40B4-BE49-F238E27FC236}">
                <a16:creationId xmlns:a16="http://schemas.microsoft.com/office/drawing/2014/main" id="{BC72C9BF-F243-7412-6088-AEC5121C3557}"/>
              </a:ext>
            </a:extLst>
          </p:cNvPr>
          <p:cNvGrpSpPr/>
          <p:nvPr/>
        </p:nvGrpSpPr>
        <p:grpSpPr>
          <a:xfrm>
            <a:off x="20892247" y="1528409"/>
            <a:ext cx="6746889" cy="5708770"/>
            <a:chOff x="549924" y="3744966"/>
            <a:chExt cx="3478993" cy="2943693"/>
          </a:xfrm>
        </p:grpSpPr>
        <p:grpSp>
          <p:nvGrpSpPr>
            <p:cNvPr id="81" name="Рисунок 23">
              <a:extLst>
                <a:ext uri="{FF2B5EF4-FFF2-40B4-BE49-F238E27FC236}">
                  <a16:creationId xmlns:a16="http://schemas.microsoft.com/office/drawing/2014/main" id="{430071CD-3F1C-4026-18E3-3933E1CE2613}"/>
                </a:ext>
              </a:extLst>
            </p:cNvPr>
            <p:cNvGrpSpPr/>
            <p:nvPr/>
          </p:nvGrpSpPr>
          <p:grpSpPr>
            <a:xfrm flipH="1">
              <a:off x="549924" y="3923479"/>
              <a:ext cx="3478993" cy="2765180"/>
              <a:chOff x="549847" y="3923479"/>
              <a:chExt cx="3478993" cy="2765180"/>
            </a:xfrm>
          </p:grpSpPr>
          <p:sp>
            <p:nvSpPr>
              <p:cNvPr id="82" name="Полилиния: фигура 81">
                <a:extLst>
                  <a:ext uri="{FF2B5EF4-FFF2-40B4-BE49-F238E27FC236}">
                    <a16:creationId xmlns:a16="http://schemas.microsoft.com/office/drawing/2014/main" id="{4CE54E54-8A8B-8CC1-061E-CC31797E1FB6}"/>
                  </a:ext>
                </a:extLst>
              </p:cNvPr>
              <p:cNvSpPr/>
              <p:nvPr/>
            </p:nvSpPr>
            <p:spPr>
              <a:xfrm>
                <a:off x="549847" y="6137635"/>
                <a:ext cx="3478993" cy="551024"/>
              </a:xfrm>
              <a:custGeom>
                <a:avLst/>
                <a:gdLst>
                  <a:gd name="connsiteX0" fmla="*/ 3478994 w 3478993"/>
                  <a:gd name="connsiteY0" fmla="*/ 275512 h 551024"/>
                  <a:gd name="connsiteX1" fmla="*/ 1739497 w 3478993"/>
                  <a:gd name="connsiteY1" fmla="*/ 551024 h 551024"/>
                  <a:gd name="connsiteX2" fmla="*/ 0 w 3478993"/>
                  <a:gd name="connsiteY2" fmla="*/ 275512 h 551024"/>
                  <a:gd name="connsiteX3" fmla="*/ 1739497 w 3478993"/>
                  <a:gd name="connsiteY3" fmla="*/ 0 h 551024"/>
                  <a:gd name="connsiteX4" fmla="*/ 3478994 w 3478993"/>
                  <a:gd name="connsiteY4" fmla="*/ 275512 h 551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78993" h="551024">
                    <a:moveTo>
                      <a:pt x="3478994" y="275512"/>
                    </a:moveTo>
                    <a:cubicBezTo>
                      <a:pt x="3478994" y="427673"/>
                      <a:pt x="2700195" y="551024"/>
                      <a:pt x="1739497" y="551024"/>
                    </a:cubicBezTo>
                    <a:cubicBezTo>
                      <a:pt x="778799" y="551024"/>
                      <a:pt x="0" y="427673"/>
                      <a:pt x="0" y="275512"/>
                    </a:cubicBezTo>
                    <a:cubicBezTo>
                      <a:pt x="0" y="123351"/>
                      <a:pt x="778799" y="0"/>
                      <a:pt x="1739497" y="0"/>
                    </a:cubicBezTo>
                    <a:cubicBezTo>
                      <a:pt x="2700195" y="0"/>
                      <a:pt x="3478994" y="123351"/>
                      <a:pt x="3478994" y="275512"/>
                    </a:cubicBezTo>
                    <a:close/>
                  </a:path>
                </a:pathLst>
              </a:custGeom>
              <a:solidFill>
                <a:srgbClr val="03034D"/>
              </a:solidFill>
              <a:ln w="1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3" name="Полилиния: фигура 82">
                <a:extLst>
                  <a:ext uri="{FF2B5EF4-FFF2-40B4-BE49-F238E27FC236}">
                    <a16:creationId xmlns:a16="http://schemas.microsoft.com/office/drawing/2014/main" id="{6C2CBF2D-BA4B-936B-E1C6-634215AAB3AC}"/>
                  </a:ext>
                </a:extLst>
              </p:cNvPr>
              <p:cNvSpPr/>
              <p:nvPr/>
            </p:nvSpPr>
            <p:spPr>
              <a:xfrm>
                <a:off x="1060782" y="5256569"/>
                <a:ext cx="146101" cy="1065992"/>
              </a:xfrm>
              <a:custGeom>
                <a:avLst/>
                <a:gdLst>
                  <a:gd name="connsiteX0" fmla="*/ 4611 w 146101"/>
                  <a:gd name="connsiteY0" fmla="*/ 1065992 h 1065992"/>
                  <a:gd name="connsiteX1" fmla="*/ 9173 w 146101"/>
                  <a:gd name="connsiteY1" fmla="*/ 1061966 h 1065992"/>
                  <a:gd name="connsiteX2" fmla="*/ 146063 w 146101"/>
                  <a:gd name="connsiteY2" fmla="*/ 5195 h 1065992"/>
                  <a:gd name="connsiteX3" fmla="*/ 142089 w 146101"/>
                  <a:gd name="connsiteY3" fmla="*/ 36 h 1065992"/>
                  <a:gd name="connsiteX4" fmla="*/ 136930 w 146101"/>
                  <a:gd name="connsiteY4" fmla="*/ 4011 h 1065992"/>
                  <a:gd name="connsiteX5" fmla="*/ 38 w 146101"/>
                  <a:gd name="connsiteY5" fmla="*/ 1060786 h 1065992"/>
                  <a:gd name="connsiteX6" fmla="*/ 4014 w 146101"/>
                  <a:gd name="connsiteY6" fmla="*/ 1065938 h 1065992"/>
                  <a:gd name="connsiteX7" fmla="*/ 4611 w 146101"/>
                  <a:gd name="connsiteY7" fmla="*/ 1065992 h 1065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6101" h="1065992">
                    <a:moveTo>
                      <a:pt x="4611" y="1065992"/>
                    </a:moveTo>
                    <a:cubicBezTo>
                      <a:pt x="6891" y="1065992"/>
                      <a:pt x="8872" y="1064287"/>
                      <a:pt x="9173" y="1061966"/>
                    </a:cubicBezTo>
                    <a:lnTo>
                      <a:pt x="146063" y="5195"/>
                    </a:lnTo>
                    <a:cubicBezTo>
                      <a:pt x="146390" y="2672"/>
                      <a:pt x="144610" y="363"/>
                      <a:pt x="142089" y="36"/>
                    </a:cubicBezTo>
                    <a:cubicBezTo>
                      <a:pt x="139546" y="-279"/>
                      <a:pt x="137255" y="1491"/>
                      <a:pt x="136930" y="4011"/>
                    </a:cubicBezTo>
                    <a:lnTo>
                      <a:pt x="38" y="1060786"/>
                    </a:lnTo>
                    <a:cubicBezTo>
                      <a:pt x="-286" y="1063308"/>
                      <a:pt x="1493" y="1065612"/>
                      <a:pt x="4014" y="1065938"/>
                    </a:cubicBezTo>
                    <a:cubicBezTo>
                      <a:pt x="4216" y="1065974"/>
                      <a:pt x="4415" y="1065992"/>
                      <a:pt x="4611" y="1065992"/>
                    </a:cubicBezTo>
                    <a:close/>
                  </a:path>
                </a:pathLst>
              </a:custGeom>
              <a:solidFill>
                <a:srgbClr val="E0A97C"/>
              </a:solidFill>
              <a:ln w="1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4" name="Полилиния: фигура 83">
                <a:extLst>
                  <a:ext uri="{FF2B5EF4-FFF2-40B4-BE49-F238E27FC236}">
                    <a16:creationId xmlns:a16="http://schemas.microsoft.com/office/drawing/2014/main" id="{90141B2C-312B-4532-8C88-8FD493588197}"/>
                  </a:ext>
                </a:extLst>
              </p:cNvPr>
              <p:cNvSpPr/>
              <p:nvPr/>
            </p:nvSpPr>
            <p:spPr>
              <a:xfrm>
                <a:off x="1282318" y="5256569"/>
                <a:ext cx="146101" cy="1065992"/>
              </a:xfrm>
              <a:custGeom>
                <a:avLst/>
                <a:gdLst>
                  <a:gd name="connsiteX0" fmla="*/ 4611 w 146101"/>
                  <a:gd name="connsiteY0" fmla="*/ 1065992 h 1065992"/>
                  <a:gd name="connsiteX1" fmla="*/ 9173 w 146101"/>
                  <a:gd name="connsiteY1" fmla="*/ 1061966 h 1065992"/>
                  <a:gd name="connsiteX2" fmla="*/ 146063 w 146101"/>
                  <a:gd name="connsiteY2" fmla="*/ 5195 h 1065992"/>
                  <a:gd name="connsiteX3" fmla="*/ 142089 w 146101"/>
                  <a:gd name="connsiteY3" fmla="*/ 36 h 1065992"/>
                  <a:gd name="connsiteX4" fmla="*/ 136930 w 146101"/>
                  <a:gd name="connsiteY4" fmla="*/ 4011 h 1065992"/>
                  <a:gd name="connsiteX5" fmla="*/ 38 w 146101"/>
                  <a:gd name="connsiteY5" fmla="*/ 1060786 h 1065992"/>
                  <a:gd name="connsiteX6" fmla="*/ 4014 w 146101"/>
                  <a:gd name="connsiteY6" fmla="*/ 1065938 h 1065992"/>
                  <a:gd name="connsiteX7" fmla="*/ 4611 w 146101"/>
                  <a:gd name="connsiteY7" fmla="*/ 1065992 h 1065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6101" h="1065992">
                    <a:moveTo>
                      <a:pt x="4611" y="1065992"/>
                    </a:moveTo>
                    <a:cubicBezTo>
                      <a:pt x="6891" y="1065992"/>
                      <a:pt x="8872" y="1064287"/>
                      <a:pt x="9173" y="1061966"/>
                    </a:cubicBezTo>
                    <a:lnTo>
                      <a:pt x="146063" y="5195"/>
                    </a:lnTo>
                    <a:cubicBezTo>
                      <a:pt x="146390" y="2672"/>
                      <a:pt x="144610" y="363"/>
                      <a:pt x="142089" y="36"/>
                    </a:cubicBezTo>
                    <a:cubicBezTo>
                      <a:pt x="139540" y="-279"/>
                      <a:pt x="137257" y="1491"/>
                      <a:pt x="136930" y="4011"/>
                    </a:cubicBezTo>
                    <a:lnTo>
                      <a:pt x="38" y="1060786"/>
                    </a:lnTo>
                    <a:cubicBezTo>
                      <a:pt x="-286" y="1063308"/>
                      <a:pt x="1491" y="1065612"/>
                      <a:pt x="4014" y="1065938"/>
                    </a:cubicBezTo>
                    <a:cubicBezTo>
                      <a:pt x="4216" y="1065974"/>
                      <a:pt x="4415" y="1065992"/>
                      <a:pt x="4611" y="1065992"/>
                    </a:cubicBezTo>
                    <a:close/>
                  </a:path>
                </a:pathLst>
              </a:custGeom>
              <a:solidFill>
                <a:srgbClr val="E0A97C"/>
              </a:solidFill>
              <a:ln w="1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5" name="Полилиния: фигура 84">
                <a:extLst>
                  <a:ext uri="{FF2B5EF4-FFF2-40B4-BE49-F238E27FC236}">
                    <a16:creationId xmlns:a16="http://schemas.microsoft.com/office/drawing/2014/main" id="{9FE4DEC6-7B24-CA48-403D-DCEB1CC08521}"/>
                  </a:ext>
                </a:extLst>
              </p:cNvPr>
              <p:cNvSpPr/>
              <p:nvPr/>
            </p:nvSpPr>
            <p:spPr>
              <a:xfrm>
                <a:off x="1386215" y="5780494"/>
                <a:ext cx="720002" cy="513861"/>
              </a:xfrm>
              <a:custGeom>
                <a:avLst/>
                <a:gdLst>
                  <a:gd name="connsiteX0" fmla="*/ 13813 w 720002"/>
                  <a:gd name="connsiteY0" fmla="*/ 513861 h 513861"/>
                  <a:gd name="connsiteX1" fmla="*/ 383668 w 720002"/>
                  <a:gd name="connsiteY1" fmla="*/ 513861 h 513861"/>
                  <a:gd name="connsiteX2" fmla="*/ 396817 w 720002"/>
                  <a:gd name="connsiteY2" fmla="*/ 504284 h 513861"/>
                  <a:gd name="connsiteX3" fmla="*/ 514634 w 720002"/>
                  <a:gd name="connsiteY3" fmla="*/ 138618 h 513861"/>
                  <a:gd name="connsiteX4" fmla="*/ 667013 w 720002"/>
                  <a:gd name="connsiteY4" fmla="*/ 27626 h 513861"/>
                  <a:gd name="connsiteX5" fmla="*/ 706190 w 720002"/>
                  <a:gd name="connsiteY5" fmla="*/ 27626 h 513861"/>
                  <a:gd name="connsiteX6" fmla="*/ 720002 w 720002"/>
                  <a:gd name="connsiteY6" fmla="*/ 13822 h 513861"/>
                  <a:gd name="connsiteX7" fmla="*/ 706190 w 720002"/>
                  <a:gd name="connsiteY7" fmla="*/ 0 h 513861"/>
                  <a:gd name="connsiteX8" fmla="*/ 667013 w 720002"/>
                  <a:gd name="connsiteY8" fmla="*/ 0 h 513861"/>
                  <a:gd name="connsiteX9" fmla="*/ 488338 w 720002"/>
                  <a:gd name="connsiteY9" fmla="*/ 130148 h 513861"/>
                  <a:gd name="connsiteX10" fmla="*/ 373606 w 720002"/>
                  <a:gd name="connsiteY10" fmla="*/ 486235 h 513861"/>
                  <a:gd name="connsiteX11" fmla="*/ 13813 w 720002"/>
                  <a:gd name="connsiteY11" fmla="*/ 486235 h 513861"/>
                  <a:gd name="connsiteX12" fmla="*/ 0 w 720002"/>
                  <a:gd name="connsiteY12" fmla="*/ 500039 h 513861"/>
                  <a:gd name="connsiteX13" fmla="*/ 13813 w 720002"/>
                  <a:gd name="connsiteY13" fmla="*/ 513861 h 513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20002" h="513861">
                    <a:moveTo>
                      <a:pt x="13813" y="513861"/>
                    </a:moveTo>
                    <a:lnTo>
                      <a:pt x="383668" y="513861"/>
                    </a:lnTo>
                    <a:cubicBezTo>
                      <a:pt x="389665" y="513861"/>
                      <a:pt x="394976" y="509979"/>
                      <a:pt x="396817" y="504284"/>
                    </a:cubicBezTo>
                    <a:lnTo>
                      <a:pt x="514634" y="138618"/>
                    </a:lnTo>
                    <a:cubicBezTo>
                      <a:pt x="536025" y="72230"/>
                      <a:pt x="597263" y="27626"/>
                      <a:pt x="667013" y="27626"/>
                    </a:cubicBezTo>
                    <a:lnTo>
                      <a:pt x="706190" y="27626"/>
                    </a:lnTo>
                    <a:cubicBezTo>
                      <a:pt x="713819" y="27626"/>
                      <a:pt x="720002" y="21440"/>
                      <a:pt x="720002" y="13822"/>
                    </a:cubicBezTo>
                    <a:cubicBezTo>
                      <a:pt x="720002" y="6185"/>
                      <a:pt x="713819" y="0"/>
                      <a:pt x="706190" y="0"/>
                    </a:cubicBezTo>
                    <a:lnTo>
                      <a:pt x="667013" y="0"/>
                    </a:lnTo>
                    <a:cubicBezTo>
                      <a:pt x="585226" y="0"/>
                      <a:pt x="513420" y="52313"/>
                      <a:pt x="488338" y="130148"/>
                    </a:cubicBezTo>
                    <a:lnTo>
                      <a:pt x="373606" y="486235"/>
                    </a:lnTo>
                    <a:lnTo>
                      <a:pt x="13813" y="486235"/>
                    </a:lnTo>
                    <a:cubicBezTo>
                      <a:pt x="6184" y="486235"/>
                      <a:pt x="0" y="492403"/>
                      <a:pt x="0" y="500039"/>
                    </a:cubicBezTo>
                    <a:cubicBezTo>
                      <a:pt x="0" y="507676"/>
                      <a:pt x="6184" y="513861"/>
                      <a:pt x="13813" y="513861"/>
                    </a:cubicBezTo>
                    <a:close/>
                  </a:path>
                </a:pathLst>
              </a:custGeom>
              <a:solidFill>
                <a:schemeClr val="bg1"/>
              </a:solidFill>
              <a:ln w="1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6" name="Полилиния: фигура 85">
                <a:extLst>
                  <a:ext uri="{FF2B5EF4-FFF2-40B4-BE49-F238E27FC236}">
                    <a16:creationId xmlns:a16="http://schemas.microsoft.com/office/drawing/2014/main" id="{D2384F56-A9AA-DE4A-500D-C6C071EF6C97}"/>
                  </a:ext>
                </a:extLst>
              </p:cNvPr>
              <p:cNvSpPr/>
              <p:nvPr/>
            </p:nvSpPr>
            <p:spPr>
              <a:xfrm>
                <a:off x="2267838" y="5749222"/>
                <a:ext cx="27627" cy="558828"/>
              </a:xfrm>
              <a:custGeom>
                <a:avLst/>
                <a:gdLst>
                  <a:gd name="connsiteX0" fmla="*/ 13815 w 27627"/>
                  <a:gd name="connsiteY0" fmla="*/ 558828 h 558828"/>
                  <a:gd name="connsiteX1" fmla="*/ 27628 w 27627"/>
                  <a:gd name="connsiteY1" fmla="*/ 545006 h 558828"/>
                  <a:gd name="connsiteX2" fmla="*/ 27628 w 27627"/>
                  <a:gd name="connsiteY2" fmla="*/ 13822 h 558828"/>
                  <a:gd name="connsiteX3" fmla="*/ 13815 w 27627"/>
                  <a:gd name="connsiteY3" fmla="*/ 0 h 558828"/>
                  <a:gd name="connsiteX4" fmla="*/ 0 w 27627"/>
                  <a:gd name="connsiteY4" fmla="*/ 13822 h 558828"/>
                  <a:gd name="connsiteX5" fmla="*/ 0 w 27627"/>
                  <a:gd name="connsiteY5" fmla="*/ 545006 h 558828"/>
                  <a:gd name="connsiteX6" fmla="*/ 13815 w 27627"/>
                  <a:gd name="connsiteY6" fmla="*/ 558828 h 558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27" h="558828">
                    <a:moveTo>
                      <a:pt x="13815" y="558828"/>
                    </a:moveTo>
                    <a:cubicBezTo>
                      <a:pt x="21444" y="558828"/>
                      <a:pt x="27628" y="552643"/>
                      <a:pt x="27628" y="545006"/>
                    </a:cubicBezTo>
                    <a:lnTo>
                      <a:pt x="27628" y="13822"/>
                    </a:lnTo>
                    <a:cubicBezTo>
                      <a:pt x="27628" y="6185"/>
                      <a:pt x="21444" y="0"/>
                      <a:pt x="13815" y="0"/>
                    </a:cubicBezTo>
                    <a:cubicBezTo>
                      <a:pt x="6184" y="0"/>
                      <a:pt x="0" y="6185"/>
                      <a:pt x="0" y="13822"/>
                    </a:cubicBezTo>
                    <a:lnTo>
                      <a:pt x="0" y="545006"/>
                    </a:lnTo>
                    <a:cubicBezTo>
                      <a:pt x="0" y="552643"/>
                      <a:pt x="6184" y="558828"/>
                      <a:pt x="13815" y="558828"/>
                    </a:cubicBezTo>
                    <a:close/>
                  </a:path>
                </a:pathLst>
              </a:custGeom>
              <a:solidFill>
                <a:schemeClr val="bg1"/>
              </a:solidFill>
              <a:ln w="1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7" name="Полилиния: фигура 86">
                <a:extLst>
                  <a:ext uri="{FF2B5EF4-FFF2-40B4-BE49-F238E27FC236}">
                    <a16:creationId xmlns:a16="http://schemas.microsoft.com/office/drawing/2014/main" id="{5BB0B63E-0C12-EB0C-ABAC-B9355A6EB0CC}"/>
                  </a:ext>
                </a:extLst>
              </p:cNvPr>
              <p:cNvSpPr/>
              <p:nvPr/>
            </p:nvSpPr>
            <p:spPr>
              <a:xfrm>
                <a:off x="2445232" y="4562637"/>
                <a:ext cx="852613" cy="1260465"/>
              </a:xfrm>
              <a:custGeom>
                <a:avLst/>
                <a:gdLst>
                  <a:gd name="connsiteX0" fmla="*/ 641342 w 852613"/>
                  <a:gd name="connsiteY0" fmla="*/ 1260466 h 1260465"/>
                  <a:gd name="connsiteX1" fmla="*/ 61165 w 852613"/>
                  <a:gd name="connsiteY1" fmla="*/ 1260466 h 1260465"/>
                  <a:gd name="connsiteX2" fmla="*/ 127 w 852613"/>
                  <a:gd name="connsiteY2" fmla="*/ 1197088 h 1260465"/>
                  <a:gd name="connsiteX3" fmla="*/ 174534 w 852613"/>
                  <a:gd name="connsiteY3" fmla="*/ 42795 h 1260465"/>
                  <a:gd name="connsiteX4" fmla="*/ 232669 w 852613"/>
                  <a:gd name="connsiteY4" fmla="*/ 1189 h 1260465"/>
                  <a:gd name="connsiteX5" fmla="*/ 649704 w 852613"/>
                  <a:gd name="connsiteY5" fmla="*/ 1 h 1260465"/>
                  <a:gd name="connsiteX6" fmla="*/ 850377 w 852613"/>
                  <a:gd name="connsiteY6" fmla="*/ 266464 h 1260465"/>
                  <a:gd name="connsiteX7" fmla="*/ 702417 w 852613"/>
                  <a:gd name="connsiteY7" fmla="*/ 1197668 h 1260465"/>
                  <a:gd name="connsiteX8" fmla="*/ 641342 w 852613"/>
                  <a:gd name="connsiteY8" fmla="*/ 1260466 h 1260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2613" h="1260465">
                    <a:moveTo>
                      <a:pt x="641342" y="1260466"/>
                    </a:moveTo>
                    <a:lnTo>
                      <a:pt x="61165" y="1260466"/>
                    </a:lnTo>
                    <a:cubicBezTo>
                      <a:pt x="25848" y="1260466"/>
                      <a:pt x="-2122" y="1231425"/>
                      <a:pt x="127" y="1197088"/>
                    </a:cubicBezTo>
                    <a:cubicBezTo>
                      <a:pt x="13060" y="1000805"/>
                      <a:pt x="60675" y="395117"/>
                      <a:pt x="174534" y="42795"/>
                    </a:cubicBezTo>
                    <a:cubicBezTo>
                      <a:pt x="182533" y="18066"/>
                      <a:pt x="206059" y="1265"/>
                      <a:pt x="232669" y="1189"/>
                    </a:cubicBezTo>
                    <a:lnTo>
                      <a:pt x="649704" y="1"/>
                    </a:lnTo>
                    <a:cubicBezTo>
                      <a:pt x="791987" y="-404"/>
                      <a:pt x="866811" y="128451"/>
                      <a:pt x="850377" y="266464"/>
                    </a:cubicBezTo>
                    <a:cubicBezTo>
                      <a:pt x="813881" y="573255"/>
                      <a:pt x="775209" y="811994"/>
                      <a:pt x="702417" y="1197668"/>
                    </a:cubicBezTo>
                    <a:cubicBezTo>
                      <a:pt x="696086" y="1231262"/>
                      <a:pt x="676423" y="1260466"/>
                      <a:pt x="641342" y="1260466"/>
                    </a:cubicBezTo>
                    <a:close/>
                  </a:path>
                </a:pathLst>
              </a:custGeom>
              <a:solidFill>
                <a:srgbClr val="EE8A4E"/>
              </a:solidFill>
              <a:ln w="1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8" name="Полилиния: фигура 87">
                <a:extLst>
                  <a:ext uri="{FF2B5EF4-FFF2-40B4-BE49-F238E27FC236}">
                    <a16:creationId xmlns:a16="http://schemas.microsoft.com/office/drawing/2014/main" id="{788B5148-1E89-115B-67A3-37DD0560280F}"/>
                  </a:ext>
                </a:extLst>
              </p:cNvPr>
              <p:cNvSpPr/>
              <p:nvPr/>
            </p:nvSpPr>
            <p:spPr>
              <a:xfrm>
                <a:off x="1767570" y="5487180"/>
                <a:ext cx="881508" cy="300605"/>
              </a:xfrm>
              <a:custGeom>
                <a:avLst/>
                <a:gdLst>
                  <a:gd name="connsiteX0" fmla="*/ 29806 w 881508"/>
                  <a:gd name="connsiteY0" fmla="*/ 300606 h 300605"/>
                  <a:gd name="connsiteX1" fmla="*/ 0 w 881508"/>
                  <a:gd name="connsiteY1" fmla="*/ 271547 h 300605"/>
                  <a:gd name="connsiteX2" fmla="*/ 0 w 881508"/>
                  <a:gd name="connsiteY2" fmla="*/ 29044 h 300605"/>
                  <a:gd name="connsiteX3" fmla="*/ 29806 w 881508"/>
                  <a:gd name="connsiteY3" fmla="*/ 0 h 300605"/>
                  <a:gd name="connsiteX4" fmla="*/ 851706 w 881508"/>
                  <a:gd name="connsiteY4" fmla="*/ 0 h 300605"/>
                  <a:gd name="connsiteX5" fmla="*/ 881509 w 881508"/>
                  <a:gd name="connsiteY5" fmla="*/ 29044 h 300605"/>
                  <a:gd name="connsiteX6" fmla="*/ 881509 w 881508"/>
                  <a:gd name="connsiteY6" fmla="*/ 271547 h 300605"/>
                  <a:gd name="connsiteX7" fmla="*/ 851706 w 881508"/>
                  <a:gd name="connsiteY7" fmla="*/ 300606 h 300605"/>
                  <a:gd name="connsiteX8" fmla="*/ 29806 w 881508"/>
                  <a:gd name="connsiteY8" fmla="*/ 300606 h 300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1508" h="300605">
                    <a:moveTo>
                      <a:pt x="29806" y="300606"/>
                    </a:moveTo>
                    <a:cubicBezTo>
                      <a:pt x="13412" y="300606"/>
                      <a:pt x="0" y="287528"/>
                      <a:pt x="0" y="271547"/>
                    </a:cubicBezTo>
                    <a:lnTo>
                      <a:pt x="0" y="29044"/>
                    </a:lnTo>
                    <a:cubicBezTo>
                      <a:pt x="0" y="13069"/>
                      <a:pt x="13412" y="0"/>
                      <a:pt x="29806" y="0"/>
                    </a:cubicBezTo>
                    <a:lnTo>
                      <a:pt x="851706" y="0"/>
                    </a:lnTo>
                    <a:cubicBezTo>
                      <a:pt x="868104" y="0"/>
                      <a:pt x="881509" y="13069"/>
                      <a:pt x="881509" y="29044"/>
                    </a:cubicBezTo>
                    <a:lnTo>
                      <a:pt x="881509" y="271547"/>
                    </a:lnTo>
                    <a:cubicBezTo>
                      <a:pt x="881509" y="287528"/>
                      <a:pt x="868104" y="300606"/>
                      <a:pt x="851706" y="300606"/>
                    </a:cubicBezTo>
                    <a:lnTo>
                      <a:pt x="29806" y="300606"/>
                    </a:lnTo>
                    <a:close/>
                  </a:path>
                </a:pathLst>
              </a:custGeom>
              <a:solidFill>
                <a:srgbClr val="D85948"/>
              </a:solidFill>
              <a:ln w="1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9" name="Полилиния: фигура 88">
                <a:extLst>
                  <a:ext uri="{FF2B5EF4-FFF2-40B4-BE49-F238E27FC236}">
                    <a16:creationId xmlns:a16="http://schemas.microsoft.com/office/drawing/2014/main" id="{5BA49720-91F4-2E7F-3B7A-7CA33FDCFF02}"/>
                  </a:ext>
                </a:extLst>
              </p:cNvPr>
              <p:cNvSpPr/>
              <p:nvPr/>
            </p:nvSpPr>
            <p:spPr>
              <a:xfrm>
                <a:off x="2145388" y="5487180"/>
                <a:ext cx="881508" cy="300605"/>
              </a:xfrm>
              <a:custGeom>
                <a:avLst/>
                <a:gdLst>
                  <a:gd name="connsiteX0" fmla="*/ 29804 w 881508"/>
                  <a:gd name="connsiteY0" fmla="*/ 300606 h 300605"/>
                  <a:gd name="connsiteX1" fmla="*/ 0 w 881508"/>
                  <a:gd name="connsiteY1" fmla="*/ 271547 h 300605"/>
                  <a:gd name="connsiteX2" fmla="*/ 0 w 881508"/>
                  <a:gd name="connsiteY2" fmla="*/ 29044 h 300605"/>
                  <a:gd name="connsiteX3" fmla="*/ 29804 w 881508"/>
                  <a:gd name="connsiteY3" fmla="*/ 0 h 300605"/>
                  <a:gd name="connsiteX4" fmla="*/ 851707 w 881508"/>
                  <a:gd name="connsiteY4" fmla="*/ 0 h 300605"/>
                  <a:gd name="connsiteX5" fmla="*/ 881509 w 881508"/>
                  <a:gd name="connsiteY5" fmla="*/ 29044 h 300605"/>
                  <a:gd name="connsiteX6" fmla="*/ 881509 w 881508"/>
                  <a:gd name="connsiteY6" fmla="*/ 271547 h 300605"/>
                  <a:gd name="connsiteX7" fmla="*/ 851707 w 881508"/>
                  <a:gd name="connsiteY7" fmla="*/ 300606 h 300605"/>
                  <a:gd name="connsiteX8" fmla="*/ 29804 w 881508"/>
                  <a:gd name="connsiteY8" fmla="*/ 300606 h 300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1508" h="300605">
                    <a:moveTo>
                      <a:pt x="29804" y="300606"/>
                    </a:moveTo>
                    <a:cubicBezTo>
                      <a:pt x="13412" y="300606"/>
                      <a:pt x="0" y="287528"/>
                      <a:pt x="0" y="271547"/>
                    </a:cubicBezTo>
                    <a:lnTo>
                      <a:pt x="0" y="29044"/>
                    </a:lnTo>
                    <a:cubicBezTo>
                      <a:pt x="0" y="13069"/>
                      <a:pt x="13412" y="0"/>
                      <a:pt x="29804" y="0"/>
                    </a:cubicBezTo>
                    <a:lnTo>
                      <a:pt x="851707" y="0"/>
                    </a:lnTo>
                    <a:cubicBezTo>
                      <a:pt x="868104" y="0"/>
                      <a:pt x="881509" y="13069"/>
                      <a:pt x="881509" y="29044"/>
                    </a:cubicBezTo>
                    <a:lnTo>
                      <a:pt x="881509" y="271547"/>
                    </a:lnTo>
                    <a:cubicBezTo>
                      <a:pt x="881509" y="287528"/>
                      <a:pt x="868104" y="300606"/>
                      <a:pt x="851707" y="300606"/>
                    </a:cubicBezTo>
                    <a:lnTo>
                      <a:pt x="29804" y="300606"/>
                    </a:lnTo>
                    <a:close/>
                  </a:path>
                </a:pathLst>
              </a:custGeom>
              <a:solidFill>
                <a:srgbClr val="EE8A4E"/>
              </a:solidFill>
              <a:ln w="1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0" name="Полилиния: фигура 89">
                <a:extLst>
                  <a:ext uri="{FF2B5EF4-FFF2-40B4-BE49-F238E27FC236}">
                    <a16:creationId xmlns:a16="http://schemas.microsoft.com/office/drawing/2014/main" id="{CE87C501-665D-E6A5-6133-3671F838DE65}"/>
                  </a:ext>
                </a:extLst>
              </p:cNvPr>
              <p:cNvSpPr/>
              <p:nvPr/>
            </p:nvSpPr>
            <p:spPr>
              <a:xfrm>
                <a:off x="2023432" y="5787785"/>
                <a:ext cx="988935" cy="35316"/>
              </a:xfrm>
              <a:custGeom>
                <a:avLst/>
                <a:gdLst>
                  <a:gd name="connsiteX0" fmla="*/ 35329 w 988935"/>
                  <a:gd name="connsiteY0" fmla="*/ 35317 h 35316"/>
                  <a:gd name="connsiteX1" fmla="*/ 953619 w 988935"/>
                  <a:gd name="connsiteY1" fmla="*/ 35317 h 35316"/>
                  <a:gd name="connsiteX2" fmla="*/ 988936 w 988935"/>
                  <a:gd name="connsiteY2" fmla="*/ 0 h 35316"/>
                  <a:gd name="connsiteX3" fmla="*/ 988936 w 988935"/>
                  <a:gd name="connsiteY3" fmla="*/ 0 h 35316"/>
                  <a:gd name="connsiteX4" fmla="*/ 0 w 988935"/>
                  <a:gd name="connsiteY4" fmla="*/ 0 h 35316"/>
                  <a:gd name="connsiteX5" fmla="*/ 0 w 988935"/>
                  <a:gd name="connsiteY5" fmla="*/ 0 h 35316"/>
                  <a:gd name="connsiteX6" fmla="*/ 35329 w 988935"/>
                  <a:gd name="connsiteY6" fmla="*/ 35317 h 35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8935" h="35316">
                    <a:moveTo>
                      <a:pt x="35329" y="35317"/>
                    </a:moveTo>
                    <a:lnTo>
                      <a:pt x="953619" y="35317"/>
                    </a:lnTo>
                    <a:cubicBezTo>
                      <a:pt x="973118" y="35317"/>
                      <a:pt x="988936" y="19499"/>
                      <a:pt x="988936" y="0"/>
                    </a:cubicBezTo>
                    <a:lnTo>
                      <a:pt x="988936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19499"/>
                      <a:pt x="15817" y="35317"/>
                      <a:pt x="35329" y="35317"/>
                    </a:cubicBezTo>
                    <a:close/>
                  </a:path>
                </a:pathLst>
              </a:custGeom>
              <a:solidFill>
                <a:schemeClr val="bg1"/>
              </a:solidFill>
              <a:ln w="1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1" name="Полилиния: фигура 90">
                <a:extLst>
                  <a:ext uri="{FF2B5EF4-FFF2-40B4-BE49-F238E27FC236}">
                    <a16:creationId xmlns:a16="http://schemas.microsoft.com/office/drawing/2014/main" id="{6385A0C0-06FC-5B88-5A44-3890F43AC9A1}"/>
                  </a:ext>
                </a:extLst>
              </p:cNvPr>
              <p:cNvSpPr/>
              <p:nvPr/>
            </p:nvSpPr>
            <p:spPr>
              <a:xfrm>
                <a:off x="1723211" y="5873039"/>
                <a:ext cx="369193" cy="143207"/>
              </a:xfrm>
              <a:custGeom>
                <a:avLst/>
                <a:gdLst>
                  <a:gd name="connsiteX0" fmla="*/ 369193 w 369193"/>
                  <a:gd name="connsiteY0" fmla="*/ 54109 h 143207"/>
                  <a:gd name="connsiteX1" fmla="*/ 14219 w 369193"/>
                  <a:gd name="connsiteY1" fmla="*/ 0 h 143207"/>
                  <a:gd name="connsiteX2" fmla="*/ 0 w 369193"/>
                  <a:gd name="connsiteY2" fmla="*/ 90242 h 143207"/>
                  <a:gd name="connsiteX3" fmla="*/ 330700 w 369193"/>
                  <a:gd name="connsiteY3" fmla="*/ 141557 h 143207"/>
                  <a:gd name="connsiteX4" fmla="*/ 369193 w 369193"/>
                  <a:gd name="connsiteY4" fmla="*/ 54109 h 143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193" h="143207">
                    <a:moveTo>
                      <a:pt x="369193" y="54109"/>
                    </a:moveTo>
                    <a:cubicBezTo>
                      <a:pt x="369193" y="54109"/>
                      <a:pt x="113162" y="51569"/>
                      <a:pt x="14219" y="0"/>
                    </a:cubicBezTo>
                    <a:lnTo>
                      <a:pt x="0" y="90242"/>
                    </a:lnTo>
                    <a:cubicBezTo>
                      <a:pt x="0" y="90242"/>
                      <a:pt x="160416" y="154182"/>
                      <a:pt x="330700" y="141557"/>
                    </a:cubicBezTo>
                    <a:lnTo>
                      <a:pt x="369193" y="54109"/>
                    </a:lnTo>
                    <a:close/>
                  </a:path>
                </a:pathLst>
              </a:custGeom>
              <a:solidFill>
                <a:schemeClr val="bg1"/>
              </a:solidFill>
              <a:ln w="1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92" name="Рисунок 23">
                <a:extLst>
                  <a:ext uri="{FF2B5EF4-FFF2-40B4-BE49-F238E27FC236}">
                    <a16:creationId xmlns:a16="http://schemas.microsoft.com/office/drawing/2014/main" id="{13A3ECE5-BB6C-0A8A-49B4-538F2801ABF2}"/>
                  </a:ext>
                </a:extLst>
              </p:cNvPr>
              <p:cNvGrpSpPr/>
              <p:nvPr/>
            </p:nvGrpSpPr>
            <p:grpSpPr>
              <a:xfrm>
                <a:off x="1746216" y="4982976"/>
                <a:ext cx="408871" cy="212181"/>
                <a:chOff x="1746216" y="4982976"/>
                <a:chExt cx="408871" cy="212181"/>
              </a:xfrm>
              <a:solidFill>
                <a:srgbClr val="EEB59C"/>
              </a:solidFill>
            </p:grpSpPr>
            <p:sp>
              <p:nvSpPr>
                <p:cNvPr id="164" name="Полилиния: фигура 163">
                  <a:extLst>
                    <a:ext uri="{FF2B5EF4-FFF2-40B4-BE49-F238E27FC236}">
                      <a16:creationId xmlns:a16="http://schemas.microsoft.com/office/drawing/2014/main" id="{9AFCD8D2-DC16-4F43-650B-D5A89DFF223A}"/>
                    </a:ext>
                  </a:extLst>
                </p:cNvPr>
                <p:cNvSpPr/>
                <p:nvPr/>
              </p:nvSpPr>
              <p:spPr>
                <a:xfrm>
                  <a:off x="1746216" y="4982976"/>
                  <a:ext cx="358010" cy="212181"/>
                </a:xfrm>
                <a:custGeom>
                  <a:avLst/>
                  <a:gdLst>
                    <a:gd name="connsiteX0" fmla="*/ 42903 w 358010"/>
                    <a:gd name="connsiteY0" fmla="*/ 143211 h 212181"/>
                    <a:gd name="connsiteX1" fmla="*/ 6589 w 358010"/>
                    <a:gd name="connsiteY1" fmla="*/ 163743 h 212181"/>
                    <a:gd name="connsiteX2" fmla="*/ 2107 w 358010"/>
                    <a:gd name="connsiteY2" fmla="*/ 162814 h 212181"/>
                    <a:gd name="connsiteX3" fmla="*/ 966 w 358010"/>
                    <a:gd name="connsiteY3" fmla="*/ 152840 h 212181"/>
                    <a:gd name="connsiteX4" fmla="*/ 76856 w 358010"/>
                    <a:gd name="connsiteY4" fmla="*/ 36392 h 212181"/>
                    <a:gd name="connsiteX5" fmla="*/ 96484 w 358010"/>
                    <a:gd name="connsiteY5" fmla="*/ 24934 h 212181"/>
                    <a:gd name="connsiteX6" fmla="*/ 165505 w 358010"/>
                    <a:gd name="connsiteY6" fmla="*/ 7905 h 212181"/>
                    <a:gd name="connsiteX7" fmla="*/ 238344 w 358010"/>
                    <a:gd name="connsiteY7" fmla="*/ 1246 h 212181"/>
                    <a:gd name="connsiteX8" fmla="*/ 272616 w 358010"/>
                    <a:gd name="connsiteY8" fmla="*/ 25 h 212181"/>
                    <a:gd name="connsiteX9" fmla="*/ 275745 w 358010"/>
                    <a:gd name="connsiteY9" fmla="*/ 0 h 212181"/>
                    <a:gd name="connsiteX10" fmla="*/ 357975 w 358010"/>
                    <a:gd name="connsiteY10" fmla="*/ 62919 h 212181"/>
                    <a:gd name="connsiteX11" fmla="*/ 353970 w 358010"/>
                    <a:gd name="connsiteY11" fmla="*/ 86102 h 212181"/>
                    <a:gd name="connsiteX12" fmla="*/ 335268 w 358010"/>
                    <a:gd name="connsiteY12" fmla="*/ 114033 h 212181"/>
                    <a:gd name="connsiteX13" fmla="*/ 286648 w 358010"/>
                    <a:gd name="connsiteY13" fmla="*/ 135519 h 212181"/>
                    <a:gd name="connsiteX14" fmla="*/ 255293 w 358010"/>
                    <a:gd name="connsiteY14" fmla="*/ 134432 h 212181"/>
                    <a:gd name="connsiteX15" fmla="*/ 207840 w 358010"/>
                    <a:gd name="connsiteY15" fmla="*/ 144829 h 212181"/>
                    <a:gd name="connsiteX16" fmla="*/ 207335 w 358010"/>
                    <a:gd name="connsiteY16" fmla="*/ 145918 h 212181"/>
                    <a:gd name="connsiteX17" fmla="*/ 191739 w 358010"/>
                    <a:gd name="connsiteY17" fmla="*/ 181064 h 212181"/>
                    <a:gd name="connsiteX18" fmla="*/ 158501 w 358010"/>
                    <a:gd name="connsiteY18" fmla="*/ 211728 h 212181"/>
                    <a:gd name="connsiteX19" fmla="*/ 153515 w 358010"/>
                    <a:gd name="connsiteY19" fmla="*/ 211833 h 212181"/>
                    <a:gd name="connsiteX20" fmla="*/ 149882 w 358010"/>
                    <a:gd name="connsiteY20" fmla="*/ 201596 h 212181"/>
                    <a:gd name="connsiteX21" fmla="*/ 161233 w 358010"/>
                    <a:gd name="connsiteY21" fmla="*/ 136712 h 212181"/>
                    <a:gd name="connsiteX22" fmla="*/ 160012 w 358010"/>
                    <a:gd name="connsiteY22" fmla="*/ 138677 h 212181"/>
                    <a:gd name="connsiteX23" fmla="*/ 140676 w 358010"/>
                    <a:gd name="connsiteY23" fmla="*/ 181064 h 212181"/>
                    <a:gd name="connsiteX24" fmla="*/ 107440 w 358010"/>
                    <a:gd name="connsiteY24" fmla="*/ 211728 h 212181"/>
                    <a:gd name="connsiteX25" fmla="*/ 102454 w 358010"/>
                    <a:gd name="connsiteY25" fmla="*/ 211833 h 212181"/>
                    <a:gd name="connsiteX26" fmla="*/ 98793 w 358010"/>
                    <a:gd name="connsiteY26" fmla="*/ 201596 h 212181"/>
                    <a:gd name="connsiteX27" fmla="*/ 105688 w 358010"/>
                    <a:gd name="connsiteY27" fmla="*/ 154617 h 212181"/>
                    <a:gd name="connsiteX28" fmla="*/ 96060 w 358010"/>
                    <a:gd name="connsiteY28" fmla="*/ 171276 h 212181"/>
                    <a:gd name="connsiteX29" fmla="*/ 59932 w 358010"/>
                    <a:gd name="connsiteY29" fmla="*/ 198465 h 212181"/>
                    <a:gd name="connsiteX30" fmla="*/ 54946 w 358010"/>
                    <a:gd name="connsiteY30" fmla="*/ 198068 h 212181"/>
                    <a:gd name="connsiteX31" fmla="*/ 52346 w 358010"/>
                    <a:gd name="connsiteY31" fmla="*/ 187483 h 212181"/>
                    <a:gd name="connsiteX32" fmla="*/ 82584 w 358010"/>
                    <a:gd name="connsiteY32" fmla="*/ 97349 h 212181"/>
                    <a:gd name="connsiteX33" fmla="*/ 69190 w 358010"/>
                    <a:gd name="connsiteY33" fmla="*/ 109259 h 212181"/>
                    <a:gd name="connsiteX34" fmla="*/ 42903 w 358010"/>
                    <a:gd name="connsiteY34" fmla="*/ 143211 h 212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358010" h="212181">
                      <a:moveTo>
                        <a:pt x="42903" y="143211"/>
                      </a:moveTo>
                      <a:cubicBezTo>
                        <a:pt x="33540" y="154088"/>
                        <a:pt x="20913" y="163451"/>
                        <a:pt x="6589" y="163743"/>
                      </a:cubicBezTo>
                      <a:cubicBezTo>
                        <a:pt x="5023" y="163796"/>
                        <a:pt x="3378" y="163690"/>
                        <a:pt x="2107" y="162814"/>
                      </a:cubicBezTo>
                      <a:cubicBezTo>
                        <a:pt x="-865" y="160772"/>
                        <a:pt x="-148" y="156263"/>
                        <a:pt x="966" y="152840"/>
                      </a:cubicBezTo>
                      <a:cubicBezTo>
                        <a:pt x="15528" y="108065"/>
                        <a:pt x="39056" y="62999"/>
                        <a:pt x="76856" y="36392"/>
                      </a:cubicBezTo>
                      <a:cubicBezTo>
                        <a:pt x="83010" y="32043"/>
                        <a:pt x="89535" y="28197"/>
                        <a:pt x="96484" y="24934"/>
                      </a:cubicBezTo>
                      <a:cubicBezTo>
                        <a:pt x="117997" y="14774"/>
                        <a:pt x="141897" y="10902"/>
                        <a:pt x="165505" y="7905"/>
                      </a:cubicBezTo>
                      <a:cubicBezTo>
                        <a:pt x="189695" y="4854"/>
                        <a:pt x="213992" y="2625"/>
                        <a:pt x="238344" y="1246"/>
                      </a:cubicBezTo>
                      <a:cubicBezTo>
                        <a:pt x="249803" y="822"/>
                        <a:pt x="261395" y="132"/>
                        <a:pt x="272616" y="25"/>
                      </a:cubicBezTo>
                      <a:cubicBezTo>
                        <a:pt x="273650" y="0"/>
                        <a:pt x="274711" y="0"/>
                        <a:pt x="275745" y="0"/>
                      </a:cubicBezTo>
                      <a:cubicBezTo>
                        <a:pt x="315031" y="0"/>
                        <a:pt x="349380" y="8250"/>
                        <a:pt x="357975" y="62919"/>
                      </a:cubicBezTo>
                      <a:cubicBezTo>
                        <a:pt x="358267" y="70744"/>
                        <a:pt x="356729" y="78727"/>
                        <a:pt x="353970" y="86102"/>
                      </a:cubicBezTo>
                      <a:cubicBezTo>
                        <a:pt x="349990" y="96712"/>
                        <a:pt x="343465" y="106235"/>
                        <a:pt x="335268" y="114033"/>
                      </a:cubicBezTo>
                      <a:cubicBezTo>
                        <a:pt x="322166" y="126500"/>
                        <a:pt x="304738" y="134565"/>
                        <a:pt x="286648" y="135519"/>
                      </a:cubicBezTo>
                      <a:cubicBezTo>
                        <a:pt x="276197" y="136103"/>
                        <a:pt x="265745" y="134512"/>
                        <a:pt x="255293" y="134432"/>
                      </a:cubicBezTo>
                      <a:cubicBezTo>
                        <a:pt x="238954" y="134272"/>
                        <a:pt x="222641" y="137933"/>
                        <a:pt x="207840" y="144829"/>
                      </a:cubicBezTo>
                      <a:cubicBezTo>
                        <a:pt x="207653" y="145201"/>
                        <a:pt x="207493" y="145546"/>
                        <a:pt x="207335" y="145918"/>
                      </a:cubicBezTo>
                      <a:cubicBezTo>
                        <a:pt x="201712" y="157429"/>
                        <a:pt x="197655" y="169684"/>
                        <a:pt x="191739" y="181064"/>
                      </a:cubicBezTo>
                      <a:cubicBezTo>
                        <a:pt x="184576" y="194832"/>
                        <a:pt x="173542" y="207881"/>
                        <a:pt x="158501" y="211728"/>
                      </a:cubicBezTo>
                      <a:cubicBezTo>
                        <a:pt x="156856" y="212153"/>
                        <a:pt x="155108" y="212443"/>
                        <a:pt x="153515" y="211833"/>
                      </a:cubicBezTo>
                      <a:cubicBezTo>
                        <a:pt x="149882" y="210428"/>
                        <a:pt x="149535" y="205468"/>
                        <a:pt x="149882" y="201596"/>
                      </a:cubicBezTo>
                      <a:cubicBezTo>
                        <a:pt x="151685" y="179950"/>
                        <a:pt x="155238" y="157853"/>
                        <a:pt x="161233" y="136712"/>
                      </a:cubicBezTo>
                      <a:cubicBezTo>
                        <a:pt x="160836" y="137376"/>
                        <a:pt x="160411" y="138013"/>
                        <a:pt x="160012" y="138677"/>
                      </a:cubicBezTo>
                      <a:cubicBezTo>
                        <a:pt x="152267" y="152125"/>
                        <a:pt x="147837" y="167271"/>
                        <a:pt x="140676" y="181064"/>
                      </a:cubicBezTo>
                      <a:cubicBezTo>
                        <a:pt x="133489" y="194832"/>
                        <a:pt x="122479" y="207881"/>
                        <a:pt x="107440" y="211728"/>
                      </a:cubicBezTo>
                      <a:cubicBezTo>
                        <a:pt x="105795" y="212153"/>
                        <a:pt x="104017" y="212443"/>
                        <a:pt x="102454" y="211833"/>
                      </a:cubicBezTo>
                      <a:cubicBezTo>
                        <a:pt x="98819" y="210428"/>
                        <a:pt x="98474" y="205468"/>
                        <a:pt x="98793" y="201596"/>
                      </a:cubicBezTo>
                      <a:cubicBezTo>
                        <a:pt x="100119" y="185998"/>
                        <a:pt x="102321" y="170162"/>
                        <a:pt x="105688" y="154617"/>
                      </a:cubicBezTo>
                      <a:cubicBezTo>
                        <a:pt x="102666" y="160268"/>
                        <a:pt x="99588" y="165918"/>
                        <a:pt x="96060" y="171276"/>
                      </a:cubicBezTo>
                      <a:cubicBezTo>
                        <a:pt x="87545" y="184247"/>
                        <a:pt x="75290" y="196130"/>
                        <a:pt x="59932" y="198465"/>
                      </a:cubicBezTo>
                      <a:cubicBezTo>
                        <a:pt x="58261" y="198704"/>
                        <a:pt x="56457" y="198837"/>
                        <a:pt x="54946" y="198068"/>
                      </a:cubicBezTo>
                      <a:cubicBezTo>
                        <a:pt x="51470" y="196290"/>
                        <a:pt x="51628" y="191329"/>
                        <a:pt x="52346" y="187483"/>
                      </a:cubicBezTo>
                      <a:cubicBezTo>
                        <a:pt x="58127" y="156527"/>
                        <a:pt x="67545" y="124962"/>
                        <a:pt x="82584" y="97349"/>
                      </a:cubicBezTo>
                      <a:cubicBezTo>
                        <a:pt x="77835" y="100984"/>
                        <a:pt x="73301" y="104882"/>
                        <a:pt x="69190" y="109259"/>
                      </a:cubicBezTo>
                      <a:cubicBezTo>
                        <a:pt x="59375" y="119711"/>
                        <a:pt x="52239" y="132362"/>
                        <a:pt x="42903" y="143211"/>
                      </a:cubicBezTo>
                      <a:close/>
                    </a:path>
                  </a:pathLst>
                </a:custGeom>
                <a:solidFill>
                  <a:srgbClr val="EEB59C"/>
                </a:solidFill>
                <a:ln w="1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5" name="Полилиния: фигура 164">
                  <a:extLst>
                    <a:ext uri="{FF2B5EF4-FFF2-40B4-BE49-F238E27FC236}">
                      <a16:creationId xmlns:a16="http://schemas.microsoft.com/office/drawing/2014/main" id="{9B94E493-C7A7-7141-5C6C-A3F4341A4A7F}"/>
                    </a:ext>
                  </a:extLst>
                </p:cNvPr>
                <p:cNvSpPr/>
                <p:nvPr/>
              </p:nvSpPr>
              <p:spPr>
                <a:xfrm>
                  <a:off x="2018832" y="4982976"/>
                  <a:ext cx="136255" cy="122165"/>
                </a:xfrm>
                <a:custGeom>
                  <a:avLst/>
                  <a:gdLst>
                    <a:gd name="connsiteX0" fmla="*/ 108677 w 136255"/>
                    <a:gd name="connsiteY0" fmla="*/ 121873 h 122165"/>
                    <a:gd name="connsiteX1" fmla="*/ 73157 w 136255"/>
                    <a:gd name="connsiteY1" fmla="*/ 115918 h 122165"/>
                    <a:gd name="connsiteX2" fmla="*/ 73131 w 136255"/>
                    <a:gd name="connsiteY2" fmla="*/ 115918 h 122165"/>
                    <a:gd name="connsiteX3" fmla="*/ 62652 w 136255"/>
                    <a:gd name="connsiteY3" fmla="*/ 114033 h 122165"/>
                    <a:gd name="connsiteX4" fmla="*/ 45226 w 136255"/>
                    <a:gd name="connsiteY4" fmla="*/ 110717 h 122165"/>
                    <a:gd name="connsiteX5" fmla="*/ 42467 w 136255"/>
                    <a:gd name="connsiteY5" fmla="*/ 110188 h 122165"/>
                    <a:gd name="connsiteX6" fmla="*/ 0 w 136255"/>
                    <a:gd name="connsiteY6" fmla="*/ 25 h 122165"/>
                    <a:gd name="connsiteX7" fmla="*/ 0 w 136255"/>
                    <a:gd name="connsiteY7" fmla="*/ 0 h 122165"/>
                    <a:gd name="connsiteX8" fmla="*/ 61481 w 136255"/>
                    <a:gd name="connsiteY8" fmla="*/ 0 h 122165"/>
                    <a:gd name="connsiteX9" fmla="*/ 80619 w 136255"/>
                    <a:gd name="connsiteY9" fmla="*/ 6962 h 122165"/>
                    <a:gd name="connsiteX10" fmla="*/ 115918 w 136255"/>
                    <a:gd name="connsiteY10" fmla="*/ 51858 h 122165"/>
                    <a:gd name="connsiteX11" fmla="*/ 116235 w 136255"/>
                    <a:gd name="connsiteY11" fmla="*/ 52387 h 122165"/>
                    <a:gd name="connsiteX12" fmla="*/ 134218 w 136255"/>
                    <a:gd name="connsiteY12" fmla="*/ 88675 h 122165"/>
                    <a:gd name="connsiteX13" fmla="*/ 134383 w 136255"/>
                    <a:gd name="connsiteY13" fmla="*/ 89068 h 122165"/>
                    <a:gd name="connsiteX14" fmla="*/ 108677 w 136255"/>
                    <a:gd name="connsiteY14" fmla="*/ 121873 h 122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36255" h="122165">
                      <a:moveTo>
                        <a:pt x="108677" y="121873"/>
                      </a:moveTo>
                      <a:cubicBezTo>
                        <a:pt x="96141" y="119934"/>
                        <a:pt x="83761" y="117817"/>
                        <a:pt x="73157" y="115918"/>
                      </a:cubicBezTo>
                      <a:cubicBezTo>
                        <a:pt x="73131" y="115918"/>
                        <a:pt x="73131" y="115918"/>
                        <a:pt x="73131" y="115918"/>
                      </a:cubicBezTo>
                      <a:cubicBezTo>
                        <a:pt x="69389" y="115254"/>
                        <a:pt x="65863" y="114617"/>
                        <a:pt x="62652" y="114033"/>
                      </a:cubicBezTo>
                      <a:cubicBezTo>
                        <a:pt x="54720" y="112547"/>
                        <a:pt x="48567" y="111381"/>
                        <a:pt x="45226" y="110717"/>
                      </a:cubicBezTo>
                      <a:cubicBezTo>
                        <a:pt x="43448" y="110373"/>
                        <a:pt x="42467" y="110188"/>
                        <a:pt x="42467" y="110188"/>
                      </a:cubicBezTo>
                      <a:lnTo>
                        <a:pt x="0" y="25"/>
                      </a:lnTo>
                      <a:lnTo>
                        <a:pt x="0" y="0"/>
                      </a:lnTo>
                      <a:lnTo>
                        <a:pt x="61481" y="0"/>
                      </a:lnTo>
                      <a:cubicBezTo>
                        <a:pt x="68482" y="0"/>
                        <a:pt x="75312" y="2396"/>
                        <a:pt x="80619" y="6962"/>
                      </a:cubicBezTo>
                      <a:cubicBezTo>
                        <a:pt x="92346" y="17053"/>
                        <a:pt x="104624" y="32591"/>
                        <a:pt x="115918" y="51858"/>
                      </a:cubicBezTo>
                      <a:cubicBezTo>
                        <a:pt x="116023" y="52043"/>
                        <a:pt x="116128" y="52202"/>
                        <a:pt x="116235" y="52387"/>
                      </a:cubicBezTo>
                      <a:cubicBezTo>
                        <a:pt x="122654" y="63396"/>
                        <a:pt x="128755" y="75598"/>
                        <a:pt x="134218" y="88675"/>
                      </a:cubicBezTo>
                      <a:lnTo>
                        <a:pt x="134383" y="89068"/>
                      </a:lnTo>
                      <a:cubicBezTo>
                        <a:pt x="141550" y="106286"/>
                        <a:pt x="127109" y="124720"/>
                        <a:pt x="108677" y="121873"/>
                      </a:cubicBezTo>
                      <a:close/>
                    </a:path>
                  </a:pathLst>
                </a:custGeom>
                <a:solidFill>
                  <a:srgbClr val="EEB59C"/>
                </a:solidFill>
                <a:ln w="1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93" name="Полилиния: фигура 92">
                <a:extLst>
                  <a:ext uri="{FF2B5EF4-FFF2-40B4-BE49-F238E27FC236}">
                    <a16:creationId xmlns:a16="http://schemas.microsoft.com/office/drawing/2014/main" id="{DC489AF2-9491-A66A-34AE-A5A87FEBE415}"/>
                  </a:ext>
                </a:extLst>
              </p:cNvPr>
              <p:cNvSpPr/>
              <p:nvPr/>
            </p:nvSpPr>
            <p:spPr>
              <a:xfrm>
                <a:off x="1984560" y="4916676"/>
                <a:ext cx="339241" cy="235869"/>
              </a:xfrm>
              <a:custGeom>
                <a:avLst/>
                <a:gdLst>
                  <a:gd name="connsiteX0" fmla="*/ 185243 w 339241"/>
                  <a:gd name="connsiteY0" fmla="*/ 0 h 235869"/>
                  <a:gd name="connsiteX1" fmla="*/ 330904 w 339241"/>
                  <a:gd name="connsiteY1" fmla="*/ 0 h 235869"/>
                  <a:gd name="connsiteX2" fmla="*/ 339242 w 339241"/>
                  <a:gd name="connsiteY2" fmla="*/ 235869 h 235869"/>
                  <a:gd name="connsiteX3" fmla="*/ 0 w 339241"/>
                  <a:gd name="connsiteY3" fmla="*/ 235869 h 235869"/>
                  <a:gd name="connsiteX4" fmla="*/ 0 w 339241"/>
                  <a:gd name="connsiteY4" fmla="*/ 67546 h 235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241" h="235869">
                    <a:moveTo>
                      <a:pt x="185243" y="0"/>
                    </a:moveTo>
                    <a:lnTo>
                      <a:pt x="330904" y="0"/>
                    </a:lnTo>
                    <a:lnTo>
                      <a:pt x="339242" y="235869"/>
                    </a:lnTo>
                    <a:lnTo>
                      <a:pt x="0" y="235869"/>
                    </a:lnTo>
                    <a:lnTo>
                      <a:pt x="0" y="67546"/>
                    </a:lnTo>
                    <a:close/>
                  </a:path>
                </a:pathLst>
              </a:custGeom>
              <a:solidFill>
                <a:srgbClr val="0C4BF5"/>
              </a:solidFill>
              <a:ln w="1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4" name="Полилиния: фигура 93">
                <a:extLst>
                  <a:ext uri="{FF2B5EF4-FFF2-40B4-BE49-F238E27FC236}">
                    <a16:creationId xmlns:a16="http://schemas.microsoft.com/office/drawing/2014/main" id="{E138173E-0953-5C3A-2C3A-3BFF2D9424DA}"/>
                  </a:ext>
                </a:extLst>
              </p:cNvPr>
              <p:cNvSpPr/>
              <p:nvPr/>
            </p:nvSpPr>
            <p:spPr>
              <a:xfrm>
                <a:off x="2145388" y="4438064"/>
                <a:ext cx="189725" cy="629236"/>
              </a:xfrm>
              <a:custGeom>
                <a:avLst/>
                <a:gdLst>
                  <a:gd name="connsiteX0" fmla="*/ 170859 w 189725"/>
                  <a:gd name="connsiteY0" fmla="*/ 0 h 629236"/>
                  <a:gd name="connsiteX1" fmla="*/ 189725 w 189725"/>
                  <a:gd name="connsiteY1" fmla="*/ 509600 h 629236"/>
                  <a:gd name="connsiteX2" fmla="*/ 0 w 189725"/>
                  <a:gd name="connsiteY2" fmla="*/ 629237 h 629236"/>
                  <a:gd name="connsiteX3" fmla="*/ 33791 w 189725"/>
                  <a:gd name="connsiteY3" fmla="*/ 355625 h 629236"/>
                  <a:gd name="connsiteX4" fmla="*/ 170859 w 189725"/>
                  <a:gd name="connsiteY4" fmla="*/ 0 h 629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725" h="629236">
                    <a:moveTo>
                      <a:pt x="170859" y="0"/>
                    </a:moveTo>
                    <a:lnTo>
                      <a:pt x="189725" y="509600"/>
                    </a:lnTo>
                    <a:lnTo>
                      <a:pt x="0" y="629237"/>
                    </a:lnTo>
                    <a:cubicBezTo>
                      <a:pt x="0" y="629237"/>
                      <a:pt x="18507" y="602017"/>
                      <a:pt x="33791" y="355625"/>
                    </a:cubicBezTo>
                    <a:cubicBezTo>
                      <a:pt x="53320" y="40782"/>
                      <a:pt x="170859" y="0"/>
                      <a:pt x="170859" y="0"/>
                    </a:cubicBezTo>
                    <a:close/>
                  </a:path>
                </a:pathLst>
              </a:custGeom>
              <a:solidFill>
                <a:srgbClr val="0C4BF5"/>
              </a:solidFill>
              <a:ln w="1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5" name="Полилиния: фигура 94">
                <a:extLst>
                  <a:ext uri="{FF2B5EF4-FFF2-40B4-BE49-F238E27FC236}">
                    <a16:creationId xmlns:a16="http://schemas.microsoft.com/office/drawing/2014/main" id="{382D4ACD-76CD-7FD6-5051-83D443069439}"/>
                  </a:ext>
                </a:extLst>
              </p:cNvPr>
              <p:cNvSpPr/>
              <p:nvPr/>
            </p:nvSpPr>
            <p:spPr>
              <a:xfrm>
                <a:off x="1428419" y="6080550"/>
                <a:ext cx="358690" cy="199985"/>
              </a:xfrm>
              <a:custGeom>
                <a:avLst/>
                <a:gdLst>
                  <a:gd name="connsiteX0" fmla="*/ 351162 w 358690"/>
                  <a:gd name="connsiteY0" fmla="*/ 176058 h 199985"/>
                  <a:gd name="connsiteX1" fmla="*/ 334908 w 358690"/>
                  <a:gd name="connsiteY1" fmla="*/ 195793 h 199985"/>
                  <a:gd name="connsiteX2" fmla="*/ 261804 w 358690"/>
                  <a:gd name="connsiteY2" fmla="*/ 199747 h 199985"/>
                  <a:gd name="connsiteX3" fmla="*/ 23771 w 358690"/>
                  <a:gd name="connsiteY3" fmla="*/ 195648 h 199985"/>
                  <a:gd name="connsiteX4" fmla="*/ 1971 w 358690"/>
                  <a:gd name="connsiteY4" fmla="*/ 186850 h 199985"/>
                  <a:gd name="connsiteX5" fmla="*/ 2231 w 358690"/>
                  <a:gd name="connsiteY5" fmla="*/ 170072 h 199985"/>
                  <a:gd name="connsiteX6" fmla="*/ 29517 w 358690"/>
                  <a:gd name="connsiteY6" fmla="*/ 151080 h 199985"/>
                  <a:gd name="connsiteX7" fmla="*/ 175587 w 358690"/>
                  <a:gd name="connsiteY7" fmla="*/ 75785 h 199985"/>
                  <a:gd name="connsiteX8" fmla="*/ 179210 w 358690"/>
                  <a:gd name="connsiteY8" fmla="*/ 72230 h 199985"/>
                  <a:gd name="connsiteX9" fmla="*/ 200910 w 358690"/>
                  <a:gd name="connsiteY9" fmla="*/ 44640 h 199985"/>
                  <a:gd name="connsiteX10" fmla="*/ 212179 w 358690"/>
                  <a:gd name="connsiteY10" fmla="*/ 19391 h 199985"/>
                  <a:gd name="connsiteX11" fmla="*/ 213982 w 358690"/>
                  <a:gd name="connsiteY11" fmla="*/ 10067 h 199985"/>
                  <a:gd name="connsiteX12" fmla="*/ 214321 w 358690"/>
                  <a:gd name="connsiteY12" fmla="*/ 6385 h 199985"/>
                  <a:gd name="connsiteX13" fmla="*/ 242346 w 358690"/>
                  <a:gd name="connsiteY13" fmla="*/ 5133 h 199985"/>
                  <a:gd name="connsiteX14" fmla="*/ 250415 w 358690"/>
                  <a:gd name="connsiteY14" fmla="*/ 4789 h 199985"/>
                  <a:gd name="connsiteX15" fmla="*/ 358690 w 358690"/>
                  <a:gd name="connsiteY15" fmla="*/ 0 h 199985"/>
                  <a:gd name="connsiteX16" fmla="*/ 349804 w 358690"/>
                  <a:gd name="connsiteY16" fmla="*/ 91874 h 199985"/>
                  <a:gd name="connsiteX17" fmla="*/ 350303 w 358690"/>
                  <a:gd name="connsiteY17" fmla="*/ 124869 h 199985"/>
                  <a:gd name="connsiteX18" fmla="*/ 351162 w 358690"/>
                  <a:gd name="connsiteY18" fmla="*/ 176058 h 199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8690" h="199985">
                    <a:moveTo>
                      <a:pt x="351162" y="176058"/>
                    </a:moveTo>
                    <a:cubicBezTo>
                      <a:pt x="351104" y="185635"/>
                      <a:pt x="344317" y="193925"/>
                      <a:pt x="334908" y="195793"/>
                    </a:cubicBezTo>
                    <a:cubicBezTo>
                      <a:pt x="311088" y="200545"/>
                      <a:pt x="286245" y="200183"/>
                      <a:pt x="261804" y="199747"/>
                    </a:cubicBezTo>
                    <a:cubicBezTo>
                      <a:pt x="182473" y="198387"/>
                      <a:pt x="103122" y="197008"/>
                      <a:pt x="23771" y="195648"/>
                    </a:cubicBezTo>
                    <a:cubicBezTo>
                      <a:pt x="15605" y="195503"/>
                      <a:pt x="6475" y="195013"/>
                      <a:pt x="1971" y="186850"/>
                    </a:cubicBezTo>
                    <a:cubicBezTo>
                      <a:pt x="-891" y="181663"/>
                      <a:pt x="-490" y="175332"/>
                      <a:pt x="2231" y="170072"/>
                    </a:cubicBezTo>
                    <a:cubicBezTo>
                      <a:pt x="7758" y="159460"/>
                      <a:pt x="18906" y="155016"/>
                      <a:pt x="29517" y="151080"/>
                    </a:cubicBezTo>
                    <a:cubicBezTo>
                      <a:pt x="81021" y="131962"/>
                      <a:pt x="136931" y="112734"/>
                      <a:pt x="175587" y="75785"/>
                    </a:cubicBezTo>
                    <a:cubicBezTo>
                      <a:pt x="176808" y="74624"/>
                      <a:pt x="178009" y="73427"/>
                      <a:pt x="179210" y="72230"/>
                    </a:cubicBezTo>
                    <a:cubicBezTo>
                      <a:pt x="187358" y="63958"/>
                      <a:pt x="194664" y="54834"/>
                      <a:pt x="200910" y="44640"/>
                    </a:cubicBezTo>
                    <a:cubicBezTo>
                      <a:pt x="205733" y="36768"/>
                      <a:pt x="209818" y="28279"/>
                      <a:pt x="212179" y="19391"/>
                    </a:cubicBezTo>
                    <a:cubicBezTo>
                      <a:pt x="212999" y="16325"/>
                      <a:pt x="213620" y="13223"/>
                      <a:pt x="213982" y="10067"/>
                    </a:cubicBezTo>
                    <a:cubicBezTo>
                      <a:pt x="214140" y="8852"/>
                      <a:pt x="214260" y="7619"/>
                      <a:pt x="214321" y="6385"/>
                    </a:cubicBezTo>
                    <a:lnTo>
                      <a:pt x="242346" y="5133"/>
                    </a:lnTo>
                    <a:lnTo>
                      <a:pt x="250415" y="4789"/>
                    </a:lnTo>
                    <a:lnTo>
                      <a:pt x="358690" y="0"/>
                    </a:lnTo>
                    <a:cubicBezTo>
                      <a:pt x="351304" y="27408"/>
                      <a:pt x="349702" y="59569"/>
                      <a:pt x="349804" y="91874"/>
                    </a:cubicBezTo>
                    <a:cubicBezTo>
                      <a:pt x="349822" y="102921"/>
                      <a:pt x="350042" y="113986"/>
                      <a:pt x="350303" y="124869"/>
                    </a:cubicBezTo>
                    <a:cubicBezTo>
                      <a:pt x="350722" y="142646"/>
                      <a:pt x="351242" y="159968"/>
                      <a:pt x="351162" y="176058"/>
                    </a:cubicBezTo>
                    <a:close/>
                  </a:path>
                </a:pathLst>
              </a:custGeom>
              <a:solidFill>
                <a:srgbClr val="6092C8"/>
              </a:solidFill>
              <a:ln w="1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6" name="Полилиния: фигура 95">
                <a:extLst>
                  <a:ext uri="{FF2B5EF4-FFF2-40B4-BE49-F238E27FC236}">
                    <a16:creationId xmlns:a16="http://schemas.microsoft.com/office/drawing/2014/main" id="{11551AAC-0441-7B25-4E9E-2E7D39D93481}"/>
                  </a:ext>
                </a:extLst>
              </p:cNvPr>
              <p:cNvSpPr/>
              <p:nvPr/>
            </p:nvSpPr>
            <p:spPr>
              <a:xfrm>
                <a:off x="1575248" y="6134949"/>
                <a:ext cx="358689" cy="199991"/>
              </a:xfrm>
              <a:custGeom>
                <a:avLst/>
                <a:gdLst>
                  <a:gd name="connsiteX0" fmla="*/ 351163 w 358689"/>
                  <a:gd name="connsiteY0" fmla="*/ 176058 h 199991"/>
                  <a:gd name="connsiteX1" fmla="*/ 334909 w 358689"/>
                  <a:gd name="connsiteY1" fmla="*/ 195793 h 199991"/>
                  <a:gd name="connsiteX2" fmla="*/ 261803 w 358689"/>
                  <a:gd name="connsiteY2" fmla="*/ 199765 h 199991"/>
                  <a:gd name="connsiteX3" fmla="*/ 23770 w 358689"/>
                  <a:gd name="connsiteY3" fmla="*/ 195666 h 199991"/>
                  <a:gd name="connsiteX4" fmla="*/ 1970 w 358689"/>
                  <a:gd name="connsiteY4" fmla="*/ 186850 h 199991"/>
                  <a:gd name="connsiteX5" fmla="*/ 2232 w 358689"/>
                  <a:gd name="connsiteY5" fmla="*/ 170072 h 199991"/>
                  <a:gd name="connsiteX6" fmla="*/ 29515 w 358689"/>
                  <a:gd name="connsiteY6" fmla="*/ 151080 h 199991"/>
                  <a:gd name="connsiteX7" fmla="*/ 175585 w 358689"/>
                  <a:gd name="connsiteY7" fmla="*/ 75785 h 199991"/>
                  <a:gd name="connsiteX8" fmla="*/ 179209 w 358689"/>
                  <a:gd name="connsiteY8" fmla="*/ 72230 h 199991"/>
                  <a:gd name="connsiteX9" fmla="*/ 200909 w 358689"/>
                  <a:gd name="connsiteY9" fmla="*/ 44640 h 199991"/>
                  <a:gd name="connsiteX10" fmla="*/ 212178 w 358689"/>
                  <a:gd name="connsiteY10" fmla="*/ 19409 h 199991"/>
                  <a:gd name="connsiteX11" fmla="*/ 213980 w 358689"/>
                  <a:gd name="connsiteY11" fmla="*/ 10067 h 199991"/>
                  <a:gd name="connsiteX12" fmla="*/ 214321 w 358689"/>
                  <a:gd name="connsiteY12" fmla="*/ 6385 h 199991"/>
                  <a:gd name="connsiteX13" fmla="*/ 242346 w 358689"/>
                  <a:gd name="connsiteY13" fmla="*/ 5152 h 199991"/>
                  <a:gd name="connsiteX14" fmla="*/ 250414 w 358689"/>
                  <a:gd name="connsiteY14" fmla="*/ 4789 h 199991"/>
                  <a:gd name="connsiteX15" fmla="*/ 358689 w 358689"/>
                  <a:gd name="connsiteY15" fmla="*/ 0 h 199991"/>
                  <a:gd name="connsiteX16" fmla="*/ 349801 w 358689"/>
                  <a:gd name="connsiteY16" fmla="*/ 91892 h 199991"/>
                  <a:gd name="connsiteX17" fmla="*/ 350302 w 358689"/>
                  <a:gd name="connsiteY17" fmla="*/ 124869 h 199991"/>
                  <a:gd name="connsiteX18" fmla="*/ 351163 w 358689"/>
                  <a:gd name="connsiteY18" fmla="*/ 176058 h 199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8689" h="199991">
                    <a:moveTo>
                      <a:pt x="351163" y="176058"/>
                    </a:moveTo>
                    <a:cubicBezTo>
                      <a:pt x="351102" y="185653"/>
                      <a:pt x="344316" y="193943"/>
                      <a:pt x="334909" y="195793"/>
                    </a:cubicBezTo>
                    <a:cubicBezTo>
                      <a:pt x="311087" y="200545"/>
                      <a:pt x="286244" y="200183"/>
                      <a:pt x="261803" y="199765"/>
                    </a:cubicBezTo>
                    <a:cubicBezTo>
                      <a:pt x="182472" y="198405"/>
                      <a:pt x="103121" y="197026"/>
                      <a:pt x="23770" y="195666"/>
                    </a:cubicBezTo>
                    <a:cubicBezTo>
                      <a:pt x="15602" y="195521"/>
                      <a:pt x="6474" y="195013"/>
                      <a:pt x="1970" y="186850"/>
                    </a:cubicBezTo>
                    <a:cubicBezTo>
                      <a:pt x="-890" y="181663"/>
                      <a:pt x="-491" y="175332"/>
                      <a:pt x="2232" y="170072"/>
                    </a:cubicBezTo>
                    <a:cubicBezTo>
                      <a:pt x="7755" y="159460"/>
                      <a:pt x="18907" y="155016"/>
                      <a:pt x="29515" y="151080"/>
                    </a:cubicBezTo>
                    <a:cubicBezTo>
                      <a:pt x="81020" y="131962"/>
                      <a:pt x="136930" y="112734"/>
                      <a:pt x="175585" y="75785"/>
                    </a:cubicBezTo>
                    <a:cubicBezTo>
                      <a:pt x="176807" y="74624"/>
                      <a:pt x="178008" y="73427"/>
                      <a:pt x="179209" y="72230"/>
                    </a:cubicBezTo>
                    <a:cubicBezTo>
                      <a:pt x="187357" y="63958"/>
                      <a:pt x="194663" y="54834"/>
                      <a:pt x="200909" y="44640"/>
                    </a:cubicBezTo>
                    <a:cubicBezTo>
                      <a:pt x="205734" y="36768"/>
                      <a:pt x="209817" y="28297"/>
                      <a:pt x="212178" y="19409"/>
                    </a:cubicBezTo>
                    <a:cubicBezTo>
                      <a:pt x="213000" y="16343"/>
                      <a:pt x="213620" y="13242"/>
                      <a:pt x="213980" y="10067"/>
                    </a:cubicBezTo>
                    <a:cubicBezTo>
                      <a:pt x="214141" y="8852"/>
                      <a:pt x="214261" y="7637"/>
                      <a:pt x="214321" y="6385"/>
                    </a:cubicBezTo>
                    <a:lnTo>
                      <a:pt x="242346" y="5152"/>
                    </a:lnTo>
                    <a:lnTo>
                      <a:pt x="250414" y="4789"/>
                    </a:lnTo>
                    <a:lnTo>
                      <a:pt x="358689" y="0"/>
                    </a:lnTo>
                    <a:cubicBezTo>
                      <a:pt x="351303" y="27408"/>
                      <a:pt x="349701" y="59569"/>
                      <a:pt x="349801" y="91892"/>
                    </a:cubicBezTo>
                    <a:cubicBezTo>
                      <a:pt x="349821" y="102939"/>
                      <a:pt x="350042" y="113986"/>
                      <a:pt x="350302" y="124869"/>
                    </a:cubicBezTo>
                    <a:cubicBezTo>
                      <a:pt x="350723" y="142646"/>
                      <a:pt x="351243" y="159968"/>
                      <a:pt x="351163" y="176058"/>
                    </a:cubicBezTo>
                    <a:close/>
                  </a:path>
                </a:pathLst>
              </a:custGeom>
              <a:solidFill>
                <a:srgbClr val="729ED4"/>
              </a:solidFill>
              <a:ln w="1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7" name="Полилиния: фигура 96">
                <a:extLst>
                  <a:ext uri="{FF2B5EF4-FFF2-40B4-BE49-F238E27FC236}">
                    <a16:creationId xmlns:a16="http://schemas.microsoft.com/office/drawing/2014/main" id="{0E588625-EB66-1C8E-9162-A6C881303A5F}"/>
                  </a:ext>
                </a:extLst>
              </p:cNvPr>
              <p:cNvSpPr/>
              <p:nvPr/>
            </p:nvSpPr>
            <p:spPr>
              <a:xfrm>
                <a:off x="1590475" y="5206859"/>
                <a:ext cx="1077133" cy="980170"/>
              </a:xfrm>
              <a:custGeom>
                <a:avLst/>
                <a:gdLst>
                  <a:gd name="connsiteX0" fmla="*/ 0 w 1077133"/>
                  <a:gd name="connsiteY0" fmla="*/ 938883 h 980170"/>
                  <a:gd name="connsiteX1" fmla="*/ 64684 w 1077133"/>
                  <a:gd name="connsiteY1" fmla="*/ 228171 h 980170"/>
                  <a:gd name="connsiteX2" fmla="*/ 770551 w 1077133"/>
                  <a:gd name="connsiteY2" fmla="*/ 0 h 980170"/>
                  <a:gd name="connsiteX3" fmla="*/ 1058151 w 1077133"/>
                  <a:gd name="connsiteY3" fmla="*/ 275931 h 980170"/>
                  <a:gd name="connsiteX4" fmla="*/ 310129 w 1077133"/>
                  <a:gd name="connsiteY4" fmla="*/ 503219 h 980170"/>
                  <a:gd name="connsiteX5" fmla="*/ 168523 w 1077133"/>
                  <a:gd name="connsiteY5" fmla="*/ 965094 h 980170"/>
                  <a:gd name="connsiteX6" fmla="*/ 0 w 1077133"/>
                  <a:gd name="connsiteY6" fmla="*/ 938883 h 98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7133" h="980170">
                    <a:moveTo>
                      <a:pt x="0" y="938883"/>
                    </a:moveTo>
                    <a:cubicBezTo>
                      <a:pt x="0" y="938883"/>
                      <a:pt x="2255" y="421140"/>
                      <a:pt x="64684" y="228171"/>
                    </a:cubicBezTo>
                    <a:cubicBezTo>
                      <a:pt x="127111" y="35213"/>
                      <a:pt x="770551" y="0"/>
                      <a:pt x="770551" y="0"/>
                    </a:cubicBezTo>
                    <a:cubicBezTo>
                      <a:pt x="770551" y="0"/>
                      <a:pt x="1167239" y="13472"/>
                      <a:pt x="1058151" y="275931"/>
                    </a:cubicBezTo>
                    <a:cubicBezTo>
                      <a:pt x="985449" y="450815"/>
                      <a:pt x="310129" y="503219"/>
                      <a:pt x="310129" y="503219"/>
                    </a:cubicBezTo>
                    <a:lnTo>
                      <a:pt x="168523" y="965094"/>
                    </a:lnTo>
                    <a:cubicBezTo>
                      <a:pt x="49340" y="1010496"/>
                      <a:pt x="0" y="938883"/>
                      <a:pt x="0" y="938883"/>
                    </a:cubicBezTo>
                    <a:close/>
                  </a:path>
                </a:pathLst>
              </a:custGeom>
              <a:solidFill>
                <a:srgbClr val="293356"/>
              </a:solidFill>
              <a:ln w="1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8" name="Полилиния: фигура 97">
                <a:extLst>
                  <a:ext uri="{FF2B5EF4-FFF2-40B4-BE49-F238E27FC236}">
                    <a16:creationId xmlns:a16="http://schemas.microsoft.com/office/drawing/2014/main" id="{8B0B16A0-914E-50B9-E42B-91DCD4B73FFB}"/>
                  </a:ext>
                </a:extLst>
              </p:cNvPr>
              <p:cNvSpPr/>
              <p:nvPr/>
            </p:nvSpPr>
            <p:spPr>
              <a:xfrm>
                <a:off x="1705475" y="5247699"/>
                <a:ext cx="1173906" cy="987246"/>
              </a:xfrm>
              <a:custGeom>
                <a:avLst/>
                <a:gdLst>
                  <a:gd name="connsiteX0" fmla="*/ 230919 w 1173906"/>
                  <a:gd name="connsiteY0" fmla="*/ 969764 h 987246"/>
                  <a:gd name="connsiteX1" fmla="*/ 237 w 1173906"/>
                  <a:gd name="connsiteY1" fmla="*/ 957793 h 987246"/>
                  <a:gd name="connsiteX2" fmla="*/ 55638 w 1173906"/>
                  <a:gd name="connsiteY2" fmla="*/ 219098 h 987246"/>
                  <a:gd name="connsiteX3" fmla="*/ 791671 w 1173906"/>
                  <a:gd name="connsiteY3" fmla="*/ 0 h 987246"/>
                  <a:gd name="connsiteX4" fmla="*/ 1162361 w 1173906"/>
                  <a:gd name="connsiteY4" fmla="*/ 284165 h 987246"/>
                  <a:gd name="connsiteX5" fmla="*/ 313357 w 1173906"/>
                  <a:gd name="connsiteY5" fmla="*/ 450062 h 987246"/>
                  <a:gd name="connsiteX6" fmla="*/ 230919 w 1173906"/>
                  <a:gd name="connsiteY6" fmla="*/ 969764 h 98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3906" h="987246">
                    <a:moveTo>
                      <a:pt x="230919" y="969764"/>
                    </a:moveTo>
                    <a:cubicBezTo>
                      <a:pt x="111738" y="1015166"/>
                      <a:pt x="237" y="957793"/>
                      <a:pt x="237" y="957793"/>
                    </a:cubicBezTo>
                    <a:cubicBezTo>
                      <a:pt x="237" y="957793"/>
                      <a:pt x="-6790" y="412061"/>
                      <a:pt x="55638" y="219098"/>
                    </a:cubicBezTo>
                    <a:cubicBezTo>
                      <a:pt x="118065" y="26138"/>
                      <a:pt x="791671" y="0"/>
                      <a:pt x="791671" y="0"/>
                    </a:cubicBezTo>
                    <a:cubicBezTo>
                      <a:pt x="791671" y="0"/>
                      <a:pt x="1251859" y="14393"/>
                      <a:pt x="1162361" y="284165"/>
                    </a:cubicBezTo>
                    <a:cubicBezTo>
                      <a:pt x="1072863" y="553927"/>
                      <a:pt x="316610" y="384000"/>
                      <a:pt x="313357" y="450062"/>
                    </a:cubicBezTo>
                    <a:cubicBezTo>
                      <a:pt x="304582" y="628261"/>
                      <a:pt x="230919" y="969764"/>
                      <a:pt x="230919" y="969764"/>
                    </a:cubicBezTo>
                    <a:close/>
                  </a:path>
                </a:pathLst>
              </a:custGeom>
              <a:solidFill>
                <a:srgbClr val="384166"/>
              </a:solidFill>
              <a:ln w="1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9" name="Полилиния: фигура 98">
                <a:extLst>
                  <a:ext uri="{FF2B5EF4-FFF2-40B4-BE49-F238E27FC236}">
                    <a16:creationId xmlns:a16="http://schemas.microsoft.com/office/drawing/2014/main" id="{2C883A54-F71D-6874-3768-AC85EB78A472}"/>
                  </a:ext>
                </a:extLst>
              </p:cNvPr>
              <p:cNvSpPr/>
              <p:nvPr/>
            </p:nvSpPr>
            <p:spPr>
              <a:xfrm>
                <a:off x="2232968" y="4383900"/>
                <a:ext cx="678274" cy="780161"/>
              </a:xfrm>
              <a:custGeom>
                <a:avLst/>
                <a:gdLst>
                  <a:gd name="connsiteX0" fmla="*/ 48236 w 678274"/>
                  <a:gd name="connsiteY0" fmla="*/ 465966 h 780161"/>
                  <a:gd name="connsiteX1" fmla="*/ 211013 w 678274"/>
                  <a:gd name="connsiteY1" fmla="*/ 9522 h 780161"/>
                  <a:gd name="connsiteX2" fmla="*/ 678275 w 678274"/>
                  <a:gd name="connsiteY2" fmla="*/ 306582 h 780161"/>
                  <a:gd name="connsiteX3" fmla="*/ 253059 w 678274"/>
                  <a:gd name="connsiteY3" fmla="*/ 780162 h 780161"/>
                  <a:gd name="connsiteX4" fmla="*/ 48236 w 678274"/>
                  <a:gd name="connsiteY4" fmla="*/ 465966 h 780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8274" h="780161">
                    <a:moveTo>
                      <a:pt x="48236" y="465966"/>
                    </a:moveTo>
                    <a:cubicBezTo>
                      <a:pt x="-53790" y="160189"/>
                      <a:pt x="8610" y="44244"/>
                      <a:pt x="211013" y="9522"/>
                    </a:cubicBezTo>
                    <a:cubicBezTo>
                      <a:pt x="416311" y="-25691"/>
                      <a:pt x="678275" y="28900"/>
                      <a:pt x="678275" y="306582"/>
                    </a:cubicBezTo>
                    <a:cubicBezTo>
                      <a:pt x="678275" y="584264"/>
                      <a:pt x="461350" y="780162"/>
                      <a:pt x="253059" y="780162"/>
                    </a:cubicBezTo>
                    <a:cubicBezTo>
                      <a:pt x="44785" y="780162"/>
                      <a:pt x="136135" y="729373"/>
                      <a:pt x="48236" y="465966"/>
                    </a:cubicBezTo>
                    <a:close/>
                  </a:path>
                </a:pathLst>
              </a:custGeom>
              <a:solidFill>
                <a:srgbClr val="0C4BF5"/>
              </a:solidFill>
              <a:ln w="1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0" name="Полилиния: фигура 99">
                <a:extLst>
                  <a:ext uri="{FF2B5EF4-FFF2-40B4-BE49-F238E27FC236}">
                    <a16:creationId xmlns:a16="http://schemas.microsoft.com/office/drawing/2014/main" id="{41568685-BA52-9682-53EA-35DC4D1B0A11}"/>
                  </a:ext>
                </a:extLst>
              </p:cNvPr>
              <p:cNvSpPr/>
              <p:nvPr/>
            </p:nvSpPr>
            <p:spPr>
              <a:xfrm>
                <a:off x="2247276" y="4550513"/>
                <a:ext cx="678802" cy="970108"/>
              </a:xfrm>
              <a:custGeom>
                <a:avLst/>
                <a:gdLst>
                  <a:gd name="connsiteX0" fmla="*/ 605523 w 678802"/>
                  <a:gd name="connsiteY0" fmla="*/ 98412 h 970108"/>
                  <a:gd name="connsiteX1" fmla="*/ 663967 w 678802"/>
                  <a:gd name="connsiteY1" fmla="*/ 959820 h 970108"/>
                  <a:gd name="connsiteX2" fmla="*/ 355911 w 678802"/>
                  <a:gd name="connsiteY2" fmla="*/ 834239 h 970108"/>
                  <a:gd name="connsiteX3" fmla="*/ 17797 w 678802"/>
                  <a:gd name="connsiteY3" fmla="*/ 679669 h 970108"/>
                  <a:gd name="connsiteX4" fmla="*/ 1717 w 678802"/>
                  <a:gd name="connsiteY4" fmla="*/ 94667 h 970108"/>
                  <a:gd name="connsiteX5" fmla="*/ 605523 w 678802"/>
                  <a:gd name="connsiteY5" fmla="*/ 98412 h 97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8802" h="970108">
                    <a:moveTo>
                      <a:pt x="605523" y="98412"/>
                    </a:moveTo>
                    <a:cubicBezTo>
                      <a:pt x="605523" y="98412"/>
                      <a:pt x="718402" y="594882"/>
                      <a:pt x="663967" y="959820"/>
                    </a:cubicBezTo>
                    <a:cubicBezTo>
                      <a:pt x="663967" y="959820"/>
                      <a:pt x="519671" y="1023450"/>
                      <a:pt x="355911" y="834239"/>
                    </a:cubicBezTo>
                    <a:cubicBezTo>
                      <a:pt x="186311" y="638280"/>
                      <a:pt x="17797" y="679669"/>
                      <a:pt x="17797" y="679669"/>
                    </a:cubicBezTo>
                    <a:cubicBezTo>
                      <a:pt x="17797" y="679669"/>
                      <a:pt x="86078" y="558392"/>
                      <a:pt x="1717" y="94667"/>
                    </a:cubicBezTo>
                    <a:cubicBezTo>
                      <a:pt x="-37423" y="-120497"/>
                      <a:pt x="605523" y="98412"/>
                      <a:pt x="605523" y="98412"/>
                    </a:cubicBezTo>
                    <a:close/>
                  </a:path>
                </a:pathLst>
              </a:custGeom>
              <a:solidFill>
                <a:srgbClr val="0C4BF5"/>
              </a:solidFill>
              <a:ln w="1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1" name="Полилиния: фигура 100">
                <a:extLst>
                  <a:ext uri="{FF2B5EF4-FFF2-40B4-BE49-F238E27FC236}">
                    <a16:creationId xmlns:a16="http://schemas.microsoft.com/office/drawing/2014/main" id="{6F5A5993-C985-AC97-F59C-E31BAF000C27}"/>
                  </a:ext>
                </a:extLst>
              </p:cNvPr>
              <p:cNvSpPr/>
              <p:nvPr/>
            </p:nvSpPr>
            <p:spPr>
              <a:xfrm>
                <a:off x="2396402" y="4364401"/>
                <a:ext cx="756385" cy="802524"/>
              </a:xfrm>
              <a:custGeom>
                <a:avLst/>
                <a:gdLst>
                  <a:gd name="connsiteX0" fmla="*/ 12534 w 756385"/>
                  <a:gd name="connsiteY0" fmla="*/ 48405 h 802524"/>
                  <a:gd name="connsiteX1" fmla="*/ 411339 w 756385"/>
                  <a:gd name="connsiteY1" fmla="*/ 78374 h 802524"/>
                  <a:gd name="connsiteX2" fmla="*/ 737171 w 756385"/>
                  <a:gd name="connsiteY2" fmla="*/ 683984 h 802524"/>
                  <a:gd name="connsiteX3" fmla="*/ 545496 w 756385"/>
                  <a:gd name="connsiteY3" fmla="*/ 786300 h 802524"/>
                  <a:gd name="connsiteX4" fmla="*/ 127409 w 756385"/>
                  <a:gd name="connsiteY4" fmla="*/ 802525 h 802524"/>
                  <a:gd name="connsiteX5" fmla="*/ 0 w 756385"/>
                  <a:gd name="connsiteY5" fmla="*/ 675113 h 802524"/>
                  <a:gd name="connsiteX6" fmla="*/ 127409 w 756385"/>
                  <a:gd name="connsiteY6" fmla="*/ 547702 h 802524"/>
                  <a:gd name="connsiteX7" fmla="*/ 451717 w 756385"/>
                  <a:gd name="connsiteY7" fmla="*/ 547702 h 802524"/>
                  <a:gd name="connsiteX8" fmla="*/ 223999 w 756385"/>
                  <a:gd name="connsiteY8" fmla="*/ 262115 h 802524"/>
                  <a:gd name="connsiteX9" fmla="*/ 12534 w 756385"/>
                  <a:gd name="connsiteY9" fmla="*/ 48405 h 802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6385" h="802524">
                    <a:moveTo>
                      <a:pt x="12534" y="48405"/>
                    </a:moveTo>
                    <a:cubicBezTo>
                      <a:pt x="67550" y="4536"/>
                      <a:pt x="296138" y="-46170"/>
                      <a:pt x="411339" y="78374"/>
                    </a:cubicBezTo>
                    <a:cubicBezTo>
                      <a:pt x="798009" y="496465"/>
                      <a:pt x="774030" y="607479"/>
                      <a:pt x="737171" y="683984"/>
                    </a:cubicBezTo>
                    <a:cubicBezTo>
                      <a:pt x="700331" y="760488"/>
                      <a:pt x="655709" y="772323"/>
                      <a:pt x="545496" y="786300"/>
                    </a:cubicBezTo>
                    <a:cubicBezTo>
                      <a:pt x="422440" y="801908"/>
                      <a:pt x="127409" y="802525"/>
                      <a:pt x="127409" y="802525"/>
                    </a:cubicBezTo>
                    <a:cubicBezTo>
                      <a:pt x="57029" y="802525"/>
                      <a:pt x="0" y="745481"/>
                      <a:pt x="0" y="675113"/>
                    </a:cubicBezTo>
                    <a:cubicBezTo>
                      <a:pt x="0" y="604746"/>
                      <a:pt x="57029" y="547702"/>
                      <a:pt x="127409" y="547702"/>
                    </a:cubicBezTo>
                    <a:lnTo>
                      <a:pt x="451717" y="547702"/>
                    </a:lnTo>
                    <a:lnTo>
                      <a:pt x="223999" y="262115"/>
                    </a:lnTo>
                    <a:cubicBezTo>
                      <a:pt x="180139" y="207094"/>
                      <a:pt x="-42482" y="92274"/>
                      <a:pt x="12534" y="48405"/>
                    </a:cubicBezTo>
                    <a:close/>
                  </a:path>
                </a:pathLst>
              </a:custGeom>
              <a:solidFill>
                <a:srgbClr val="0C4BF5"/>
              </a:solidFill>
              <a:ln w="1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2" name="Полилиния: фигура 101">
                <a:extLst>
                  <a:ext uri="{FF2B5EF4-FFF2-40B4-BE49-F238E27FC236}">
                    <a16:creationId xmlns:a16="http://schemas.microsoft.com/office/drawing/2014/main" id="{9EDE03B6-3DC7-E5DB-9717-EFF5F4B7C4AC}"/>
                  </a:ext>
                </a:extLst>
              </p:cNvPr>
              <p:cNvSpPr/>
              <p:nvPr/>
            </p:nvSpPr>
            <p:spPr>
              <a:xfrm>
                <a:off x="2630249" y="4942317"/>
                <a:ext cx="118144" cy="208383"/>
              </a:xfrm>
              <a:custGeom>
                <a:avLst/>
                <a:gdLst>
                  <a:gd name="connsiteX0" fmla="*/ 103993 w 118144"/>
                  <a:gd name="connsiteY0" fmla="*/ 207224 h 208383"/>
                  <a:gd name="connsiteX1" fmla="*/ 100238 w 118144"/>
                  <a:gd name="connsiteY1" fmla="*/ 208223 h 208383"/>
                  <a:gd name="connsiteX2" fmla="*/ 100202 w 118144"/>
                  <a:gd name="connsiteY2" fmla="*/ 208223 h 208383"/>
                  <a:gd name="connsiteX3" fmla="*/ 83859 w 118144"/>
                  <a:gd name="connsiteY3" fmla="*/ 204253 h 208383"/>
                  <a:gd name="connsiteX4" fmla="*/ 20517 w 118144"/>
                  <a:gd name="connsiteY4" fmla="*/ 119638 h 208383"/>
                  <a:gd name="connsiteX5" fmla="*/ 14368 w 118144"/>
                  <a:gd name="connsiteY5" fmla="*/ 1144 h 208383"/>
                  <a:gd name="connsiteX6" fmla="*/ 79977 w 118144"/>
                  <a:gd name="connsiteY6" fmla="*/ 55121 h 208383"/>
                  <a:gd name="connsiteX7" fmla="*/ 97354 w 118144"/>
                  <a:gd name="connsiteY7" fmla="*/ 88995 h 208383"/>
                  <a:gd name="connsiteX8" fmla="*/ 117506 w 118144"/>
                  <a:gd name="connsiteY8" fmla="*/ 183496 h 208383"/>
                  <a:gd name="connsiteX9" fmla="*/ 103993 w 118144"/>
                  <a:gd name="connsiteY9" fmla="*/ 207224 h 20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144" h="208383">
                    <a:moveTo>
                      <a:pt x="103993" y="207224"/>
                    </a:moveTo>
                    <a:cubicBezTo>
                      <a:pt x="102796" y="207708"/>
                      <a:pt x="101526" y="208031"/>
                      <a:pt x="100238" y="208223"/>
                    </a:cubicBezTo>
                    <a:cubicBezTo>
                      <a:pt x="100220" y="208209"/>
                      <a:pt x="100220" y="208209"/>
                      <a:pt x="100202" y="208223"/>
                    </a:cubicBezTo>
                    <a:cubicBezTo>
                      <a:pt x="95322" y="208889"/>
                      <a:pt x="89790" y="207469"/>
                      <a:pt x="83859" y="204253"/>
                    </a:cubicBezTo>
                    <a:cubicBezTo>
                      <a:pt x="63507" y="193255"/>
                      <a:pt x="38674" y="161144"/>
                      <a:pt x="20517" y="119638"/>
                    </a:cubicBezTo>
                    <a:cubicBezTo>
                      <a:pt x="-4370" y="62786"/>
                      <a:pt x="-6855" y="9619"/>
                      <a:pt x="14368" y="1144"/>
                    </a:cubicBezTo>
                    <a:cubicBezTo>
                      <a:pt x="31038" y="-5511"/>
                      <a:pt x="57376" y="17431"/>
                      <a:pt x="79977" y="55121"/>
                    </a:cubicBezTo>
                    <a:cubicBezTo>
                      <a:pt x="86126" y="65415"/>
                      <a:pt x="92021" y="76804"/>
                      <a:pt x="97354" y="88995"/>
                    </a:cubicBezTo>
                    <a:cubicBezTo>
                      <a:pt x="113462" y="125807"/>
                      <a:pt x="120391" y="160986"/>
                      <a:pt x="117506" y="183496"/>
                    </a:cubicBezTo>
                    <a:cubicBezTo>
                      <a:pt x="115947" y="195746"/>
                      <a:pt x="111466" y="204247"/>
                      <a:pt x="103993" y="207224"/>
                    </a:cubicBezTo>
                    <a:close/>
                  </a:path>
                </a:pathLst>
              </a:custGeom>
              <a:solidFill>
                <a:srgbClr val="0013C4"/>
              </a:solidFill>
              <a:ln w="1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3" name="Полилиния: фигура 102">
                <a:extLst>
                  <a:ext uri="{FF2B5EF4-FFF2-40B4-BE49-F238E27FC236}">
                    <a16:creationId xmlns:a16="http://schemas.microsoft.com/office/drawing/2014/main" id="{B9AE9FD7-8CE7-3FCE-0441-7A1BF4BEE311}"/>
                  </a:ext>
                </a:extLst>
              </p:cNvPr>
              <p:cNvSpPr/>
              <p:nvPr/>
            </p:nvSpPr>
            <p:spPr>
              <a:xfrm>
                <a:off x="2646048" y="4864831"/>
                <a:ext cx="295862" cy="78108"/>
              </a:xfrm>
              <a:custGeom>
                <a:avLst/>
                <a:gdLst>
                  <a:gd name="connsiteX0" fmla="*/ 1815 w 295862"/>
                  <a:gd name="connsiteY0" fmla="*/ 78090 h 78108"/>
                  <a:gd name="connsiteX1" fmla="*/ 1054 w 295862"/>
                  <a:gd name="connsiteY1" fmla="*/ 75298 h 78108"/>
                  <a:gd name="connsiteX2" fmla="*/ 294072 w 295862"/>
                  <a:gd name="connsiteY2" fmla="*/ 76 h 78108"/>
                  <a:gd name="connsiteX3" fmla="*/ 294852 w 295862"/>
                  <a:gd name="connsiteY3" fmla="*/ 2869 h 78108"/>
                  <a:gd name="connsiteX4" fmla="*/ 1815 w 295862"/>
                  <a:gd name="connsiteY4" fmla="*/ 78090 h 78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862" h="78108">
                    <a:moveTo>
                      <a:pt x="1815" y="78090"/>
                    </a:moveTo>
                    <a:cubicBezTo>
                      <a:pt x="2" y="78362"/>
                      <a:pt x="-797" y="75572"/>
                      <a:pt x="1054" y="75298"/>
                    </a:cubicBezTo>
                    <a:cubicBezTo>
                      <a:pt x="101381" y="60363"/>
                      <a:pt x="197699" y="30832"/>
                      <a:pt x="294072" y="76"/>
                    </a:cubicBezTo>
                    <a:cubicBezTo>
                      <a:pt x="295868" y="-492"/>
                      <a:pt x="296630" y="2303"/>
                      <a:pt x="294852" y="2869"/>
                    </a:cubicBezTo>
                    <a:cubicBezTo>
                      <a:pt x="198479" y="33626"/>
                      <a:pt x="102142" y="63156"/>
                      <a:pt x="1815" y="780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4" name="Полилиния: фигура 103">
                <a:extLst>
                  <a:ext uri="{FF2B5EF4-FFF2-40B4-BE49-F238E27FC236}">
                    <a16:creationId xmlns:a16="http://schemas.microsoft.com/office/drawing/2014/main" id="{93E9D8AE-299F-8A18-2E6B-A0558A6624B7}"/>
                  </a:ext>
                </a:extLst>
              </p:cNvPr>
              <p:cNvSpPr/>
              <p:nvPr/>
            </p:nvSpPr>
            <p:spPr>
              <a:xfrm>
                <a:off x="2800955" y="4823857"/>
                <a:ext cx="42878" cy="74018"/>
              </a:xfrm>
              <a:custGeom>
                <a:avLst/>
                <a:gdLst>
                  <a:gd name="connsiteX0" fmla="*/ 40180 w 42878"/>
                  <a:gd name="connsiteY0" fmla="*/ 73309 h 74018"/>
                  <a:gd name="connsiteX1" fmla="*/ 202 w 42878"/>
                  <a:gd name="connsiteY1" fmla="*/ 2171 h 74018"/>
                  <a:gd name="connsiteX2" fmla="*/ 2687 w 42878"/>
                  <a:gd name="connsiteY2" fmla="*/ 709 h 74018"/>
                  <a:gd name="connsiteX3" fmla="*/ 42684 w 42878"/>
                  <a:gd name="connsiteY3" fmla="*/ 71847 h 74018"/>
                  <a:gd name="connsiteX4" fmla="*/ 40180 w 42878"/>
                  <a:gd name="connsiteY4" fmla="*/ 73309 h 7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78" h="74018">
                    <a:moveTo>
                      <a:pt x="40180" y="73309"/>
                    </a:moveTo>
                    <a:cubicBezTo>
                      <a:pt x="26848" y="49595"/>
                      <a:pt x="13516" y="25884"/>
                      <a:pt x="202" y="2171"/>
                    </a:cubicBezTo>
                    <a:cubicBezTo>
                      <a:pt x="-723" y="544"/>
                      <a:pt x="1780" y="-916"/>
                      <a:pt x="2687" y="709"/>
                    </a:cubicBezTo>
                    <a:cubicBezTo>
                      <a:pt x="16019" y="24422"/>
                      <a:pt x="29351" y="48135"/>
                      <a:pt x="42684" y="71847"/>
                    </a:cubicBezTo>
                    <a:cubicBezTo>
                      <a:pt x="43591" y="73474"/>
                      <a:pt x="41087" y="74936"/>
                      <a:pt x="40180" y="733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5" name="Полилиния: фигура 104">
                <a:extLst>
                  <a:ext uri="{FF2B5EF4-FFF2-40B4-BE49-F238E27FC236}">
                    <a16:creationId xmlns:a16="http://schemas.microsoft.com/office/drawing/2014/main" id="{242BA508-4019-33E6-D960-815D881B8ADE}"/>
                  </a:ext>
                </a:extLst>
              </p:cNvPr>
              <p:cNvSpPr/>
              <p:nvPr/>
            </p:nvSpPr>
            <p:spPr>
              <a:xfrm>
                <a:off x="2753816" y="5167131"/>
                <a:ext cx="107838" cy="4789"/>
              </a:xfrm>
              <a:custGeom>
                <a:avLst/>
                <a:gdLst>
                  <a:gd name="connsiteX0" fmla="*/ 1394 w 107838"/>
                  <a:gd name="connsiteY0" fmla="*/ 2899 h 4789"/>
                  <a:gd name="connsiteX1" fmla="*/ 1394 w 107838"/>
                  <a:gd name="connsiteY1" fmla="*/ 4 h 4789"/>
                  <a:gd name="connsiteX2" fmla="*/ 106438 w 107838"/>
                  <a:gd name="connsiteY2" fmla="*/ 707 h 4789"/>
                  <a:gd name="connsiteX3" fmla="*/ 106438 w 107838"/>
                  <a:gd name="connsiteY3" fmla="*/ 3602 h 4789"/>
                  <a:gd name="connsiteX4" fmla="*/ 1394 w 107838"/>
                  <a:gd name="connsiteY4" fmla="*/ 2899 h 4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838" h="4789">
                    <a:moveTo>
                      <a:pt x="1394" y="2899"/>
                    </a:moveTo>
                    <a:cubicBezTo>
                      <a:pt x="-456" y="2781"/>
                      <a:pt x="-474" y="-116"/>
                      <a:pt x="1394" y="4"/>
                    </a:cubicBezTo>
                    <a:cubicBezTo>
                      <a:pt x="36403" y="2262"/>
                      <a:pt x="71411" y="2498"/>
                      <a:pt x="106438" y="707"/>
                    </a:cubicBezTo>
                    <a:cubicBezTo>
                      <a:pt x="108306" y="611"/>
                      <a:pt x="108306" y="3508"/>
                      <a:pt x="106438" y="3602"/>
                    </a:cubicBezTo>
                    <a:cubicBezTo>
                      <a:pt x="71411" y="5393"/>
                      <a:pt x="36403" y="5159"/>
                      <a:pt x="1394" y="28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6" name="Полилиния: фигура 105">
                <a:extLst>
                  <a:ext uri="{FF2B5EF4-FFF2-40B4-BE49-F238E27FC236}">
                    <a16:creationId xmlns:a16="http://schemas.microsoft.com/office/drawing/2014/main" id="{4A8CAD5E-38A1-1BF3-7DF7-793DD1AE1357}"/>
                  </a:ext>
                </a:extLst>
              </p:cNvPr>
              <p:cNvSpPr/>
              <p:nvPr/>
            </p:nvSpPr>
            <p:spPr>
              <a:xfrm>
                <a:off x="2455975" y="3959391"/>
                <a:ext cx="166058" cy="327013"/>
              </a:xfrm>
              <a:custGeom>
                <a:avLst/>
                <a:gdLst>
                  <a:gd name="connsiteX0" fmla="*/ 16157 w 166058"/>
                  <a:gd name="connsiteY0" fmla="*/ 317700 h 327013"/>
                  <a:gd name="connsiteX1" fmla="*/ 54539 w 166058"/>
                  <a:gd name="connsiteY1" fmla="*/ 0 h 327013"/>
                  <a:gd name="connsiteX2" fmla="*/ 165097 w 166058"/>
                  <a:gd name="connsiteY2" fmla="*/ 118450 h 327013"/>
                  <a:gd name="connsiteX3" fmla="*/ 16157 w 166058"/>
                  <a:gd name="connsiteY3" fmla="*/ 317700 h 327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6058" h="327013">
                    <a:moveTo>
                      <a:pt x="16157" y="317700"/>
                    </a:moveTo>
                    <a:cubicBezTo>
                      <a:pt x="-30605" y="287063"/>
                      <a:pt x="37289" y="6887"/>
                      <a:pt x="54539" y="0"/>
                    </a:cubicBezTo>
                    <a:cubicBezTo>
                      <a:pt x="54539" y="0"/>
                      <a:pt x="152690" y="7332"/>
                      <a:pt x="165097" y="118450"/>
                    </a:cubicBezTo>
                    <a:cubicBezTo>
                      <a:pt x="176180" y="217730"/>
                      <a:pt x="89348" y="365652"/>
                      <a:pt x="16157" y="31770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7" name="Полилиния: фигура 106">
                <a:extLst>
                  <a:ext uri="{FF2B5EF4-FFF2-40B4-BE49-F238E27FC236}">
                    <a16:creationId xmlns:a16="http://schemas.microsoft.com/office/drawing/2014/main" id="{4A073B72-FCC3-A321-6853-06901A5AA574}"/>
                  </a:ext>
                </a:extLst>
              </p:cNvPr>
              <p:cNvSpPr/>
              <p:nvPr/>
            </p:nvSpPr>
            <p:spPr>
              <a:xfrm>
                <a:off x="2380947" y="4171242"/>
                <a:ext cx="190656" cy="307603"/>
              </a:xfrm>
              <a:custGeom>
                <a:avLst/>
                <a:gdLst>
                  <a:gd name="connsiteX0" fmla="*/ 27644 w 190656"/>
                  <a:gd name="connsiteY0" fmla="*/ 176961 h 307603"/>
                  <a:gd name="connsiteX1" fmla="*/ 22220 w 190656"/>
                  <a:gd name="connsiteY1" fmla="*/ 160099 h 307603"/>
                  <a:gd name="connsiteX2" fmla="*/ 13169 w 190656"/>
                  <a:gd name="connsiteY2" fmla="*/ 134205 h 307603"/>
                  <a:gd name="connsiteX3" fmla="*/ 4988 w 190656"/>
                  <a:gd name="connsiteY3" fmla="*/ 112442 h 307603"/>
                  <a:gd name="connsiteX4" fmla="*/ 0 w 190656"/>
                  <a:gd name="connsiteY4" fmla="*/ 99816 h 307603"/>
                  <a:gd name="connsiteX5" fmla="*/ 57591 w 190656"/>
                  <a:gd name="connsiteY5" fmla="*/ 40158 h 307603"/>
                  <a:gd name="connsiteX6" fmla="*/ 64212 w 190656"/>
                  <a:gd name="connsiteY6" fmla="*/ 33325 h 307603"/>
                  <a:gd name="connsiteX7" fmla="*/ 96391 w 190656"/>
                  <a:gd name="connsiteY7" fmla="*/ 0 h 307603"/>
                  <a:gd name="connsiteX8" fmla="*/ 184710 w 190656"/>
                  <a:gd name="connsiteY8" fmla="*/ 185597 h 307603"/>
                  <a:gd name="connsiteX9" fmla="*/ 93162 w 190656"/>
                  <a:gd name="connsiteY9" fmla="*/ 301799 h 307603"/>
                  <a:gd name="connsiteX10" fmla="*/ 37094 w 190656"/>
                  <a:gd name="connsiteY10" fmla="*/ 238741 h 307603"/>
                  <a:gd name="connsiteX11" fmla="*/ 37856 w 190656"/>
                  <a:gd name="connsiteY11" fmla="*/ 223205 h 307603"/>
                  <a:gd name="connsiteX12" fmla="*/ 31925 w 190656"/>
                  <a:gd name="connsiteY12" fmla="*/ 191759 h 307603"/>
                  <a:gd name="connsiteX13" fmla="*/ 27644 w 190656"/>
                  <a:gd name="connsiteY13" fmla="*/ 176961 h 307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0656" h="307603">
                    <a:moveTo>
                      <a:pt x="27644" y="176961"/>
                    </a:moveTo>
                    <a:cubicBezTo>
                      <a:pt x="25939" y="171356"/>
                      <a:pt x="24107" y="165689"/>
                      <a:pt x="22220" y="160099"/>
                    </a:cubicBezTo>
                    <a:cubicBezTo>
                      <a:pt x="19191" y="151077"/>
                      <a:pt x="16107" y="142234"/>
                      <a:pt x="13169" y="134205"/>
                    </a:cubicBezTo>
                    <a:cubicBezTo>
                      <a:pt x="10085" y="125773"/>
                      <a:pt x="7256" y="118288"/>
                      <a:pt x="4988" y="112442"/>
                    </a:cubicBezTo>
                    <a:cubicBezTo>
                      <a:pt x="1977" y="104622"/>
                      <a:pt x="0" y="99816"/>
                      <a:pt x="0" y="99816"/>
                    </a:cubicBezTo>
                    <a:lnTo>
                      <a:pt x="57591" y="40158"/>
                    </a:lnTo>
                    <a:lnTo>
                      <a:pt x="64212" y="33325"/>
                    </a:lnTo>
                    <a:lnTo>
                      <a:pt x="96391" y="0"/>
                    </a:lnTo>
                    <a:cubicBezTo>
                      <a:pt x="96518" y="223"/>
                      <a:pt x="116689" y="85303"/>
                      <a:pt x="184710" y="185597"/>
                    </a:cubicBezTo>
                    <a:cubicBezTo>
                      <a:pt x="202033" y="211100"/>
                      <a:pt x="184402" y="269104"/>
                      <a:pt x="93162" y="301799"/>
                    </a:cubicBezTo>
                    <a:cubicBezTo>
                      <a:pt x="22891" y="327007"/>
                      <a:pt x="35589" y="263426"/>
                      <a:pt x="37094" y="238741"/>
                    </a:cubicBezTo>
                    <a:cubicBezTo>
                      <a:pt x="37421" y="232760"/>
                      <a:pt x="38001" y="227261"/>
                      <a:pt x="37856" y="223205"/>
                    </a:cubicBezTo>
                    <a:cubicBezTo>
                      <a:pt x="37566" y="215350"/>
                      <a:pt x="35281" y="204217"/>
                      <a:pt x="31925" y="191759"/>
                    </a:cubicBezTo>
                    <a:cubicBezTo>
                      <a:pt x="30637" y="186970"/>
                      <a:pt x="29204" y="181998"/>
                      <a:pt x="27644" y="176961"/>
                    </a:cubicBezTo>
                    <a:close/>
                  </a:path>
                </a:pathLst>
              </a:custGeom>
              <a:solidFill>
                <a:srgbClr val="EEB59C"/>
              </a:solidFill>
              <a:ln w="1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8" name="Полилиния: фигура 107">
                <a:extLst>
                  <a:ext uri="{FF2B5EF4-FFF2-40B4-BE49-F238E27FC236}">
                    <a16:creationId xmlns:a16="http://schemas.microsoft.com/office/drawing/2014/main" id="{43999D1B-F53C-6856-5778-FF2C925B6352}"/>
                  </a:ext>
                </a:extLst>
              </p:cNvPr>
              <p:cNvSpPr/>
              <p:nvPr/>
            </p:nvSpPr>
            <p:spPr>
              <a:xfrm>
                <a:off x="2408591" y="4274513"/>
                <a:ext cx="65511" cy="135469"/>
              </a:xfrm>
              <a:custGeom>
                <a:avLst/>
                <a:gdLst>
                  <a:gd name="connsiteX0" fmla="*/ 0 w 65511"/>
                  <a:gd name="connsiteY0" fmla="*/ 73690 h 135469"/>
                  <a:gd name="connsiteX1" fmla="*/ 55995 w 65511"/>
                  <a:gd name="connsiteY1" fmla="*/ 8875 h 135469"/>
                  <a:gd name="connsiteX2" fmla="*/ 63070 w 65511"/>
                  <a:gd name="connsiteY2" fmla="*/ 0 h 135469"/>
                  <a:gd name="connsiteX3" fmla="*/ 63541 w 65511"/>
                  <a:gd name="connsiteY3" fmla="*/ 2578 h 135469"/>
                  <a:gd name="connsiteX4" fmla="*/ 9451 w 65511"/>
                  <a:gd name="connsiteY4" fmla="*/ 135470 h 135469"/>
                  <a:gd name="connsiteX5" fmla="*/ 10212 w 65511"/>
                  <a:gd name="connsiteY5" fmla="*/ 119934 h 135469"/>
                  <a:gd name="connsiteX6" fmla="*/ 4281 w 65511"/>
                  <a:gd name="connsiteY6" fmla="*/ 88488 h 135469"/>
                  <a:gd name="connsiteX7" fmla="*/ 0 w 65511"/>
                  <a:gd name="connsiteY7" fmla="*/ 73690 h 135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511" h="135469">
                    <a:moveTo>
                      <a:pt x="0" y="73690"/>
                    </a:moveTo>
                    <a:cubicBezTo>
                      <a:pt x="16869" y="56977"/>
                      <a:pt x="43425" y="24528"/>
                      <a:pt x="55995" y="8875"/>
                    </a:cubicBezTo>
                    <a:cubicBezTo>
                      <a:pt x="60385" y="3417"/>
                      <a:pt x="63070" y="0"/>
                      <a:pt x="63070" y="0"/>
                    </a:cubicBezTo>
                    <a:cubicBezTo>
                      <a:pt x="63251" y="874"/>
                      <a:pt x="63396" y="1725"/>
                      <a:pt x="63541" y="2578"/>
                    </a:cubicBezTo>
                    <a:cubicBezTo>
                      <a:pt x="75422" y="68419"/>
                      <a:pt x="30564" y="116792"/>
                      <a:pt x="9451" y="135470"/>
                    </a:cubicBezTo>
                    <a:cubicBezTo>
                      <a:pt x="9777" y="129489"/>
                      <a:pt x="10358" y="123990"/>
                      <a:pt x="10212" y="119934"/>
                    </a:cubicBezTo>
                    <a:cubicBezTo>
                      <a:pt x="9922" y="112079"/>
                      <a:pt x="7637" y="100946"/>
                      <a:pt x="4281" y="88488"/>
                    </a:cubicBezTo>
                    <a:cubicBezTo>
                      <a:pt x="2993" y="83699"/>
                      <a:pt x="1560" y="78727"/>
                      <a:pt x="0" y="73690"/>
                    </a:cubicBezTo>
                    <a:close/>
                  </a:path>
                </a:pathLst>
              </a:custGeom>
              <a:solidFill>
                <a:srgbClr val="EF9778"/>
              </a:solidFill>
              <a:ln w="1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9" name="Полилиния: фигура 108">
                <a:extLst>
                  <a:ext uri="{FF2B5EF4-FFF2-40B4-BE49-F238E27FC236}">
                    <a16:creationId xmlns:a16="http://schemas.microsoft.com/office/drawing/2014/main" id="{95F317F8-8B69-B39C-39E9-E3304C3E4DDB}"/>
                  </a:ext>
                </a:extLst>
              </p:cNvPr>
              <p:cNvSpPr/>
              <p:nvPr/>
            </p:nvSpPr>
            <p:spPr>
              <a:xfrm>
                <a:off x="2248994" y="4009115"/>
                <a:ext cx="259712" cy="352916"/>
              </a:xfrm>
              <a:custGeom>
                <a:avLst/>
                <a:gdLst>
                  <a:gd name="connsiteX0" fmla="*/ 10975 w 259712"/>
                  <a:gd name="connsiteY0" fmla="*/ 98075 h 352916"/>
                  <a:gd name="connsiteX1" fmla="*/ 259670 w 259712"/>
                  <a:gd name="connsiteY1" fmla="*/ 175811 h 352916"/>
                  <a:gd name="connsiteX2" fmla="*/ 116499 w 259712"/>
                  <a:gd name="connsiteY2" fmla="*/ 352830 h 352916"/>
                  <a:gd name="connsiteX3" fmla="*/ 10975 w 259712"/>
                  <a:gd name="connsiteY3" fmla="*/ 98075 h 352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9712" h="352916">
                    <a:moveTo>
                      <a:pt x="10975" y="98075"/>
                    </a:moveTo>
                    <a:cubicBezTo>
                      <a:pt x="19868" y="6612"/>
                      <a:pt x="263371" y="-97439"/>
                      <a:pt x="259670" y="175811"/>
                    </a:cubicBezTo>
                    <a:cubicBezTo>
                      <a:pt x="259670" y="175811"/>
                      <a:pt x="261920" y="349208"/>
                      <a:pt x="116499" y="352830"/>
                    </a:cubicBezTo>
                    <a:cubicBezTo>
                      <a:pt x="-26499" y="356393"/>
                      <a:pt x="-3756" y="249610"/>
                      <a:pt x="10975" y="98075"/>
                    </a:cubicBezTo>
                    <a:close/>
                  </a:path>
                </a:pathLst>
              </a:custGeom>
              <a:solidFill>
                <a:srgbClr val="EEB59C"/>
              </a:solidFill>
              <a:ln w="1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0" name="Полилиния: фигура 109">
                <a:extLst>
                  <a:ext uri="{FF2B5EF4-FFF2-40B4-BE49-F238E27FC236}">
                    <a16:creationId xmlns:a16="http://schemas.microsoft.com/office/drawing/2014/main" id="{B5C57F20-6CF8-6A86-49AD-10E91D7425FF}"/>
                  </a:ext>
                </a:extLst>
              </p:cNvPr>
              <p:cNvSpPr/>
              <p:nvPr/>
            </p:nvSpPr>
            <p:spPr>
              <a:xfrm>
                <a:off x="2426306" y="4259693"/>
                <a:ext cx="69723" cy="96587"/>
              </a:xfrm>
              <a:custGeom>
                <a:avLst/>
                <a:gdLst>
                  <a:gd name="connsiteX0" fmla="*/ 3273 w 69723"/>
                  <a:gd name="connsiteY0" fmla="*/ 96159 h 96587"/>
                  <a:gd name="connsiteX1" fmla="*/ 697 w 69723"/>
                  <a:gd name="connsiteY1" fmla="*/ 93293 h 96587"/>
                  <a:gd name="connsiteX2" fmla="*/ 65907 w 69723"/>
                  <a:gd name="connsiteY2" fmla="*/ 1201 h 96587"/>
                  <a:gd name="connsiteX3" fmla="*/ 69553 w 69723"/>
                  <a:gd name="connsiteY3" fmla="*/ 2426 h 96587"/>
                  <a:gd name="connsiteX4" fmla="*/ 3273 w 69723"/>
                  <a:gd name="connsiteY4" fmla="*/ 96159 h 96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723" h="96587">
                    <a:moveTo>
                      <a:pt x="3273" y="96159"/>
                    </a:moveTo>
                    <a:cubicBezTo>
                      <a:pt x="1332" y="97670"/>
                      <a:pt x="-1262" y="94815"/>
                      <a:pt x="697" y="93293"/>
                    </a:cubicBezTo>
                    <a:cubicBezTo>
                      <a:pt x="31533" y="69370"/>
                      <a:pt x="50561" y="36464"/>
                      <a:pt x="65907" y="1201"/>
                    </a:cubicBezTo>
                    <a:cubicBezTo>
                      <a:pt x="66886" y="-1048"/>
                      <a:pt x="70550" y="149"/>
                      <a:pt x="69553" y="2426"/>
                    </a:cubicBezTo>
                    <a:cubicBezTo>
                      <a:pt x="53953" y="38267"/>
                      <a:pt x="34617" y="71844"/>
                      <a:pt x="3273" y="96159"/>
                    </a:cubicBezTo>
                    <a:close/>
                  </a:path>
                </a:pathLst>
              </a:custGeom>
              <a:solidFill>
                <a:srgbClr val="EF9778"/>
              </a:solidFill>
              <a:ln w="1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1" name="Полилиния: фигура 110">
                <a:extLst>
                  <a:ext uri="{FF2B5EF4-FFF2-40B4-BE49-F238E27FC236}">
                    <a16:creationId xmlns:a16="http://schemas.microsoft.com/office/drawing/2014/main" id="{62D6141B-99C1-4EEC-EF08-676E32FA212C}"/>
                  </a:ext>
                </a:extLst>
              </p:cNvPr>
              <p:cNvSpPr/>
              <p:nvPr/>
            </p:nvSpPr>
            <p:spPr>
              <a:xfrm>
                <a:off x="2313318" y="4277414"/>
                <a:ext cx="72053" cy="17980"/>
              </a:xfrm>
              <a:custGeom>
                <a:avLst/>
                <a:gdLst>
                  <a:gd name="connsiteX0" fmla="*/ 71384 w 72053"/>
                  <a:gd name="connsiteY0" fmla="*/ 9860 h 17980"/>
                  <a:gd name="connsiteX1" fmla="*/ 69606 w 72053"/>
                  <a:gd name="connsiteY1" fmla="*/ 12528 h 17980"/>
                  <a:gd name="connsiteX2" fmla="*/ 2702 w 72053"/>
                  <a:gd name="connsiteY2" fmla="*/ 17618 h 17980"/>
                  <a:gd name="connsiteX3" fmla="*/ 582 w 72053"/>
                  <a:gd name="connsiteY3" fmla="*/ 15214 h 17980"/>
                  <a:gd name="connsiteX4" fmla="*/ 71384 w 72053"/>
                  <a:gd name="connsiteY4" fmla="*/ 9860 h 17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053" h="17980">
                    <a:moveTo>
                      <a:pt x="71384" y="9860"/>
                    </a:moveTo>
                    <a:cubicBezTo>
                      <a:pt x="73053" y="11059"/>
                      <a:pt x="71275" y="13738"/>
                      <a:pt x="69606" y="12528"/>
                    </a:cubicBezTo>
                    <a:cubicBezTo>
                      <a:pt x="48150" y="-2879"/>
                      <a:pt x="22425" y="2055"/>
                      <a:pt x="2702" y="17618"/>
                    </a:cubicBezTo>
                    <a:cubicBezTo>
                      <a:pt x="1090" y="18891"/>
                      <a:pt x="-1045" y="16499"/>
                      <a:pt x="582" y="15214"/>
                    </a:cubicBezTo>
                    <a:cubicBezTo>
                      <a:pt x="21364" y="-1187"/>
                      <a:pt x="48828" y="-6338"/>
                      <a:pt x="71384" y="9860"/>
                    </a:cubicBezTo>
                    <a:close/>
                  </a:path>
                </a:pathLst>
              </a:custGeom>
              <a:solidFill>
                <a:srgbClr val="E07868"/>
              </a:solidFill>
              <a:ln w="1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2" name="Полилиния: фигура 111">
                <a:extLst>
                  <a:ext uri="{FF2B5EF4-FFF2-40B4-BE49-F238E27FC236}">
                    <a16:creationId xmlns:a16="http://schemas.microsoft.com/office/drawing/2014/main" id="{5D3AC2DA-366C-699A-437A-45240A4214BF}"/>
                  </a:ext>
                </a:extLst>
              </p:cNvPr>
              <p:cNvSpPr/>
              <p:nvPr/>
            </p:nvSpPr>
            <p:spPr>
              <a:xfrm>
                <a:off x="2327091" y="4169595"/>
                <a:ext cx="16427" cy="81176"/>
              </a:xfrm>
              <a:custGeom>
                <a:avLst/>
                <a:gdLst>
                  <a:gd name="connsiteX0" fmla="*/ 15269 w 16427"/>
                  <a:gd name="connsiteY0" fmla="*/ 78053 h 81176"/>
                  <a:gd name="connsiteX1" fmla="*/ 14419 w 16427"/>
                  <a:gd name="connsiteY1" fmla="*/ 81143 h 81176"/>
                  <a:gd name="connsiteX2" fmla="*/ 181 w 16427"/>
                  <a:gd name="connsiteY2" fmla="*/ 68711 h 81176"/>
                  <a:gd name="connsiteX3" fmla="*/ 8458 w 16427"/>
                  <a:gd name="connsiteY3" fmla="*/ 2456 h 81176"/>
                  <a:gd name="connsiteX4" fmla="*/ 11228 w 16427"/>
                  <a:gd name="connsiteY4" fmla="*/ 836 h 81176"/>
                  <a:gd name="connsiteX5" fmla="*/ 11888 w 16427"/>
                  <a:gd name="connsiteY5" fmla="*/ 33866 h 81176"/>
                  <a:gd name="connsiteX6" fmla="*/ 15269 w 16427"/>
                  <a:gd name="connsiteY6" fmla="*/ 78053 h 81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427" h="81176">
                    <a:moveTo>
                      <a:pt x="15269" y="78053"/>
                    </a:moveTo>
                    <a:cubicBezTo>
                      <a:pt x="17296" y="78437"/>
                      <a:pt x="16440" y="81528"/>
                      <a:pt x="14419" y="81143"/>
                    </a:cubicBezTo>
                    <a:cubicBezTo>
                      <a:pt x="4616" y="79277"/>
                      <a:pt x="-1114" y="80387"/>
                      <a:pt x="181" y="68711"/>
                    </a:cubicBezTo>
                    <a:cubicBezTo>
                      <a:pt x="2521" y="47601"/>
                      <a:pt x="17747" y="23545"/>
                      <a:pt x="8458" y="2456"/>
                    </a:cubicBezTo>
                    <a:cubicBezTo>
                      <a:pt x="7635" y="584"/>
                      <a:pt x="10397" y="-1048"/>
                      <a:pt x="11228" y="836"/>
                    </a:cubicBezTo>
                    <a:cubicBezTo>
                      <a:pt x="15988" y="11649"/>
                      <a:pt x="14408" y="22585"/>
                      <a:pt x="11888" y="33866"/>
                    </a:cubicBezTo>
                    <a:cubicBezTo>
                      <a:pt x="9090" y="46391"/>
                      <a:pt x="-4783" y="74233"/>
                      <a:pt x="15269" y="78053"/>
                    </a:cubicBezTo>
                    <a:close/>
                  </a:path>
                </a:pathLst>
              </a:custGeom>
              <a:solidFill>
                <a:srgbClr val="E07868"/>
              </a:solidFill>
              <a:ln w="1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3" name="Полилиния: фигура 112">
                <a:extLst>
                  <a:ext uri="{FF2B5EF4-FFF2-40B4-BE49-F238E27FC236}">
                    <a16:creationId xmlns:a16="http://schemas.microsoft.com/office/drawing/2014/main" id="{358F6068-0DA6-2743-ED05-8637EA734394}"/>
                  </a:ext>
                </a:extLst>
              </p:cNvPr>
              <p:cNvSpPr/>
              <p:nvPr/>
            </p:nvSpPr>
            <p:spPr>
              <a:xfrm>
                <a:off x="2372661" y="4187234"/>
                <a:ext cx="18858" cy="26924"/>
              </a:xfrm>
              <a:custGeom>
                <a:avLst/>
                <a:gdLst>
                  <a:gd name="connsiteX0" fmla="*/ 15 w 18858"/>
                  <a:gd name="connsiteY0" fmla="*/ 13094 h 26924"/>
                  <a:gd name="connsiteX1" fmla="*/ 9955 w 18858"/>
                  <a:gd name="connsiteY1" fmla="*/ 5 h 26924"/>
                  <a:gd name="connsiteX2" fmla="*/ 18843 w 18858"/>
                  <a:gd name="connsiteY2" fmla="*/ 13831 h 26924"/>
                  <a:gd name="connsiteX3" fmla="*/ 8903 w 18858"/>
                  <a:gd name="connsiteY3" fmla="*/ 26920 h 26924"/>
                  <a:gd name="connsiteX4" fmla="*/ 15 w 18858"/>
                  <a:gd name="connsiteY4" fmla="*/ 13094 h 26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58" h="26924">
                    <a:moveTo>
                      <a:pt x="15" y="13094"/>
                    </a:moveTo>
                    <a:cubicBezTo>
                      <a:pt x="305" y="5663"/>
                      <a:pt x="4749" y="-198"/>
                      <a:pt x="9955" y="5"/>
                    </a:cubicBezTo>
                    <a:cubicBezTo>
                      <a:pt x="15143" y="208"/>
                      <a:pt x="19134" y="6399"/>
                      <a:pt x="18843" y="13831"/>
                    </a:cubicBezTo>
                    <a:cubicBezTo>
                      <a:pt x="18553" y="21262"/>
                      <a:pt x="14109" y="27123"/>
                      <a:pt x="8903" y="26920"/>
                    </a:cubicBezTo>
                    <a:cubicBezTo>
                      <a:pt x="3697" y="26717"/>
                      <a:pt x="-275" y="20528"/>
                      <a:pt x="15" y="13094"/>
                    </a:cubicBezTo>
                    <a:close/>
                  </a:path>
                </a:pathLst>
              </a:custGeom>
              <a:solidFill>
                <a:srgbClr val="2F2D2C"/>
              </a:solidFill>
              <a:ln w="1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4" name="Полилиния: фигура 113">
                <a:extLst>
                  <a:ext uri="{FF2B5EF4-FFF2-40B4-BE49-F238E27FC236}">
                    <a16:creationId xmlns:a16="http://schemas.microsoft.com/office/drawing/2014/main" id="{D921C40A-CB3B-E513-018B-9EAD15C72F0A}"/>
                  </a:ext>
                </a:extLst>
              </p:cNvPr>
              <p:cNvSpPr/>
              <p:nvPr/>
            </p:nvSpPr>
            <p:spPr>
              <a:xfrm>
                <a:off x="2302220" y="4179822"/>
                <a:ext cx="18856" cy="26924"/>
              </a:xfrm>
              <a:custGeom>
                <a:avLst/>
                <a:gdLst>
                  <a:gd name="connsiteX0" fmla="*/ 15 w 18856"/>
                  <a:gd name="connsiteY0" fmla="*/ 13094 h 26924"/>
                  <a:gd name="connsiteX1" fmla="*/ 9953 w 18856"/>
                  <a:gd name="connsiteY1" fmla="*/ 5 h 26924"/>
                  <a:gd name="connsiteX2" fmla="*/ 18841 w 18856"/>
                  <a:gd name="connsiteY2" fmla="*/ 13831 h 26924"/>
                  <a:gd name="connsiteX3" fmla="*/ 8901 w 18856"/>
                  <a:gd name="connsiteY3" fmla="*/ 26920 h 26924"/>
                  <a:gd name="connsiteX4" fmla="*/ 15 w 18856"/>
                  <a:gd name="connsiteY4" fmla="*/ 13094 h 26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56" h="26924">
                    <a:moveTo>
                      <a:pt x="15" y="13094"/>
                    </a:moveTo>
                    <a:cubicBezTo>
                      <a:pt x="305" y="5663"/>
                      <a:pt x="4755" y="-198"/>
                      <a:pt x="9953" y="5"/>
                    </a:cubicBezTo>
                    <a:cubicBezTo>
                      <a:pt x="15154" y="208"/>
                      <a:pt x="19132" y="6397"/>
                      <a:pt x="18841" y="13831"/>
                    </a:cubicBezTo>
                    <a:cubicBezTo>
                      <a:pt x="18551" y="21262"/>
                      <a:pt x="14100" y="27123"/>
                      <a:pt x="8901" y="26920"/>
                    </a:cubicBezTo>
                    <a:cubicBezTo>
                      <a:pt x="3704" y="26717"/>
                      <a:pt x="-275" y="20528"/>
                      <a:pt x="15" y="13094"/>
                    </a:cubicBezTo>
                    <a:close/>
                  </a:path>
                </a:pathLst>
              </a:custGeom>
              <a:solidFill>
                <a:srgbClr val="2F2D2C"/>
              </a:solidFill>
              <a:ln w="1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5" name="Полилиния: фигура 114">
                <a:extLst>
                  <a:ext uri="{FF2B5EF4-FFF2-40B4-BE49-F238E27FC236}">
                    <a16:creationId xmlns:a16="http://schemas.microsoft.com/office/drawing/2014/main" id="{2C76F074-CB80-F4C6-942B-82B15D240BCE}"/>
                  </a:ext>
                </a:extLst>
              </p:cNvPr>
              <p:cNvSpPr/>
              <p:nvPr/>
            </p:nvSpPr>
            <p:spPr>
              <a:xfrm>
                <a:off x="2228743" y="3936688"/>
                <a:ext cx="355853" cy="245678"/>
              </a:xfrm>
              <a:custGeom>
                <a:avLst/>
                <a:gdLst>
                  <a:gd name="connsiteX0" fmla="*/ 76629 w 355853"/>
                  <a:gd name="connsiteY0" fmla="*/ 46244 h 245678"/>
                  <a:gd name="connsiteX1" fmla="*/ 281771 w 355853"/>
                  <a:gd name="connsiteY1" fmla="*/ 22703 h 245678"/>
                  <a:gd name="connsiteX2" fmla="*/ 351353 w 355853"/>
                  <a:gd name="connsiteY2" fmla="*/ 82297 h 245678"/>
                  <a:gd name="connsiteX3" fmla="*/ 306259 w 355853"/>
                  <a:gd name="connsiteY3" fmla="*/ 238091 h 245678"/>
                  <a:gd name="connsiteX4" fmla="*/ 291185 w 355853"/>
                  <a:gd name="connsiteY4" fmla="*/ 243838 h 245678"/>
                  <a:gd name="connsiteX5" fmla="*/ 244096 w 355853"/>
                  <a:gd name="connsiteY5" fmla="*/ 237658 h 245678"/>
                  <a:gd name="connsiteX6" fmla="*/ 214893 w 355853"/>
                  <a:gd name="connsiteY6" fmla="*/ 187944 h 245678"/>
                  <a:gd name="connsiteX7" fmla="*/ 222003 w 355853"/>
                  <a:gd name="connsiteY7" fmla="*/ 158461 h 245678"/>
                  <a:gd name="connsiteX8" fmla="*/ 222166 w 355853"/>
                  <a:gd name="connsiteY8" fmla="*/ 157978 h 245678"/>
                  <a:gd name="connsiteX9" fmla="*/ 198604 w 355853"/>
                  <a:gd name="connsiteY9" fmla="*/ 128744 h 245678"/>
                  <a:gd name="connsiteX10" fmla="*/ 178179 w 355853"/>
                  <a:gd name="connsiteY10" fmla="*/ 133951 h 245678"/>
                  <a:gd name="connsiteX11" fmla="*/ 113472 w 355853"/>
                  <a:gd name="connsiteY11" fmla="*/ 163487 h 245678"/>
                  <a:gd name="connsiteX12" fmla="*/ 69582 w 355853"/>
                  <a:gd name="connsiteY12" fmla="*/ 179615 h 245678"/>
                  <a:gd name="connsiteX13" fmla="*/ 18229 w 355853"/>
                  <a:gd name="connsiteY13" fmla="*/ 110325 h 245678"/>
                  <a:gd name="connsiteX14" fmla="*/ 127669 w 355853"/>
                  <a:gd name="connsiteY14" fmla="*/ 69592 h 245678"/>
                  <a:gd name="connsiteX15" fmla="*/ 76629 w 355853"/>
                  <a:gd name="connsiteY15" fmla="*/ 46244 h 245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5853" h="245678">
                    <a:moveTo>
                      <a:pt x="76629" y="46244"/>
                    </a:moveTo>
                    <a:cubicBezTo>
                      <a:pt x="79218" y="22226"/>
                      <a:pt x="219355" y="-29936"/>
                      <a:pt x="281771" y="22703"/>
                    </a:cubicBezTo>
                    <a:cubicBezTo>
                      <a:pt x="281771" y="22703"/>
                      <a:pt x="338583" y="36057"/>
                      <a:pt x="351353" y="82297"/>
                    </a:cubicBezTo>
                    <a:cubicBezTo>
                      <a:pt x="364104" y="128535"/>
                      <a:pt x="349974" y="225942"/>
                      <a:pt x="306259" y="238091"/>
                    </a:cubicBezTo>
                    <a:cubicBezTo>
                      <a:pt x="301053" y="239539"/>
                      <a:pt x="296428" y="242573"/>
                      <a:pt x="291185" y="243838"/>
                    </a:cubicBezTo>
                    <a:cubicBezTo>
                      <a:pt x="275441" y="247631"/>
                      <a:pt x="258263" y="245559"/>
                      <a:pt x="244096" y="237658"/>
                    </a:cubicBezTo>
                    <a:cubicBezTo>
                      <a:pt x="226411" y="227779"/>
                      <a:pt x="213659" y="208176"/>
                      <a:pt x="214893" y="187944"/>
                    </a:cubicBezTo>
                    <a:cubicBezTo>
                      <a:pt x="215509" y="177832"/>
                      <a:pt x="218466" y="167958"/>
                      <a:pt x="222003" y="158461"/>
                    </a:cubicBezTo>
                    <a:cubicBezTo>
                      <a:pt x="222057" y="158299"/>
                      <a:pt x="222112" y="158140"/>
                      <a:pt x="222166" y="157978"/>
                    </a:cubicBezTo>
                    <a:cubicBezTo>
                      <a:pt x="227735" y="142595"/>
                      <a:pt x="214820" y="126545"/>
                      <a:pt x="198604" y="128744"/>
                    </a:cubicBezTo>
                    <a:cubicBezTo>
                      <a:pt x="191203" y="129749"/>
                      <a:pt x="183947" y="131708"/>
                      <a:pt x="178179" y="133951"/>
                    </a:cubicBezTo>
                    <a:cubicBezTo>
                      <a:pt x="156086" y="142567"/>
                      <a:pt x="134464" y="152433"/>
                      <a:pt x="113472" y="163487"/>
                    </a:cubicBezTo>
                    <a:cubicBezTo>
                      <a:pt x="99623" y="170781"/>
                      <a:pt x="84888" y="176330"/>
                      <a:pt x="69582" y="179615"/>
                    </a:cubicBezTo>
                    <a:cubicBezTo>
                      <a:pt x="-6349" y="195914"/>
                      <a:pt x="-14568" y="142878"/>
                      <a:pt x="18229" y="110325"/>
                    </a:cubicBezTo>
                    <a:cubicBezTo>
                      <a:pt x="46388" y="82375"/>
                      <a:pt x="87999" y="70320"/>
                      <a:pt x="127669" y="69592"/>
                    </a:cubicBezTo>
                    <a:cubicBezTo>
                      <a:pt x="127669" y="69592"/>
                      <a:pt x="74037" y="70262"/>
                      <a:pt x="76629" y="46244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6" name="Полилиния: фигура 115">
                <a:extLst>
                  <a:ext uri="{FF2B5EF4-FFF2-40B4-BE49-F238E27FC236}">
                    <a16:creationId xmlns:a16="http://schemas.microsoft.com/office/drawing/2014/main" id="{BE528869-942C-5402-7690-2F2114C25D17}"/>
                  </a:ext>
                </a:extLst>
              </p:cNvPr>
              <p:cNvSpPr/>
              <p:nvPr/>
            </p:nvSpPr>
            <p:spPr>
              <a:xfrm>
                <a:off x="2514541" y="3923479"/>
                <a:ext cx="15794" cy="27689"/>
              </a:xfrm>
              <a:custGeom>
                <a:avLst/>
                <a:gdLst>
                  <a:gd name="connsiteX0" fmla="*/ 7111 w 15794"/>
                  <a:gd name="connsiteY0" fmla="*/ 1161 h 27689"/>
                  <a:gd name="connsiteX1" fmla="*/ 581 w 15794"/>
                  <a:gd name="connsiteY1" fmla="*/ 27689 h 27689"/>
                  <a:gd name="connsiteX2" fmla="*/ 7111 w 15794"/>
                  <a:gd name="connsiteY2" fmla="*/ 1161 h 2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794" h="27689">
                    <a:moveTo>
                      <a:pt x="7111" y="1161"/>
                    </a:moveTo>
                    <a:cubicBezTo>
                      <a:pt x="17106" y="-4667"/>
                      <a:pt x="22438" y="12579"/>
                      <a:pt x="581" y="27689"/>
                    </a:cubicBezTo>
                    <a:cubicBezTo>
                      <a:pt x="581" y="27689"/>
                      <a:pt x="-2884" y="6989"/>
                      <a:pt x="7111" y="116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117" name="Рисунок 23">
                <a:extLst>
                  <a:ext uri="{FF2B5EF4-FFF2-40B4-BE49-F238E27FC236}">
                    <a16:creationId xmlns:a16="http://schemas.microsoft.com/office/drawing/2014/main" id="{41ACB1E4-DBD8-0A9F-1CBA-3B27F996FE42}"/>
                  </a:ext>
                </a:extLst>
              </p:cNvPr>
              <p:cNvGrpSpPr/>
              <p:nvPr/>
            </p:nvGrpSpPr>
            <p:grpSpPr>
              <a:xfrm>
                <a:off x="2457573" y="4162631"/>
                <a:ext cx="88261" cy="85479"/>
                <a:chOff x="2457573" y="4162631"/>
                <a:chExt cx="88261" cy="85479"/>
              </a:xfrm>
            </p:grpSpPr>
            <p:sp>
              <p:nvSpPr>
                <p:cNvPr id="162" name="Полилиния: фигура 161">
                  <a:extLst>
                    <a:ext uri="{FF2B5EF4-FFF2-40B4-BE49-F238E27FC236}">
                      <a16:creationId xmlns:a16="http://schemas.microsoft.com/office/drawing/2014/main" id="{AF00F510-E20A-7F69-8100-CA12F0FE3D14}"/>
                    </a:ext>
                  </a:extLst>
                </p:cNvPr>
                <p:cNvSpPr/>
                <p:nvPr/>
              </p:nvSpPr>
              <p:spPr>
                <a:xfrm>
                  <a:off x="2457573" y="4162631"/>
                  <a:ext cx="86805" cy="82596"/>
                </a:xfrm>
                <a:custGeom>
                  <a:avLst/>
                  <a:gdLst>
                    <a:gd name="connsiteX0" fmla="*/ 6777 w 86805"/>
                    <a:gd name="connsiteY0" fmla="*/ 70607 h 82596"/>
                    <a:gd name="connsiteX1" fmla="*/ 20128 w 86805"/>
                    <a:gd name="connsiteY1" fmla="*/ 12203 h 82596"/>
                    <a:gd name="connsiteX2" fmla="*/ 80023 w 86805"/>
                    <a:gd name="connsiteY2" fmla="*/ 11990 h 82596"/>
                    <a:gd name="connsiteX3" fmla="*/ 66691 w 86805"/>
                    <a:gd name="connsiteY3" fmla="*/ 70393 h 82596"/>
                    <a:gd name="connsiteX4" fmla="*/ 6777 w 86805"/>
                    <a:gd name="connsiteY4" fmla="*/ 70607 h 82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805" h="82596">
                      <a:moveTo>
                        <a:pt x="6777" y="70607"/>
                      </a:moveTo>
                      <a:cubicBezTo>
                        <a:pt x="-6083" y="54537"/>
                        <a:pt x="-97" y="28388"/>
                        <a:pt x="20128" y="12203"/>
                      </a:cubicBezTo>
                      <a:cubicBezTo>
                        <a:pt x="40353" y="-3985"/>
                        <a:pt x="67180" y="-4079"/>
                        <a:pt x="80023" y="11990"/>
                      </a:cubicBezTo>
                      <a:cubicBezTo>
                        <a:pt x="92884" y="28060"/>
                        <a:pt x="86916" y="54207"/>
                        <a:pt x="66691" y="70393"/>
                      </a:cubicBezTo>
                      <a:cubicBezTo>
                        <a:pt x="46466" y="86580"/>
                        <a:pt x="19638" y="86676"/>
                        <a:pt x="6777" y="70607"/>
                      </a:cubicBezTo>
                      <a:close/>
                    </a:path>
                  </a:pathLst>
                </a:custGeom>
                <a:solidFill>
                  <a:srgbClr val="EEB59C"/>
                </a:solidFill>
                <a:ln w="1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3" name="Полилиния: фигура 162">
                  <a:extLst>
                    <a:ext uri="{FF2B5EF4-FFF2-40B4-BE49-F238E27FC236}">
                      <a16:creationId xmlns:a16="http://schemas.microsoft.com/office/drawing/2014/main" id="{B5127A92-D682-D9A7-FCFA-ADFFD6F42A8E}"/>
                    </a:ext>
                  </a:extLst>
                </p:cNvPr>
                <p:cNvSpPr/>
                <p:nvPr/>
              </p:nvSpPr>
              <p:spPr>
                <a:xfrm>
                  <a:off x="2481270" y="4192573"/>
                  <a:ext cx="64564" cy="55537"/>
                </a:xfrm>
                <a:custGeom>
                  <a:avLst/>
                  <a:gdLst>
                    <a:gd name="connsiteX0" fmla="*/ 1401 w 64564"/>
                    <a:gd name="connsiteY0" fmla="*/ 55537 h 55537"/>
                    <a:gd name="connsiteX1" fmla="*/ 1401 w 64564"/>
                    <a:gd name="connsiteY1" fmla="*/ 52640 h 55537"/>
                    <a:gd name="connsiteX2" fmla="*/ 45243 w 64564"/>
                    <a:gd name="connsiteY2" fmla="*/ 37130 h 55537"/>
                    <a:gd name="connsiteX3" fmla="*/ 61659 w 64564"/>
                    <a:gd name="connsiteY3" fmla="*/ 1394 h 55537"/>
                    <a:gd name="connsiteX4" fmla="*/ 64561 w 64564"/>
                    <a:gd name="connsiteY4" fmla="*/ 1394 h 55537"/>
                    <a:gd name="connsiteX5" fmla="*/ 48472 w 64564"/>
                    <a:gd name="connsiteY5" fmla="*/ 38397 h 55537"/>
                    <a:gd name="connsiteX6" fmla="*/ 1401 w 64564"/>
                    <a:gd name="connsiteY6" fmla="*/ 55537 h 55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4564" h="55537">
                      <a:moveTo>
                        <a:pt x="1401" y="55537"/>
                      </a:moveTo>
                      <a:cubicBezTo>
                        <a:pt x="-467" y="55555"/>
                        <a:pt x="-467" y="52660"/>
                        <a:pt x="1401" y="52640"/>
                      </a:cubicBezTo>
                      <a:cubicBezTo>
                        <a:pt x="17091" y="52479"/>
                        <a:pt x="32673" y="46478"/>
                        <a:pt x="45243" y="37130"/>
                      </a:cubicBezTo>
                      <a:cubicBezTo>
                        <a:pt x="56943" y="28434"/>
                        <a:pt x="60789" y="15452"/>
                        <a:pt x="61659" y="1394"/>
                      </a:cubicBezTo>
                      <a:cubicBezTo>
                        <a:pt x="61768" y="-458"/>
                        <a:pt x="64670" y="-471"/>
                        <a:pt x="64561" y="1394"/>
                      </a:cubicBezTo>
                      <a:cubicBezTo>
                        <a:pt x="63673" y="15540"/>
                        <a:pt x="59954" y="29186"/>
                        <a:pt x="48472" y="38397"/>
                      </a:cubicBezTo>
                      <a:cubicBezTo>
                        <a:pt x="35448" y="48847"/>
                        <a:pt x="18035" y="55365"/>
                        <a:pt x="1401" y="55537"/>
                      </a:cubicBezTo>
                      <a:close/>
                    </a:path>
                  </a:pathLst>
                </a:custGeom>
                <a:solidFill>
                  <a:srgbClr val="E07868"/>
                </a:solidFill>
                <a:ln w="1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118" name="Полилиния: фигура 117">
                <a:extLst>
                  <a:ext uri="{FF2B5EF4-FFF2-40B4-BE49-F238E27FC236}">
                    <a16:creationId xmlns:a16="http://schemas.microsoft.com/office/drawing/2014/main" id="{F3AECC67-E609-DFC9-575D-CEF48D6C6AE4}"/>
                  </a:ext>
                </a:extLst>
              </p:cNvPr>
              <p:cNvSpPr/>
              <p:nvPr/>
            </p:nvSpPr>
            <p:spPr>
              <a:xfrm>
                <a:off x="2484529" y="4194696"/>
                <a:ext cx="8897" cy="30995"/>
              </a:xfrm>
              <a:custGeom>
                <a:avLst/>
                <a:gdLst>
                  <a:gd name="connsiteX0" fmla="*/ 7793 w 8897"/>
                  <a:gd name="connsiteY0" fmla="*/ 18736 h 30995"/>
                  <a:gd name="connsiteX1" fmla="*/ 7974 w 8897"/>
                  <a:gd name="connsiteY1" fmla="*/ 29885 h 30995"/>
                  <a:gd name="connsiteX2" fmla="*/ 4890 w 8897"/>
                  <a:gd name="connsiteY2" fmla="*/ 29032 h 30995"/>
                  <a:gd name="connsiteX3" fmla="*/ 3748 w 8897"/>
                  <a:gd name="connsiteY3" fmla="*/ 17813 h 30995"/>
                  <a:gd name="connsiteX4" fmla="*/ 29 w 8897"/>
                  <a:gd name="connsiteY4" fmla="*/ 11858 h 30995"/>
                  <a:gd name="connsiteX5" fmla="*/ 5979 w 8897"/>
                  <a:gd name="connsiteY5" fmla="*/ 510 h 30995"/>
                  <a:gd name="connsiteX6" fmla="*/ 8246 w 8897"/>
                  <a:gd name="connsiteY6" fmla="*/ 2778 h 30995"/>
                  <a:gd name="connsiteX7" fmla="*/ 5308 w 8897"/>
                  <a:gd name="connsiteY7" fmla="*/ 14570 h 30995"/>
                  <a:gd name="connsiteX8" fmla="*/ 7793 w 8897"/>
                  <a:gd name="connsiteY8" fmla="*/ 18736 h 30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97" h="30995">
                    <a:moveTo>
                      <a:pt x="7793" y="18736"/>
                    </a:moveTo>
                    <a:cubicBezTo>
                      <a:pt x="9280" y="22402"/>
                      <a:pt x="9189" y="26170"/>
                      <a:pt x="7974" y="29885"/>
                    </a:cubicBezTo>
                    <a:cubicBezTo>
                      <a:pt x="7339" y="31838"/>
                      <a:pt x="4237" y="31002"/>
                      <a:pt x="4890" y="29032"/>
                    </a:cubicBezTo>
                    <a:cubicBezTo>
                      <a:pt x="6124" y="25245"/>
                      <a:pt x="5961" y="21225"/>
                      <a:pt x="3748" y="17813"/>
                    </a:cubicBezTo>
                    <a:cubicBezTo>
                      <a:pt x="2478" y="15849"/>
                      <a:pt x="283" y="14381"/>
                      <a:pt x="29" y="11858"/>
                    </a:cubicBezTo>
                    <a:cubicBezTo>
                      <a:pt x="-370" y="7735"/>
                      <a:pt x="3421" y="3331"/>
                      <a:pt x="5979" y="510"/>
                    </a:cubicBezTo>
                    <a:cubicBezTo>
                      <a:pt x="7357" y="-1024"/>
                      <a:pt x="9625" y="1248"/>
                      <a:pt x="8246" y="2778"/>
                    </a:cubicBezTo>
                    <a:cubicBezTo>
                      <a:pt x="4945" y="6422"/>
                      <a:pt x="3185" y="9460"/>
                      <a:pt x="5308" y="14570"/>
                    </a:cubicBezTo>
                    <a:cubicBezTo>
                      <a:pt x="5888" y="16014"/>
                      <a:pt x="7176" y="17218"/>
                      <a:pt x="7793" y="18736"/>
                    </a:cubicBezTo>
                    <a:close/>
                  </a:path>
                </a:pathLst>
              </a:custGeom>
              <a:solidFill>
                <a:srgbClr val="E07868"/>
              </a:solidFill>
              <a:ln w="1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9" name="Полилиния: фигура 118">
                <a:extLst>
                  <a:ext uri="{FF2B5EF4-FFF2-40B4-BE49-F238E27FC236}">
                    <a16:creationId xmlns:a16="http://schemas.microsoft.com/office/drawing/2014/main" id="{7DF925E5-E08A-BA61-B65B-C88115E1092F}"/>
                  </a:ext>
                </a:extLst>
              </p:cNvPr>
              <p:cNvSpPr/>
              <p:nvPr/>
            </p:nvSpPr>
            <p:spPr>
              <a:xfrm>
                <a:off x="2471621" y="4169600"/>
                <a:ext cx="13259" cy="11858"/>
              </a:xfrm>
              <a:custGeom>
                <a:avLst/>
                <a:gdLst>
                  <a:gd name="connsiteX0" fmla="*/ 3069 w 13259"/>
                  <a:gd name="connsiteY0" fmla="*/ 11158 h 11858"/>
                  <a:gd name="connsiteX1" fmla="*/ 293 w 13259"/>
                  <a:gd name="connsiteY1" fmla="*/ 9540 h 11858"/>
                  <a:gd name="connsiteX2" fmla="*/ 10850 w 13259"/>
                  <a:gd name="connsiteY2" fmla="*/ 206 h 11858"/>
                  <a:gd name="connsiteX3" fmla="*/ 12465 w 13259"/>
                  <a:gd name="connsiteY3" fmla="*/ 2976 h 11858"/>
                  <a:gd name="connsiteX4" fmla="*/ 3069 w 13259"/>
                  <a:gd name="connsiteY4" fmla="*/ 11158 h 11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59" h="11858">
                    <a:moveTo>
                      <a:pt x="3069" y="11158"/>
                    </a:moveTo>
                    <a:cubicBezTo>
                      <a:pt x="1872" y="12818"/>
                      <a:pt x="-904" y="11220"/>
                      <a:pt x="293" y="9540"/>
                    </a:cubicBezTo>
                    <a:cubicBezTo>
                      <a:pt x="3105" y="5648"/>
                      <a:pt x="6624" y="2482"/>
                      <a:pt x="10850" y="206"/>
                    </a:cubicBezTo>
                    <a:cubicBezTo>
                      <a:pt x="12664" y="-772"/>
                      <a:pt x="14279" y="1996"/>
                      <a:pt x="12465" y="2976"/>
                    </a:cubicBezTo>
                    <a:cubicBezTo>
                      <a:pt x="8728" y="4982"/>
                      <a:pt x="5536" y="7717"/>
                      <a:pt x="3069" y="11158"/>
                    </a:cubicBezTo>
                    <a:close/>
                  </a:path>
                </a:pathLst>
              </a:custGeom>
              <a:solidFill>
                <a:srgbClr val="E07868"/>
              </a:solidFill>
              <a:ln w="1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0" name="Полилиния: фигура 119">
                <a:extLst>
                  <a:ext uri="{FF2B5EF4-FFF2-40B4-BE49-F238E27FC236}">
                    <a16:creationId xmlns:a16="http://schemas.microsoft.com/office/drawing/2014/main" id="{8D8E7088-D66D-AA45-B207-D4C63E44E68D}"/>
                  </a:ext>
                </a:extLst>
              </p:cNvPr>
              <p:cNvSpPr/>
              <p:nvPr/>
            </p:nvSpPr>
            <p:spPr>
              <a:xfrm>
                <a:off x="2258506" y="4789371"/>
                <a:ext cx="23146" cy="346520"/>
              </a:xfrm>
              <a:custGeom>
                <a:avLst/>
                <a:gdLst>
                  <a:gd name="connsiteX0" fmla="*/ 19381 w 23146"/>
                  <a:gd name="connsiteY0" fmla="*/ 344702 h 346520"/>
                  <a:gd name="connsiteX1" fmla="*/ 14 w 23146"/>
                  <a:gd name="connsiteY1" fmla="*/ 1796 h 346520"/>
                  <a:gd name="connsiteX2" fmla="*/ 3779 w 23146"/>
                  <a:gd name="connsiteY2" fmla="*/ 1796 h 346520"/>
                  <a:gd name="connsiteX3" fmla="*/ 23146 w 23146"/>
                  <a:gd name="connsiteY3" fmla="*/ 344702 h 346520"/>
                  <a:gd name="connsiteX4" fmla="*/ 19381 w 23146"/>
                  <a:gd name="connsiteY4" fmla="*/ 344702 h 346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46" h="346520">
                    <a:moveTo>
                      <a:pt x="19381" y="344702"/>
                    </a:moveTo>
                    <a:cubicBezTo>
                      <a:pt x="19181" y="230082"/>
                      <a:pt x="12722" y="115710"/>
                      <a:pt x="14" y="1796"/>
                    </a:cubicBezTo>
                    <a:cubicBezTo>
                      <a:pt x="-253" y="-609"/>
                      <a:pt x="3512" y="-589"/>
                      <a:pt x="3779" y="1796"/>
                    </a:cubicBezTo>
                    <a:cubicBezTo>
                      <a:pt x="16486" y="115710"/>
                      <a:pt x="22945" y="230082"/>
                      <a:pt x="23146" y="344702"/>
                    </a:cubicBezTo>
                    <a:cubicBezTo>
                      <a:pt x="23150" y="347126"/>
                      <a:pt x="19386" y="347128"/>
                      <a:pt x="19381" y="3447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1" name="Полилиния: фигура 120">
                <a:extLst>
                  <a:ext uri="{FF2B5EF4-FFF2-40B4-BE49-F238E27FC236}">
                    <a16:creationId xmlns:a16="http://schemas.microsoft.com/office/drawing/2014/main" id="{E341BAEA-D56B-0618-DDD6-4E66FBF18684}"/>
                  </a:ext>
                </a:extLst>
              </p:cNvPr>
              <p:cNvSpPr/>
              <p:nvPr/>
            </p:nvSpPr>
            <p:spPr>
              <a:xfrm>
                <a:off x="1161171" y="5152545"/>
                <a:ext cx="1491953" cy="108627"/>
              </a:xfrm>
              <a:custGeom>
                <a:avLst/>
                <a:gdLst>
                  <a:gd name="connsiteX0" fmla="*/ 11335 w 1491953"/>
                  <a:gd name="connsiteY0" fmla="*/ 108628 h 108627"/>
                  <a:gd name="connsiteX1" fmla="*/ 0 w 1491953"/>
                  <a:gd name="connsiteY1" fmla="*/ 94713 h 108627"/>
                  <a:gd name="connsiteX2" fmla="*/ 0 w 1491953"/>
                  <a:gd name="connsiteY2" fmla="*/ 13914 h 108627"/>
                  <a:gd name="connsiteX3" fmla="*/ 11335 w 1491953"/>
                  <a:gd name="connsiteY3" fmla="*/ 0 h 108627"/>
                  <a:gd name="connsiteX4" fmla="*/ 1480616 w 1491953"/>
                  <a:gd name="connsiteY4" fmla="*/ 0 h 108627"/>
                  <a:gd name="connsiteX5" fmla="*/ 1491953 w 1491953"/>
                  <a:gd name="connsiteY5" fmla="*/ 13914 h 108627"/>
                  <a:gd name="connsiteX6" fmla="*/ 1491953 w 1491953"/>
                  <a:gd name="connsiteY6" fmla="*/ 94713 h 108627"/>
                  <a:gd name="connsiteX7" fmla="*/ 1480616 w 1491953"/>
                  <a:gd name="connsiteY7" fmla="*/ 108628 h 108627"/>
                  <a:gd name="connsiteX8" fmla="*/ 11335 w 1491953"/>
                  <a:gd name="connsiteY8" fmla="*/ 108628 h 108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1953" h="108627">
                    <a:moveTo>
                      <a:pt x="11335" y="108628"/>
                    </a:moveTo>
                    <a:cubicBezTo>
                      <a:pt x="5075" y="108628"/>
                      <a:pt x="0" y="102397"/>
                      <a:pt x="0" y="94713"/>
                    </a:cubicBezTo>
                    <a:lnTo>
                      <a:pt x="0" y="13914"/>
                    </a:lnTo>
                    <a:cubicBezTo>
                      <a:pt x="0" y="6231"/>
                      <a:pt x="5075" y="0"/>
                      <a:pt x="11335" y="0"/>
                    </a:cubicBezTo>
                    <a:lnTo>
                      <a:pt x="1480616" y="0"/>
                    </a:lnTo>
                    <a:cubicBezTo>
                      <a:pt x="1486874" y="0"/>
                      <a:pt x="1491953" y="6231"/>
                      <a:pt x="1491953" y="13914"/>
                    </a:cubicBezTo>
                    <a:lnTo>
                      <a:pt x="1491953" y="94713"/>
                    </a:lnTo>
                    <a:cubicBezTo>
                      <a:pt x="1491953" y="102397"/>
                      <a:pt x="1486874" y="108628"/>
                      <a:pt x="1480616" y="108628"/>
                    </a:cubicBezTo>
                    <a:lnTo>
                      <a:pt x="11335" y="108628"/>
                    </a:lnTo>
                    <a:close/>
                  </a:path>
                </a:pathLst>
              </a:custGeom>
              <a:solidFill>
                <a:srgbClr val="E0A97C"/>
              </a:solidFill>
              <a:ln w="1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122" name="Рисунок 23">
                <a:extLst>
                  <a:ext uri="{FF2B5EF4-FFF2-40B4-BE49-F238E27FC236}">
                    <a16:creationId xmlns:a16="http://schemas.microsoft.com/office/drawing/2014/main" id="{69CC4BCE-E42A-749A-AF43-EB251F52FAE3}"/>
                  </a:ext>
                </a:extLst>
              </p:cNvPr>
              <p:cNvGrpSpPr/>
              <p:nvPr/>
            </p:nvGrpSpPr>
            <p:grpSpPr>
              <a:xfrm>
                <a:off x="2287718" y="4922358"/>
                <a:ext cx="410779" cy="198504"/>
                <a:chOff x="2287718" y="4922358"/>
                <a:chExt cx="410779" cy="198504"/>
              </a:xfrm>
            </p:grpSpPr>
            <p:grpSp>
              <p:nvGrpSpPr>
                <p:cNvPr id="155" name="Рисунок 23">
                  <a:extLst>
                    <a:ext uri="{FF2B5EF4-FFF2-40B4-BE49-F238E27FC236}">
                      <a16:creationId xmlns:a16="http://schemas.microsoft.com/office/drawing/2014/main" id="{870CE388-59AB-76C8-7FE6-B3D3BBCD4480}"/>
                    </a:ext>
                  </a:extLst>
                </p:cNvPr>
                <p:cNvGrpSpPr/>
                <p:nvPr/>
              </p:nvGrpSpPr>
              <p:grpSpPr>
                <a:xfrm>
                  <a:off x="2287718" y="4922358"/>
                  <a:ext cx="410779" cy="198504"/>
                  <a:chOff x="2287718" y="4922358"/>
                  <a:chExt cx="410779" cy="198504"/>
                </a:xfrm>
                <a:solidFill>
                  <a:srgbClr val="EEB59C"/>
                </a:solidFill>
              </p:grpSpPr>
              <p:sp>
                <p:nvSpPr>
                  <p:cNvPr id="160" name="Полилиния: фигура 159">
                    <a:extLst>
                      <a:ext uri="{FF2B5EF4-FFF2-40B4-BE49-F238E27FC236}">
                        <a16:creationId xmlns:a16="http://schemas.microsoft.com/office/drawing/2014/main" id="{A12E5A1A-66BB-3ED8-1686-7786D1AA2BC3}"/>
                      </a:ext>
                    </a:extLst>
                  </p:cNvPr>
                  <p:cNvSpPr/>
                  <p:nvPr/>
                </p:nvSpPr>
                <p:spPr>
                  <a:xfrm>
                    <a:off x="2287718" y="4922358"/>
                    <a:ext cx="371599" cy="198504"/>
                  </a:xfrm>
                  <a:custGeom>
                    <a:avLst/>
                    <a:gdLst>
                      <a:gd name="connsiteX0" fmla="*/ 45652 w 371599"/>
                      <a:gd name="connsiteY0" fmla="*/ 100852 h 198504"/>
                      <a:gd name="connsiteX1" fmla="*/ 5097 w 371599"/>
                      <a:gd name="connsiteY1" fmla="*/ 110618 h 198504"/>
                      <a:gd name="connsiteX2" fmla="*/ 1043 w 371599"/>
                      <a:gd name="connsiteY2" fmla="*/ 108492 h 198504"/>
                      <a:gd name="connsiteX3" fmla="*/ 2685 w 371599"/>
                      <a:gd name="connsiteY3" fmla="*/ 98590 h 198504"/>
                      <a:gd name="connsiteX4" fmla="*/ 107650 w 371599"/>
                      <a:gd name="connsiteY4" fmla="*/ 7472 h 198504"/>
                      <a:gd name="connsiteX5" fmla="*/ 129670 w 371599"/>
                      <a:gd name="connsiteY5" fmla="*/ 1845 h 198504"/>
                      <a:gd name="connsiteX6" fmla="*/ 200703 w 371599"/>
                      <a:gd name="connsiteY6" fmla="*/ 4433 h 198504"/>
                      <a:gd name="connsiteX7" fmla="*/ 272570 w 371599"/>
                      <a:gd name="connsiteY7" fmla="*/ 18043 h 198504"/>
                      <a:gd name="connsiteX8" fmla="*/ 305873 w 371599"/>
                      <a:gd name="connsiteY8" fmla="*/ 26286 h 198504"/>
                      <a:gd name="connsiteX9" fmla="*/ 308884 w 371599"/>
                      <a:gd name="connsiteY9" fmla="*/ 27120 h 198504"/>
                      <a:gd name="connsiteX10" fmla="*/ 370666 w 371599"/>
                      <a:gd name="connsiteY10" fmla="*/ 110208 h 198504"/>
                      <a:gd name="connsiteX11" fmla="*/ 360436 w 371599"/>
                      <a:gd name="connsiteY11" fmla="*/ 131400 h 198504"/>
                      <a:gd name="connsiteX12" fmla="*/ 334787 w 371599"/>
                      <a:gd name="connsiteY12" fmla="*/ 153117 h 198504"/>
                      <a:gd name="connsiteX13" fmla="*/ 282129 w 371599"/>
                      <a:gd name="connsiteY13" fmla="*/ 160420 h 198504"/>
                      <a:gd name="connsiteX14" fmla="*/ 252291 w 371599"/>
                      <a:gd name="connsiteY14" fmla="*/ 150759 h 198504"/>
                      <a:gd name="connsiteX15" fmla="*/ 203805 w 371599"/>
                      <a:gd name="connsiteY15" fmla="*/ 147721 h 198504"/>
                      <a:gd name="connsiteX16" fmla="*/ 203025 w 371599"/>
                      <a:gd name="connsiteY16" fmla="*/ 148628 h 198504"/>
                      <a:gd name="connsiteX17" fmla="*/ 178356 w 371599"/>
                      <a:gd name="connsiteY17" fmla="*/ 178138 h 198504"/>
                      <a:gd name="connsiteX18" fmla="*/ 137978 w 371599"/>
                      <a:gd name="connsiteY18" fmla="*/ 198491 h 198504"/>
                      <a:gd name="connsiteX19" fmla="*/ 133153 w 371599"/>
                      <a:gd name="connsiteY19" fmla="*/ 197223 h 198504"/>
                      <a:gd name="connsiteX20" fmla="*/ 132482 w 371599"/>
                      <a:gd name="connsiteY20" fmla="*/ 186379 h 198504"/>
                      <a:gd name="connsiteX21" fmla="*/ 161214 w 371599"/>
                      <a:gd name="connsiteY21" fmla="*/ 127113 h 198504"/>
                      <a:gd name="connsiteX22" fmla="*/ 159509 w 371599"/>
                      <a:gd name="connsiteY22" fmla="*/ 128664 h 198504"/>
                      <a:gd name="connsiteX23" fmla="*/ 129271 w 371599"/>
                      <a:gd name="connsiteY23" fmla="*/ 164110 h 198504"/>
                      <a:gd name="connsiteX24" fmla="*/ 88876 w 371599"/>
                      <a:gd name="connsiteY24" fmla="*/ 184462 h 198504"/>
                      <a:gd name="connsiteX25" fmla="*/ 84069 w 371599"/>
                      <a:gd name="connsiteY25" fmla="*/ 183194 h 198504"/>
                      <a:gd name="connsiteX26" fmla="*/ 83362 w 371599"/>
                      <a:gd name="connsiteY26" fmla="*/ 172343 h 198504"/>
                      <a:gd name="connsiteX27" fmla="*/ 102897 w 371599"/>
                      <a:gd name="connsiteY27" fmla="*/ 129069 h 198504"/>
                      <a:gd name="connsiteX28" fmla="*/ 89057 w 371599"/>
                      <a:gd name="connsiteY28" fmla="*/ 142441 h 198504"/>
                      <a:gd name="connsiteX29" fmla="*/ 46848 w 371599"/>
                      <a:gd name="connsiteY29" fmla="*/ 158657 h 198504"/>
                      <a:gd name="connsiteX30" fmla="*/ 42164 w 371599"/>
                      <a:gd name="connsiteY30" fmla="*/ 156905 h 198504"/>
                      <a:gd name="connsiteX31" fmla="*/ 42572 w 371599"/>
                      <a:gd name="connsiteY31" fmla="*/ 146014 h 198504"/>
                      <a:gd name="connsiteX32" fmla="*/ 96404 w 371599"/>
                      <a:gd name="connsiteY32" fmla="*/ 67655 h 198504"/>
                      <a:gd name="connsiteX33" fmla="*/ 80260 w 371599"/>
                      <a:gd name="connsiteY33" fmla="*/ 75428 h 198504"/>
                      <a:gd name="connsiteX34" fmla="*/ 45652 w 371599"/>
                      <a:gd name="connsiteY34" fmla="*/ 100852 h 198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371599" h="198504">
                        <a:moveTo>
                          <a:pt x="45652" y="100852"/>
                        </a:moveTo>
                        <a:cubicBezTo>
                          <a:pt x="33662" y="108737"/>
                          <a:pt x="18950" y="114271"/>
                          <a:pt x="5097" y="110618"/>
                        </a:cubicBezTo>
                        <a:cubicBezTo>
                          <a:pt x="3577" y="110239"/>
                          <a:pt x="2026" y="109683"/>
                          <a:pt x="1043" y="108492"/>
                        </a:cubicBezTo>
                        <a:cubicBezTo>
                          <a:pt x="-1253" y="105713"/>
                          <a:pt x="673" y="101574"/>
                          <a:pt x="2685" y="98590"/>
                        </a:cubicBezTo>
                        <a:cubicBezTo>
                          <a:pt x="28988" y="59538"/>
                          <a:pt x="63994" y="22669"/>
                          <a:pt x="107650" y="7472"/>
                        </a:cubicBezTo>
                        <a:cubicBezTo>
                          <a:pt x="114760" y="4980"/>
                          <a:pt x="122088" y="3073"/>
                          <a:pt x="129670" y="1845"/>
                        </a:cubicBezTo>
                        <a:cubicBezTo>
                          <a:pt x="153143" y="-2013"/>
                          <a:pt x="177195" y="829"/>
                          <a:pt x="200703" y="4433"/>
                        </a:cubicBezTo>
                        <a:cubicBezTo>
                          <a:pt x="224810" y="8147"/>
                          <a:pt x="248790" y="12680"/>
                          <a:pt x="272570" y="18043"/>
                        </a:cubicBezTo>
                        <a:cubicBezTo>
                          <a:pt x="283707" y="20782"/>
                          <a:pt x="295044" y="23304"/>
                          <a:pt x="305873" y="26286"/>
                        </a:cubicBezTo>
                        <a:cubicBezTo>
                          <a:pt x="306871" y="26543"/>
                          <a:pt x="307887" y="26835"/>
                          <a:pt x="308884" y="27120"/>
                        </a:cubicBezTo>
                        <a:cubicBezTo>
                          <a:pt x="346650" y="37913"/>
                          <a:pt x="377414" y="55281"/>
                          <a:pt x="370666" y="110208"/>
                        </a:cubicBezTo>
                        <a:cubicBezTo>
                          <a:pt x="368798" y="117812"/>
                          <a:pt x="365115" y="125067"/>
                          <a:pt x="360436" y="131400"/>
                        </a:cubicBezTo>
                        <a:cubicBezTo>
                          <a:pt x="353706" y="140509"/>
                          <a:pt x="344818" y="147872"/>
                          <a:pt x="334787" y="153117"/>
                        </a:cubicBezTo>
                        <a:cubicBezTo>
                          <a:pt x="318770" y="161505"/>
                          <a:pt x="299797" y="164473"/>
                          <a:pt x="282129" y="160420"/>
                        </a:cubicBezTo>
                        <a:cubicBezTo>
                          <a:pt x="271917" y="158109"/>
                          <a:pt x="262303" y="153707"/>
                          <a:pt x="252291" y="150759"/>
                        </a:cubicBezTo>
                        <a:cubicBezTo>
                          <a:pt x="236618" y="146118"/>
                          <a:pt x="219930" y="145156"/>
                          <a:pt x="203805" y="147721"/>
                        </a:cubicBezTo>
                        <a:cubicBezTo>
                          <a:pt x="203515" y="148028"/>
                          <a:pt x="203279" y="148314"/>
                          <a:pt x="203025" y="148628"/>
                        </a:cubicBezTo>
                        <a:cubicBezTo>
                          <a:pt x="194445" y="158153"/>
                          <a:pt x="187171" y="168821"/>
                          <a:pt x="178356" y="178138"/>
                        </a:cubicBezTo>
                        <a:cubicBezTo>
                          <a:pt x="167690" y="189407"/>
                          <a:pt x="153505" y="198924"/>
                          <a:pt x="137978" y="198491"/>
                        </a:cubicBezTo>
                        <a:cubicBezTo>
                          <a:pt x="136291" y="198447"/>
                          <a:pt x="134514" y="198246"/>
                          <a:pt x="133153" y="197223"/>
                        </a:cubicBezTo>
                        <a:cubicBezTo>
                          <a:pt x="130052" y="194872"/>
                          <a:pt x="131085" y="190009"/>
                          <a:pt x="132482" y="186379"/>
                        </a:cubicBezTo>
                        <a:cubicBezTo>
                          <a:pt x="140155" y="166062"/>
                          <a:pt x="149642" y="145793"/>
                          <a:pt x="161214" y="127113"/>
                        </a:cubicBezTo>
                        <a:cubicBezTo>
                          <a:pt x="160652" y="127641"/>
                          <a:pt x="160072" y="128136"/>
                          <a:pt x="159509" y="128664"/>
                        </a:cubicBezTo>
                        <a:cubicBezTo>
                          <a:pt x="148354" y="139468"/>
                          <a:pt x="139937" y="152815"/>
                          <a:pt x="129271" y="164110"/>
                        </a:cubicBezTo>
                        <a:cubicBezTo>
                          <a:pt x="118570" y="175372"/>
                          <a:pt x="104403" y="184895"/>
                          <a:pt x="88876" y="184462"/>
                        </a:cubicBezTo>
                        <a:cubicBezTo>
                          <a:pt x="87189" y="184418"/>
                          <a:pt x="85393" y="184211"/>
                          <a:pt x="84069" y="183194"/>
                        </a:cubicBezTo>
                        <a:cubicBezTo>
                          <a:pt x="80949" y="180845"/>
                          <a:pt x="81983" y="175980"/>
                          <a:pt x="83362" y="172343"/>
                        </a:cubicBezTo>
                        <a:cubicBezTo>
                          <a:pt x="88912" y="157710"/>
                          <a:pt x="95388" y="143088"/>
                          <a:pt x="102897" y="129069"/>
                        </a:cubicBezTo>
                        <a:cubicBezTo>
                          <a:pt x="98435" y="133671"/>
                          <a:pt x="93918" y="138258"/>
                          <a:pt x="89057" y="142441"/>
                        </a:cubicBezTo>
                        <a:cubicBezTo>
                          <a:pt x="77303" y="152573"/>
                          <a:pt x="62257" y="160632"/>
                          <a:pt x="46848" y="158657"/>
                        </a:cubicBezTo>
                        <a:cubicBezTo>
                          <a:pt x="45177" y="158429"/>
                          <a:pt x="43407" y="158060"/>
                          <a:pt x="42164" y="156905"/>
                        </a:cubicBezTo>
                        <a:cubicBezTo>
                          <a:pt x="39311" y="154242"/>
                          <a:pt x="40826" y="149517"/>
                          <a:pt x="42572" y="146014"/>
                        </a:cubicBezTo>
                        <a:cubicBezTo>
                          <a:pt x="56636" y="117839"/>
                          <a:pt x="74361" y="90075"/>
                          <a:pt x="96404" y="67655"/>
                        </a:cubicBezTo>
                        <a:cubicBezTo>
                          <a:pt x="90853" y="69847"/>
                          <a:pt x="85411" y="72348"/>
                          <a:pt x="80260" y="75428"/>
                        </a:cubicBezTo>
                        <a:cubicBezTo>
                          <a:pt x="67949" y="82780"/>
                          <a:pt x="57613" y="92987"/>
                          <a:pt x="45652" y="100852"/>
                        </a:cubicBezTo>
                        <a:close/>
                      </a:path>
                    </a:pathLst>
                  </a:custGeom>
                  <a:solidFill>
                    <a:srgbClr val="EEB59C"/>
                  </a:solidFill>
                  <a:ln w="1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1" name="Полилиния: фигура 160">
                    <a:extLst>
                      <a:ext uri="{FF2B5EF4-FFF2-40B4-BE49-F238E27FC236}">
                        <a16:creationId xmlns:a16="http://schemas.microsoft.com/office/drawing/2014/main" id="{1E41D238-9BFE-38CB-1FC9-EEFEC9F1EEBB}"/>
                      </a:ext>
                    </a:extLst>
                  </p:cNvPr>
                  <p:cNvSpPr/>
                  <p:nvPr/>
                </p:nvSpPr>
                <p:spPr>
                  <a:xfrm>
                    <a:off x="2593591" y="4948619"/>
                    <a:ext cx="104906" cy="149268"/>
                  </a:xfrm>
                  <a:custGeom>
                    <a:avLst/>
                    <a:gdLst>
                      <a:gd name="connsiteX0" fmla="*/ 71014 w 104906"/>
                      <a:gd name="connsiteY0" fmla="*/ 147039 h 149268"/>
                      <a:gd name="connsiteX1" fmla="*/ 38491 w 104906"/>
                      <a:gd name="connsiteY1" fmla="*/ 131555 h 149268"/>
                      <a:gd name="connsiteX2" fmla="*/ 38473 w 104906"/>
                      <a:gd name="connsiteY2" fmla="*/ 131548 h 149268"/>
                      <a:gd name="connsiteX3" fmla="*/ 28914 w 104906"/>
                      <a:gd name="connsiteY3" fmla="*/ 126857 h 149268"/>
                      <a:gd name="connsiteX4" fmla="*/ 13060 w 104906"/>
                      <a:gd name="connsiteY4" fmla="*/ 118882 h 149268"/>
                      <a:gd name="connsiteX5" fmla="*/ 10557 w 104906"/>
                      <a:gd name="connsiteY5" fmla="*/ 117614 h 149268"/>
                      <a:gd name="connsiteX6" fmla="*/ 0 w 104906"/>
                      <a:gd name="connsiteY6" fmla="*/ 25 h 149268"/>
                      <a:gd name="connsiteX7" fmla="*/ 0 w 104906"/>
                      <a:gd name="connsiteY7" fmla="*/ 0 h 149268"/>
                      <a:gd name="connsiteX8" fmla="*/ 59115 w 104906"/>
                      <a:gd name="connsiteY8" fmla="*/ 16889 h 149268"/>
                      <a:gd name="connsiteX9" fmla="*/ 75604 w 104906"/>
                      <a:gd name="connsiteY9" fmla="*/ 28843 h 149268"/>
                      <a:gd name="connsiteX10" fmla="*/ 97207 w 104906"/>
                      <a:gd name="connsiteY10" fmla="*/ 81707 h 149268"/>
                      <a:gd name="connsiteX11" fmla="*/ 97371 w 104906"/>
                      <a:gd name="connsiteY11" fmla="*/ 82306 h 149268"/>
                      <a:gd name="connsiteX12" fmla="*/ 104699 w 104906"/>
                      <a:gd name="connsiteY12" fmla="*/ 122137 h 149268"/>
                      <a:gd name="connsiteX13" fmla="*/ 104735 w 104906"/>
                      <a:gd name="connsiteY13" fmla="*/ 122560 h 149268"/>
                      <a:gd name="connsiteX14" fmla="*/ 71014 w 104906"/>
                      <a:gd name="connsiteY14" fmla="*/ 147039 h 149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04906" h="149268">
                        <a:moveTo>
                          <a:pt x="71014" y="147039"/>
                        </a:moveTo>
                        <a:cubicBezTo>
                          <a:pt x="59496" y="141731"/>
                          <a:pt x="48177" y="136295"/>
                          <a:pt x="38491" y="131555"/>
                        </a:cubicBezTo>
                        <a:cubicBezTo>
                          <a:pt x="38473" y="131548"/>
                          <a:pt x="38473" y="131548"/>
                          <a:pt x="38473" y="131548"/>
                        </a:cubicBezTo>
                        <a:cubicBezTo>
                          <a:pt x="35063" y="129883"/>
                          <a:pt x="31834" y="128301"/>
                          <a:pt x="28914" y="126857"/>
                        </a:cubicBezTo>
                        <a:cubicBezTo>
                          <a:pt x="21694" y="123251"/>
                          <a:pt x="16107" y="120438"/>
                          <a:pt x="13060" y="118882"/>
                        </a:cubicBezTo>
                        <a:cubicBezTo>
                          <a:pt x="11446" y="118062"/>
                          <a:pt x="10557" y="117614"/>
                          <a:pt x="10557" y="117614"/>
                        </a:cubicBezTo>
                        <a:lnTo>
                          <a:pt x="0" y="25"/>
                        </a:lnTo>
                        <a:lnTo>
                          <a:pt x="0" y="0"/>
                        </a:lnTo>
                        <a:lnTo>
                          <a:pt x="59115" y="16889"/>
                        </a:lnTo>
                        <a:cubicBezTo>
                          <a:pt x="65845" y="18814"/>
                          <a:pt x="71758" y="22993"/>
                          <a:pt x="75604" y="28843"/>
                        </a:cubicBezTo>
                        <a:cubicBezTo>
                          <a:pt x="84111" y="41767"/>
                          <a:pt x="91639" y="60080"/>
                          <a:pt x="97207" y="81707"/>
                        </a:cubicBezTo>
                        <a:cubicBezTo>
                          <a:pt x="97262" y="81916"/>
                          <a:pt x="97316" y="82097"/>
                          <a:pt x="97371" y="82306"/>
                        </a:cubicBezTo>
                        <a:cubicBezTo>
                          <a:pt x="100527" y="94653"/>
                          <a:pt x="103030" y="108062"/>
                          <a:pt x="104699" y="122137"/>
                        </a:cubicBezTo>
                        <a:lnTo>
                          <a:pt x="104735" y="122560"/>
                        </a:lnTo>
                        <a:cubicBezTo>
                          <a:pt x="106912" y="141084"/>
                          <a:pt x="87956" y="154842"/>
                          <a:pt x="71014" y="147039"/>
                        </a:cubicBezTo>
                        <a:close/>
                      </a:path>
                    </a:pathLst>
                  </a:custGeom>
                  <a:solidFill>
                    <a:srgbClr val="EEB59C"/>
                  </a:solidFill>
                  <a:ln w="1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56" name="Полилиния: фигура 155">
                  <a:extLst>
                    <a:ext uri="{FF2B5EF4-FFF2-40B4-BE49-F238E27FC236}">
                      <a16:creationId xmlns:a16="http://schemas.microsoft.com/office/drawing/2014/main" id="{96E6A86D-95FB-4554-119C-BDB7D3CE0EAA}"/>
                    </a:ext>
                  </a:extLst>
                </p:cNvPr>
                <p:cNvSpPr/>
                <p:nvPr/>
              </p:nvSpPr>
              <p:spPr>
                <a:xfrm>
                  <a:off x="2618097" y="5057989"/>
                  <a:ext cx="20428" cy="20636"/>
                </a:xfrm>
                <a:custGeom>
                  <a:avLst/>
                  <a:gdLst>
                    <a:gd name="connsiteX0" fmla="*/ 490 w 20428"/>
                    <a:gd name="connsiteY0" fmla="*/ 17757 h 20636"/>
                    <a:gd name="connsiteX1" fmla="*/ 17650 w 20428"/>
                    <a:gd name="connsiteY1" fmla="*/ 483 h 20636"/>
                    <a:gd name="connsiteX2" fmla="*/ 19935 w 20428"/>
                    <a:gd name="connsiteY2" fmla="*/ 2879 h 20636"/>
                    <a:gd name="connsiteX3" fmla="*/ 2794 w 20428"/>
                    <a:gd name="connsiteY3" fmla="*/ 20153 h 20636"/>
                    <a:gd name="connsiteX4" fmla="*/ 490 w 20428"/>
                    <a:gd name="connsiteY4" fmla="*/ 17757 h 20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428" h="20636">
                      <a:moveTo>
                        <a:pt x="490" y="17757"/>
                      </a:moveTo>
                      <a:cubicBezTo>
                        <a:pt x="6204" y="12000"/>
                        <a:pt x="11936" y="6242"/>
                        <a:pt x="17650" y="483"/>
                      </a:cubicBezTo>
                      <a:cubicBezTo>
                        <a:pt x="19155" y="-1031"/>
                        <a:pt x="21441" y="1363"/>
                        <a:pt x="19935" y="2879"/>
                      </a:cubicBezTo>
                      <a:cubicBezTo>
                        <a:pt x="14222" y="8637"/>
                        <a:pt x="8508" y="14396"/>
                        <a:pt x="2794" y="20153"/>
                      </a:cubicBezTo>
                      <a:cubicBezTo>
                        <a:pt x="1289" y="21668"/>
                        <a:pt x="-1015" y="19273"/>
                        <a:pt x="490" y="17757"/>
                      </a:cubicBezTo>
                      <a:close/>
                    </a:path>
                  </a:pathLst>
                </a:custGeom>
                <a:solidFill>
                  <a:srgbClr val="E07868"/>
                </a:solidFill>
                <a:ln w="1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57" name="Полилиния: фигура 156">
                  <a:extLst>
                    <a:ext uri="{FF2B5EF4-FFF2-40B4-BE49-F238E27FC236}">
                      <a16:creationId xmlns:a16="http://schemas.microsoft.com/office/drawing/2014/main" id="{19A14175-C57A-9202-A4EF-572629E25247}"/>
                    </a:ext>
                  </a:extLst>
                </p:cNvPr>
                <p:cNvSpPr/>
                <p:nvPr/>
              </p:nvSpPr>
              <p:spPr>
                <a:xfrm>
                  <a:off x="2388228" y="5007103"/>
                  <a:ext cx="52014" cy="43164"/>
                </a:xfrm>
                <a:custGeom>
                  <a:avLst/>
                  <a:gdLst>
                    <a:gd name="connsiteX0" fmla="*/ 2769 w 52014"/>
                    <a:gd name="connsiteY0" fmla="*/ 42673 h 43164"/>
                    <a:gd name="connsiteX1" fmla="*/ 483 w 52014"/>
                    <a:gd name="connsiteY1" fmla="*/ 40277 h 43164"/>
                    <a:gd name="connsiteX2" fmla="*/ 49967 w 52014"/>
                    <a:gd name="connsiteY2" fmla="*/ 32 h 43164"/>
                    <a:gd name="connsiteX3" fmla="*/ 50801 w 52014"/>
                    <a:gd name="connsiteY3" fmla="*/ 3245 h 43164"/>
                    <a:gd name="connsiteX4" fmla="*/ 2769 w 52014"/>
                    <a:gd name="connsiteY4" fmla="*/ 42673 h 43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14" h="43164">
                      <a:moveTo>
                        <a:pt x="2769" y="42673"/>
                      </a:moveTo>
                      <a:cubicBezTo>
                        <a:pt x="1281" y="44203"/>
                        <a:pt x="-1004" y="41808"/>
                        <a:pt x="483" y="40277"/>
                      </a:cubicBezTo>
                      <a:cubicBezTo>
                        <a:pt x="14196" y="26183"/>
                        <a:pt x="29342" y="3840"/>
                        <a:pt x="49967" y="32"/>
                      </a:cubicBezTo>
                      <a:cubicBezTo>
                        <a:pt x="52071" y="-354"/>
                        <a:pt x="52887" y="2858"/>
                        <a:pt x="50801" y="3245"/>
                      </a:cubicBezTo>
                      <a:cubicBezTo>
                        <a:pt x="31102" y="6880"/>
                        <a:pt x="16010" y="29084"/>
                        <a:pt x="2769" y="42673"/>
                      </a:cubicBezTo>
                      <a:close/>
                    </a:path>
                  </a:pathLst>
                </a:custGeom>
                <a:solidFill>
                  <a:srgbClr val="E07868"/>
                </a:solidFill>
                <a:ln w="1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58" name="Полилиния: фигура 157">
                  <a:extLst>
                    <a:ext uri="{FF2B5EF4-FFF2-40B4-BE49-F238E27FC236}">
                      <a16:creationId xmlns:a16="http://schemas.microsoft.com/office/drawing/2014/main" id="{4565E6A7-35CA-9957-A1A7-E8758CD6CC64}"/>
                    </a:ext>
                  </a:extLst>
                </p:cNvPr>
                <p:cNvSpPr/>
                <p:nvPr/>
              </p:nvSpPr>
              <p:spPr>
                <a:xfrm>
                  <a:off x="2446474" y="5025994"/>
                  <a:ext cx="38788" cy="27508"/>
                </a:xfrm>
                <a:custGeom>
                  <a:avLst/>
                  <a:gdLst>
                    <a:gd name="connsiteX0" fmla="*/ 3058 w 38788"/>
                    <a:gd name="connsiteY0" fmla="*/ 26699 h 27508"/>
                    <a:gd name="connsiteX1" fmla="*/ 210 w 38788"/>
                    <a:gd name="connsiteY1" fmla="*/ 24974 h 27508"/>
                    <a:gd name="connsiteX2" fmla="*/ 36742 w 38788"/>
                    <a:gd name="connsiteY2" fmla="*/ 14 h 27508"/>
                    <a:gd name="connsiteX3" fmla="*/ 37558 w 38788"/>
                    <a:gd name="connsiteY3" fmla="*/ 3227 h 27508"/>
                    <a:gd name="connsiteX4" fmla="*/ 3058 w 38788"/>
                    <a:gd name="connsiteY4" fmla="*/ 26699 h 27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788" h="27508">
                      <a:moveTo>
                        <a:pt x="3058" y="26699"/>
                      </a:moveTo>
                      <a:cubicBezTo>
                        <a:pt x="2042" y="28574"/>
                        <a:pt x="-788" y="26849"/>
                        <a:pt x="210" y="24974"/>
                      </a:cubicBezTo>
                      <a:cubicBezTo>
                        <a:pt x="7683" y="11177"/>
                        <a:pt x="21160" y="1923"/>
                        <a:pt x="36742" y="14"/>
                      </a:cubicBezTo>
                      <a:cubicBezTo>
                        <a:pt x="38828" y="-241"/>
                        <a:pt x="39680" y="2969"/>
                        <a:pt x="37558" y="3227"/>
                      </a:cubicBezTo>
                      <a:cubicBezTo>
                        <a:pt x="22757" y="5039"/>
                        <a:pt x="10150" y="13568"/>
                        <a:pt x="3058" y="26699"/>
                      </a:cubicBezTo>
                      <a:close/>
                    </a:path>
                  </a:pathLst>
                </a:custGeom>
                <a:solidFill>
                  <a:srgbClr val="E07868"/>
                </a:solidFill>
                <a:ln w="1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59" name="Полилиния: фигура 158">
                  <a:extLst>
                    <a:ext uri="{FF2B5EF4-FFF2-40B4-BE49-F238E27FC236}">
                      <a16:creationId xmlns:a16="http://schemas.microsoft.com/office/drawing/2014/main" id="{7FC81057-2A1F-66CA-8210-6DCE8111ED4B}"/>
                    </a:ext>
                  </a:extLst>
                </p:cNvPr>
                <p:cNvSpPr/>
                <p:nvPr/>
              </p:nvSpPr>
              <p:spPr>
                <a:xfrm>
                  <a:off x="2381846" y="4964440"/>
                  <a:ext cx="32034" cy="27608"/>
                </a:xfrm>
                <a:custGeom>
                  <a:avLst/>
                  <a:gdLst>
                    <a:gd name="connsiteX0" fmla="*/ 752 w 32034"/>
                    <a:gd name="connsiteY0" fmla="*/ 24421 h 27608"/>
                    <a:gd name="connsiteX1" fmla="*/ 29248 w 32034"/>
                    <a:gd name="connsiteY1" fmla="*/ 487 h 27608"/>
                    <a:gd name="connsiteX2" fmla="*/ 31552 w 32034"/>
                    <a:gd name="connsiteY2" fmla="*/ 2883 h 27608"/>
                    <a:gd name="connsiteX3" fmla="*/ 2366 w 32034"/>
                    <a:gd name="connsiteY3" fmla="*/ 27320 h 27608"/>
                    <a:gd name="connsiteX4" fmla="*/ 752 w 32034"/>
                    <a:gd name="connsiteY4" fmla="*/ 24421 h 27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034" h="27608">
                      <a:moveTo>
                        <a:pt x="752" y="24421"/>
                      </a:moveTo>
                      <a:cubicBezTo>
                        <a:pt x="11037" y="17369"/>
                        <a:pt x="20523" y="9386"/>
                        <a:pt x="29248" y="487"/>
                      </a:cubicBezTo>
                      <a:cubicBezTo>
                        <a:pt x="30754" y="-1035"/>
                        <a:pt x="33039" y="1360"/>
                        <a:pt x="31552" y="2883"/>
                      </a:cubicBezTo>
                      <a:cubicBezTo>
                        <a:pt x="22610" y="11982"/>
                        <a:pt x="12869" y="20112"/>
                        <a:pt x="2366" y="27320"/>
                      </a:cubicBezTo>
                      <a:cubicBezTo>
                        <a:pt x="607" y="28528"/>
                        <a:pt x="-989" y="25621"/>
                        <a:pt x="752" y="24421"/>
                      </a:cubicBezTo>
                      <a:close/>
                    </a:path>
                  </a:pathLst>
                </a:custGeom>
                <a:solidFill>
                  <a:srgbClr val="E07868"/>
                </a:solidFill>
                <a:ln w="1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123" name="Полилиния: фигура 122">
                <a:extLst>
                  <a:ext uri="{FF2B5EF4-FFF2-40B4-BE49-F238E27FC236}">
                    <a16:creationId xmlns:a16="http://schemas.microsoft.com/office/drawing/2014/main" id="{DEFE41AE-1653-C6D3-60F2-6B082D73F742}"/>
                  </a:ext>
                </a:extLst>
              </p:cNvPr>
              <p:cNvSpPr/>
              <p:nvPr/>
            </p:nvSpPr>
            <p:spPr>
              <a:xfrm>
                <a:off x="1161171" y="5152545"/>
                <a:ext cx="967868" cy="108627"/>
              </a:xfrm>
              <a:custGeom>
                <a:avLst/>
                <a:gdLst>
                  <a:gd name="connsiteX0" fmla="*/ 8090 w 967868"/>
                  <a:gd name="connsiteY0" fmla="*/ 108628 h 108627"/>
                  <a:gd name="connsiteX1" fmla="*/ 0 w 967868"/>
                  <a:gd name="connsiteY1" fmla="*/ 95034 h 108627"/>
                  <a:gd name="connsiteX2" fmla="*/ 0 w 967868"/>
                  <a:gd name="connsiteY2" fmla="*/ 13593 h 108627"/>
                  <a:gd name="connsiteX3" fmla="*/ 8090 w 967868"/>
                  <a:gd name="connsiteY3" fmla="*/ 0 h 108627"/>
                  <a:gd name="connsiteX4" fmla="*/ 959781 w 967868"/>
                  <a:gd name="connsiteY4" fmla="*/ 0 h 108627"/>
                  <a:gd name="connsiteX5" fmla="*/ 967869 w 967868"/>
                  <a:gd name="connsiteY5" fmla="*/ 13593 h 108627"/>
                  <a:gd name="connsiteX6" fmla="*/ 967869 w 967868"/>
                  <a:gd name="connsiteY6" fmla="*/ 95034 h 108627"/>
                  <a:gd name="connsiteX7" fmla="*/ 959781 w 967868"/>
                  <a:gd name="connsiteY7" fmla="*/ 108628 h 108627"/>
                  <a:gd name="connsiteX8" fmla="*/ 8090 w 967868"/>
                  <a:gd name="connsiteY8" fmla="*/ 108628 h 108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7868" h="108627">
                    <a:moveTo>
                      <a:pt x="8090" y="108628"/>
                    </a:moveTo>
                    <a:cubicBezTo>
                      <a:pt x="3622" y="108628"/>
                      <a:pt x="0" y="102542"/>
                      <a:pt x="0" y="95034"/>
                    </a:cubicBezTo>
                    <a:lnTo>
                      <a:pt x="0" y="13593"/>
                    </a:lnTo>
                    <a:cubicBezTo>
                      <a:pt x="0" y="6086"/>
                      <a:pt x="3622" y="0"/>
                      <a:pt x="8090" y="0"/>
                    </a:cubicBezTo>
                    <a:lnTo>
                      <a:pt x="959781" y="0"/>
                    </a:lnTo>
                    <a:cubicBezTo>
                      <a:pt x="964248" y="0"/>
                      <a:pt x="967869" y="6086"/>
                      <a:pt x="967869" y="13593"/>
                    </a:cubicBezTo>
                    <a:lnTo>
                      <a:pt x="967869" y="95034"/>
                    </a:lnTo>
                    <a:cubicBezTo>
                      <a:pt x="967869" y="102542"/>
                      <a:pt x="964248" y="108628"/>
                      <a:pt x="959781" y="108628"/>
                    </a:cubicBezTo>
                    <a:lnTo>
                      <a:pt x="8090" y="108628"/>
                    </a:lnTo>
                    <a:close/>
                  </a:path>
                </a:pathLst>
              </a:custGeom>
              <a:solidFill>
                <a:srgbClr val="F9C9A5"/>
              </a:solidFill>
              <a:ln w="1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124" name="Рисунок 23">
                <a:extLst>
                  <a:ext uri="{FF2B5EF4-FFF2-40B4-BE49-F238E27FC236}">
                    <a16:creationId xmlns:a16="http://schemas.microsoft.com/office/drawing/2014/main" id="{85A97297-0896-ED2A-7B8E-7885EFE5F4DA}"/>
                  </a:ext>
                </a:extLst>
              </p:cNvPr>
              <p:cNvGrpSpPr/>
              <p:nvPr/>
            </p:nvGrpSpPr>
            <p:grpSpPr>
              <a:xfrm>
                <a:off x="2494570" y="5467381"/>
                <a:ext cx="1035612" cy="1035627"/>
                <a:chOff x="2494570" y="5467381"/>
                <a:chExt cx="1035612" cy="1035627"/>
              </a:xfrm>
            </p:grpSpPr>
            <p:sp>
              <p:nvSpPr>
                <p:cNvPr id="140" name="Полилиния: фигура 139">
                  <a:extLst>
                    <a:ext uri="{FF2B5EF4-FFF2-40B4-BE49-F238E27FC236}">
                      <a16:creationId xmlns:a16="http://schemas.microsoft.com/office/drawing/2014/main" id="{20A91E01-0DC8-4506-E6F0-C6093088C426}"/>
                    </a:ext>
                  </a:extLst>
                </p:cNvPr>
                <p:cNvSpPr/>
                <p:nvPr/>
              </p:nvSpPr>
              <p:spPr>
                <a:xfrm>
                  <a:off x="2513254" y="5483171"/>
                  <a:ext cx="998228" cy="998233"/>
                </a:xfrm>
                <a:custGeom>
                  <a:avLst/>
                  <a:gdLst>
                    <a:gd name="connsiteX0" fmla="*/ 146201 w 998228"/>
                    <a:gd name="connsiteY0" fmla="*/ 852051 h 998233"/>
                    <a:gd name="connsiteX1" fmla="*/ 0 w 998228"/>
                    <a:gd name="connsiteY1" fmla="*/ 499120 h 998233"/>
                    <a:gd name="connsiteX2" fmla="*/ 146201 w 998228"/>
                    <a:gd name="connsiteY2" fmla="*/ 146188 h 998233"/>
                    <a:gd name="connsiteX3" fmla="*/ 499114 w 998228"/>
                    <a:gd name="connsiteY3" fmla="*/ 0 h 998233"/>
                    <a:gd name="connsiteX4" fmla="*/ 852046 w 998228"/>
                    <a:gd name="connsiteY4" fmla="*/ 146188 h 998233"/>
                    <a:gd name="connsiteX5" fmla="*/ 998228 w 998228"/>
                    <a:gd name="connsiteY5" fmla="*/ 499120 h 998233"/>
                    <a:gd name="connsiteX6" fmla="*/ 852046 w 998228"/>
                    <a:gd name="connsiteY6" fmla="*/ 852051 h 998233"/>
                    <a:gd name="connsiteX7" fmla="*/ 499114 w 998228"/>
                    <a:gd name="connsiteY7" fmla="*/ 998234 h 998233"/>
                    <a:gd name="connsiteX8" fmla="*/ 146201 w 998228"/>
                    <a:gd name="connsiteY8" fmla="*/ 852051 h 998233"/>
                    <a:gd name="connsiteX9" fmla="*/ 170344 w 998228"/>
                    <a:gd name="connsiteY9" fmla="*/ 170331 h 998233"/>
                    <a:gd name="connsiteX10" fmla="*/ 34156 w 998228"/>
                    <a:gd name="connsiteY10" fmla="*/ 499120 h 998233"/>
                    <a:gd name="connsiteX11" fmla="*/ 170344 w 998228"/>
                    <a:gd name="connsiteY11" fmla="*/ 827908 h 998233"/>
                    <a:gd name="connsiteX12" fmla="*/ 499114 w 998228"/>
                    <a:gd name="connsiteY12" fmla="*/ 964096 h 998233"/>
                    <a:gd name="connsiteX13" fmla="*/ 827902 w 998228"/>
                    <a:gd name="connsiteY13" fmla="*/ 827908 h 998233"/>
                    <a:gd name="connsiteX14" fmla="*/ 964091 w 998228"/>
                    <a:gd name="connsiteY14" fmla="*/ 499120 h 998233"/>
                    <a:gd name="connsiteX15" fmla="*/ 827902 w 998228"/>
                    <a:gd name="connsiteY15" fmla="*/ 170331 h 998233"/>
                    <a:gd name="connsiteX16" fmla="*/ 499114 w 998228"/>
                    <a:gd name="connsiteY16" fmla="*/ 34143 h 998233"/>
                    <a:gd name="connsiteX17" fmla="*/ 170344 w 998228"/>
                    <a:gd name="connsiteY17" fmla="*/ 170331 h 998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998228" h="998233">
                      <a:moveTo>
                        <a:pt x="146201" y="852051"/>
                      </a:moveTo>
                      <a:cubicBezTo>
                        <a:pt x="51914" y="757764"/>
                        <a:pt x="0" y="632442"/>
                        <a:pt x="0" y="499120"/>
                      </a:cubicBezTo>
                      <a:cubicBezTo>
                        <a:pt x="0" y="365798"/>
                        <a:pt x="51914" y="240457"/>
                        <a:pt x="146201" y="146188"/>
                      </a:cubicBezTo>
                      <a:cubicBezTo>
                        <a:pt x="240469" y="51916"/>
                        <a:pt x="365810" y="0"/>
                        <a:pt x="499114" y="0"/>
                      </a:cubicBezTo>
                      <a:cubicBezTo>
                        <a:pt x="632436" y="0"/>
                        <a:pt x="757777" y="51916"/>
                        <a:pt x="852046" y="146188"/>
                      </a:cubicBezTo>
                      <a:cubicBezTo>
                        <a:pt x="946314" y="240457"/>
                        <a:pt x="998228" y="365798"/>
                        <a:pt x="998228" y="499120"/>
                      </a:cubicBezTo>
                      <a:cubicBezTo>
                        <a:pt x="998228" y="632442"/>
                        <a:pt x="946314" y="757764"/>
                        <a:pt x="852046" y="852051"/>
                      </a:cubicBezTo>
                      <a:cubicBezTo>
                        <a:pt x="757777" y="946320"/>
                        <a:pt x="632436" y="998234"/>
                        <a:pt x="499114" y="998234"/>
                      </a:cubicBezTo>
                      <a:cubicBezTo>
                        <a:pt x="365810" y="998234"/>
                        <a:pt x="240469" y="946320"/>
                        <a:pt x="146201" y="852051"/>
                      </a:cubicBezTo>
                      <a:close/>
                      <a:moveTo>
                        <a:pt x="170344" y="170331"/>
                      </a:moveTo>
                      <a:cubicBezTo>
                        <a:pt x="82515" y="258142"/>
                        <a:pt x="34156" y="374921"/>
                        <a:pt x="34156" y="499120"/>
                      </a:cubicBezTo>
                      <a:cubicBezTo>
                        <a:pt x="34156" y="623318"/>
                        <a:pt x="82515" y="740079"/>
                        <a:pt x="170344" y="827908"/>
                      </a:cubicBezTo>
                      <a:cubicBezTo>
                        <a:pt x="258155" y="915719"/>
                        <a:pt x="374916" y="964096"/>
                        <a:pt x="499114" y="964096"/>
                      </a:cubicBezTo>
                      <a:cubicBezTo>
                        <a:pt x="623312" y="964096"/>
                        <a:pt x="740091" y="915719"/>
                        <a:pt x="827902" y="827908"/>
                      </a:cubicBezTo>
                      <a:cubicBezTo>
                        <a:pt x="915732" y="740079"/>
                        <a:pt x="964091" y="623318"/>
                        <a:pt x="964091" y="499120"/>
                      </a:cubicBezTo>
                      <a:cubicBezTo>
                        <a:pt x="964091" y="374921"/>
                        <a:pt x="915732" y="258142"/>
                        <a:pt x="827902" y="170331"/>
                      </a:cubicBezTo>
                      <a:cubicBezTo>
                        <a:pt x="740091" y="82502"/>
                        <a:pt x="623312" y="34143"/>
                        <a:pt x="499114" y="34143"/>
                      </a:cubicBezTo>
                      <a:cubicBezTo>
                        <a:pt x="374916" y="34143"/>
                        <a:pt x="258155" y="82502"/>
                        <a:pt x="170344" y="170331"/>
                      </a:cubicBezTo>
                      <a:close/>
                    </a:path>
                  </a:pathLst>
                </a:custGeom>
                <a:solidFill>
                  <a:srgbClr val="0C4BF5"/>
                </a:solidFill>
                <a:ln w="1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41" name="Полилиния: фигура 140">
                  <a:extLst>
                    <a:ext uri="{FF2B5EF4-FFF2-40B4-BE49-F238E27FC236}">
                      <a16:creationId xmlns:a16="http://schemas.microsoft.com/office/drawing/2014/main" id="{CC1C505D-88CB-72B7-9A37-C730FA1EC40E}"/>
                    </a:ext>
                  </a:extLst>
                </p:cNvPr>
                <p:cNvSpPr/>
                <p:nvPr/>
              </p:nvSpPr>
              <p:spPr>
                <a:xfrm>
                  <a:off x="2494570" y="5467381"/>
                  <a:ext cx="1035612" cy="1035627"/>
                </a:xfrm>
                <a:custGeom>
                  <a:avLst/>
                  <a:gdLst>
                    <a:gd name="connsiteX0" fmla="*/ 151661 w 1035612"/>
                    <a:gd name="connsiteY0" fmla="*/ 883967 h 1035627"/>
                    <a:gd name="connsiteX1" fmla="*/ 0 w 1035612"/>
                    <a:gd name="connsiteY1" fmla="*/ 517812 h 1035627"/>
                    <a:gd name="connsiteX2" fmla="*/ 151661 w 1035612"/>
                    <a:gd name="connsiteY2" fmla="*/ 151657 h 1035627"/>
                    <a:gd name="connsiteX3" fmla="*/ 517797 w 1035612"/>
                    <a:gd name="connsiteY3" fmla="*/ 0 h 1035627"/>
                    <a:gd name="connsiteX4" fmla="*/ 883952 w 1035612"/>
                    <a:gd name="connsiteY4" fmla="*/ 151657 h 1035627"/>
                    <a:gd name="connsiteX5" fmla="*/ 1035613 w 1035612"/>
                    <a:gd name="connsiteY5" fmla="*/ 517812 h 1035627"/>
                    <a:gd name="connsiteX6" fmla="*/ 883952 w 1035612"/>
                    <a:gd name="connsiteY6" fmla="*/ 883967 h 1035627"/>
                    <a:gd name="connsiteX7" fmla="*/ 517797 w 1035612"/>
                    <a:gd name="connsiteY7" fmla="*/ 1035627 h 1035627"/>
                    <a:gd name="connsiteX8" fmla="*/ 151661 w 1035612"/>
                    <a:gd name="connsiteY8" fmla="*/ 883967 h 1035627"/>
                    <a:gd name="connsiteX9" fmla="*/ 165972 w 1035612"/>
                    <a:gd name="connsiteY9" fmla="*/ 165987 h 1035627"/>
                    <a:gd name="connsiteX10" fmla="*/ 20243 w 1035612"/>
                    <a:gd name="connsiteY10" fmla="*/ 517812 h 1035627"/>
                    <a:gd name="connsiteX11" fmla="*/ 165972 w 1035612"/>
                    <a:gd name="connsiteY11" fmla="*/ 869637 h 1035627"/>
                    <a:gd name="connsiteX12" fmla="*/ 517797 w 1035612"/>
                    <a:gd name="connsiteY12" fmla="*/ 1015366 h 1035627"/>
                    <a:gd name="connsiteX13" fmla="*/ 869622 w 1035612"/>
                    <a:gd name="connsiteY13" fmla="*/ 869637 h 1035627"/>
                    <a:gd name="connsiteX14" fmla="*/ 1015352 w 1035612"/>
                    <a:gd name="connsiteY14" fmla="*/ 517812 h 1035627"/>
                    <a:gd name="connsiteX15" fmla="*/ 869622 w 1035612"/>
                    <a:gd name="connsiteY15" fmla="*/ 165987 h 1035627"/>
                    <a:gd name="connsiteX16" fmla="*/ 517797 w 1035612"/>
                    <a:gd name="connsiteY16" fmla="*/ 20260 h 1035627"/>
                    <a:gd name="connsiteX17" fmla="*/ 165972 w 1035612"/>
                    <a:gd name="connsiteY17" fmla="*/ 165987 h 1035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35612" h="1035627">
                      <a:moveTo>
                        <a:pt x="151661" y="883967"/>
                      </a:moveTo>
                      <a:cubicBezTo>
                        <a:pt x="53855" y="786161"/>
                        <a:pt x="0" y="656122"/>
                        <a:pt x="0" y="517812"/>
                      </a:cubicBezTo>
                      <a:cubicBezTo>
                        <a:pt x="0" y="379502"/>
                        <a:pt x="53855" y="249463"/>
                        <a:pt x="151661" y="151657"/>
                      </a:cubicBezTo>
                      <a:cubicBezTo>
                        <a:pt x="249466" y="53860"/>
                        <a:pt x="379487" y="0"/>
                        <a:pt x="517797" y="0"/>
                      </a:cubicBezTo>
                      <a:cubicBezTo>
                        <a:pt x="656126" y="0"/>
                        <a:pt x="786147" y="53860"/>
                        <a:pt x="883952" y="151657"/>
                      </a:cubicBezTo>
                      <a:cubicBezTo>
                        <a:pt x="981758" y="249463"/>
                        <a:pt x="1035613" y="379502"/>
                        <a:pt x="1035613" y="517812"/>
                      </a:cubicBezTo>
                      <a:cubicBezTo>
                        <a:pt x="1035613" y="656122"/>
                        <a:pt x="981758" y="786161"/>
                        <a:pt x="883952" y="883967"/>
                      </a:cubicBezTo>
                      <a:cubicBezTo>
                        <a:pt x="786147" y="981773"/>
                        <a:pt x="656126" y="1035627"/>
                        <a:pt x="517797" y="1035627"/>
                      </a:cubicBezTo>
                      <a:cubicBezTo>
                        <a:pt x="379487" y="1035627"/>
                        <a:pt x="249466" y="981773"/>
                        <a:pt x="151661" y="883967"/>
                      </a:cubicBezTo>
                      <a:close/>
                      <a:moveTo>
                        <a:pt x="165972" y="165987"/>
                      </a:moveTo>
                      <a:cubicBezTo>
                        <a:pt x="72012" y="259965"/>
                        <a:pt x="20243" y="384907"/>
                        <a:pt x="20243" y="517812"/>
                      </a:cubicBezTo>
                      <a:cubicBezTo>
                        <a:pt x="20243" y="650717"/>
                        <a:pt x="72012" y="775659"/>
                        <a:pt x="165972" y="869637"/>
                      </a:cubicBezTo>
                      <a:cubicBezTo>
                        <a:pt x="259951" y="963615"/>
                        <a:pt x="384911" y="1015366"/>
                        <a:pt x="517797" y="1015366"/>
                      </a:cubicBezTo>
                      <a:cubicBezTo>
                        <a:pt x="650702" y="1015366"/>
                        <a:pt x="775644" y="963615"/>
                        <a:pt x="869622" y="869637"/>
                      </a:cubicBezTo>
                      <a:cubicBezTo>
                        <a:pt x="963601" y="775659"/>
                        <a:pt x="1015352" y="650717"/>
                        <a:pt x="1015352" y="517812"/>
                      </a:cubicBezTo>
                      <a:cubicBezTo>
                        <a:pt x="1015352" y="384907"/>
                        <a:pt x="963601" y="259965"/>
                        <a:pt x="869622" y="165987"/>
                      </a:cubicBezTo>
                      <a:cubicBezTo>
                        <a:pt x="775644" y="72016"/>
                        <a:pt x="650702" y="20260"/>
                        <a:pt x="517797" y="20260"/>
                      </a:cubicBezTo>
                      <a:cubicBezTo>
                        <a:pt x="384911" y="20260"/>
                        <a:pt x="259951" y="72016"/>
                        <a:pt x="165972" y="165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42" name="Полилиния: фигура 141">
                  <a:extLst>
                    <a:ext uri="{FF2B5EF4-FFF2-40B4-BE49-F238E27FC236}">
                      <a16:creationId xmlns:a16="http://schemas.microsoft.com/office/drawing/2014/main" id="{A19BCE46-A6FC-2924-2564-77249A818DB5}"/>
                    </a:ext>
                  </a:extLst>
                </p:cNvPr>
                <p:cNvSpPr/>
                <p:nvPr/>
              </p:nvSpPr>
              <p:spPr>
                <a:xfrm>
                  <a:off x="2952123" y="5922046"/>
                  <a:ext cx="120489" cy="120489"/>
                </a:xfrm>
                <a:custGeom>
                  <a:avLst/>
                  <a:gdLst>
                    <a:gd name="connsiteX0" fmla="*/ 120489 w 120489"/>
                    <a:gd name="connsiteY0" fmla="*/ 60245 h 120489"/>
                    <a:gd name="connsiteX1" fmla="*/ 60244 w 120489"/>
                    <a:gd name="connsiteY1" fmla="*/ 120489 h 120489"/>
                    <a:gd name="connsiteX2" fmla="*/ 0 w 120489"/>
                    <a:gd name="connsiteY2" fmla="*/ 60245 h 120489"/>
                    <a:gd name="connsiteX3" fmla="*/ 60244 w 120489"/>
                    <a:gd name="connsiteY3" fmla="*/ 0 h 120489"/>
                    <a:gd name="connsiteX4" fmla="*/ 120489 w 120489"/>
                    <a:gd name="connsiteY4" fmla="*/ 60245 h 120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489" h="120489">
                      <a:moveTo>
                        <a:pt x="120489" y="60245"/>
                      </a:moveTo>
                      <a:cubicBezTo>
                        <a:pt x="120489" y="93517"/>
                        <a:pt x="93517" y="120489"/>
                        <a:pt x="60244" y="120489"/>
                      </a:cubicBezTo>
                      <a:cubicBezTo>
                        <a:pt x="26972" y="120489"/>
                        <a:pt x="0" y="93517"/>
                        <a:pt x="0" y="60245"/>
                      </a:cubicBezTo>
                      <a:cubicBezTo>
                        <a:pt x="0" y="26973"/>
                        <a:pt x="26972" y="0"/>
                        <a:pt x="60244" y="0"/>
                      </a:cubicBezTo>
                      <a:cubicBezTo>
                        <a:pt x="93516" y="0"/>
                        <a:pt x="120489" y="26972"/>
                        <a:pt x="120489" y="60245"/>
                      </a:cubicBezTo>
                      <a:close/>
                    </a:path>
                  </a:pathLst>
                </a:custGeom>
                <a:solidFill>
                  <a:srgbClr val="2F2D2C"/>
                </a:solidFill>
                <a:ln w="1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grpSp>
              <p:nvGrpSpPr>
                <p:cNvPr id="143" name="Рисунок 23">
                  <a:extLst>
                    <a:ext uri="{FF2B5EF4-FFF2-40B4-BE49-F238E27FC236}">
                      <a16:creationId xmlns:a16="http://schemas.microsoft.com/office/drawing/2014/main" id="{E755D9DA-FB1E-463F-7B60-9776454DCE25}"/>
                    </a:ext>
                  </a:extLst>
                </p:cNvPr>
                <p:cNvGrpSpPr/>
                <p:nvPr/>
              </p:nvGrpSpPr>
              <p:grpSpPr>
                <a:xfrm>
                  <a:off x="2937882" y="5480870"/>
                  <a:ext cx="143168" cy="1008639"/>
                  <a:chOff x="2937882" y="5480870"/>
                  <a:chExt cx="143168" cy="1008639"/>
                </a:xfrm>
                <a:solidFill>
                  <a:srgbClr val="2F2D2C"/>
                </a:solidFill>
              </p:grpSpPr>
              <p:sp>
                <p:nvSpPr>
                  <p:cNvPr id="153" name="Полилиния: фигура 152">
                    <a:extLst>
                      <a:ext uri="{FF2B5EF4-FFF2-40B4-BE49-F238E27FC236}">
                        <a16:creationId xmlns:a16="http://schemas.microsoft.com/office/drawing/2014/main" id="{3932DF73-AEE8-EF30-61A2-16DD8794F151}"/>
                      </a:ext>
                    </a:extLst>
                  </p:cNvPr>
                  <p:cNvSpPr/>
                  <p:nvPr/>
                </p:nvSpPr>
                <p:spPr>
                  <a:xfrm rot="-415016">
                    <a:off x="3009606" y="5477507"/>
                    <a:ext cx="5526" cy="1015364"/>
                  </a:xfrm>
                  <a:custGeom>
                    <a:avLst/>
                    <a:gdLst>
                      <a:gd name="connsiteX0" fmla="*/ 0 w 5526"/>
                      <a:gd name="connsiteY0" fmla="*/ 0 h 1015364"/>
                      <a:gd name="connsiteX1" fmla="*/ 5526 w 5526"/>
                      <a:gd name="connsiteY1" fmla="*/ 0 h 1015364"/>
                      <a:gd name="connsiteX2" fmla="*/ 5526 w 5526"/>
                      <a:gd name="connsiteY2" fmla="*/ 1015364 h 1015364"/>
                      <a:gd name="connsiteX3" fmla="*/ 0 w 5526"/>
                      <a:gd name="connsiteY3" fmla="*/ 1015364 h 1015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26" h="1015364">
                        <a:moveTo>
                          <a:pt x="0" y="0"/>
                        </a:moveTo>
                        <a:lnTo>
                          <a:pt x="5526" y="0"/>
                        </a:lnTo>
                        <a:lnTo>
                          <a:pt x="5526" y="1015364"/>
                        </a:lnTo>
                        <a:lnTo>
                          <a:pt x="0" y="101536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54" name="Полилиния: фигура 153">
                    <a:extLst>
                      <a:ext uri="{FF2B5EF4-FFF2-40B4-BE49-F238E27FC236}">
                        <a16:creationId xmlns:a16="http://schemas.microsoft.com/office/drawing/2014/main" id="{D642319E-6B44-32B5-1F0A-F33D8C73CA25}"/>
                      </a:ext>
                    </a:extLst>
                  </p:cNvPr>
                  <p:cNvSpPr/>
                  <p:nvPr/>
                </p:nvSpPr>
                <p:spPr>
                  <a:xfrm rot="-4932365">
                    <a:off x="2501785" y="5982426"/>
                    <a:ext cx="1015363" cy="5526"/>
                  </a:xfrm>
                  <a:custGeom>
                    <a:avLst/>
                    <a:gdLst>
                      <a:gd name="connsiteX0" fmla="*/ 0 w 1015363"/>
                      <a:gd name="connsiteY0" fmla="*/ 0 h 5526"/>
                      <a:gd name="connsiteX1" fmla="*/ 1015364 w 1015363"/>
                      <a:gd name="connsiteY1" fmla="*/ 0 h 5526"/>
                      <a:gd name="connsiteX2" fmla="*/ 1015364 w 1015363"/>
                      <a:gd name="connsiteY2" fmla="*/ 5526 h 5526"/>
                      <a:gd name="connsiteX3" fmla="*/ 0 w 1015363"/>
                      <a:gd name="connsiteY3" fmla="*/ 5526 h 5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5363" h="5526">
                        <a:moveTo>
                          <a:pt x="0" y="0"/>
                        </a:moveTo>
                        <a:lnTo>
                          <a:pt x="1015364" y="0"/>
                        </a:lnTo>
                        <a:lnTo>
                          <a:pt x="1015364" y="5526"/>
                        </a:lnTo>
                        <a:lnTo>
                          <a:pt x="0" y="552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4" name="Рисунок 23">
                  <a:extLst>
                    <a:ext uri="{FF2B5EF4-FFF2-40B4-BE49-F238E27FC236}">
                      <a16:creationId xmlns:a16="http://schemas.microsoft.com/office/drawing/2014/main" id="{98CAA23F-F5C4-B02D-825C-30BC2BAD7D08}"/>
                    </a:ext>
                  </a:extLst>
                </p:cNvPr>
                <p:cNvGrpSpPr/>
                <p:nvPr/>
              </p:nvGrpSpPr>
              <p:grpSpPr>
                <a:xfrm>
                  <a:off x="2505163" y="5913548"/>
                  <a:ext cx="1008620" cy="143280"/>
                  <a:chOff x="2505163" y="5913548"/>
                  <a:chExt cx="1008620" cy="143280"/>
                </a:xfrm>
                <a:solidFill>
                  <a:srgbClr val="2F2D2C"/>
                </a:solidFill>
              </p:grpSpPr>
              <p:sp>
                <p:nvSpPr>
                  <p:cNvPr id="151" name="Полилиния: фигура 150">
                    <a:extLst>
                      <a:ext uri="{FF2B5EF4-FFF2-40B4-BE49-F238E27FC236}">
                        <a16:creationId xmlns:a16="http://schemas.microsoft.com/office/drawing/2014/main" id="{6CB3C9B8-94D0-7FA6-08E7-4544AB26193A}"/>
                      </a:ext>
                    </a:extLst>
                  </p:cNvPr>
                  <p:cNvSpPr/>
                  <p:nvPr/>
                </p:nvSpPr>
                <p:spPr>
                  <a:xfrm rot="-415604">
                    <a:off x="2501791" y="5979525"/>
                    <a:ext cx="1015364" cy="5526"/>
                  </a:xfrm>
                  <a:custGeom>
                    <a:avLst/>
                    <a:gdLst>
                      <a:gd name="connsiteX0" fmla="*/ 0 w 1015364"/>
                      <a:gd name="connsiteY0" fmla="*/ 0 h 5526"/>
                      <a:gd name="connsiteX1" fmla="*/ 1015365 w 1015364"/>
                      <a:gd name="connsiteY1" fmla="*/ 0 h 5526"/>
                      <a:gd name="connsiteX2" fmla="*/ 1015365 w 1015364"/>
                      <a:gd name="connsiteY2" fmla="*/ 5527 h 5526"/>
                      <a:gd name="connsiteX3" fmla="*/ 0 w 1015364"/>
                      <a:gd name="connsiteY3" fmla="*/ 5527 h 5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5364" h="5526">
                        <a:moveTo>
                          <a:pt x="0" y="0"/>
                        </a:moveTo>
                        <a:lnTo>
                          <a:pt x="1015365" y="0"/>
                        </a:lnTo>
                        <a:lnTo>
                          <a:pt x="1015365" y="5527"/>
                        </a:lnTo>
                        <a:lnTo>
                          <a:pt x="0" y="552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52" name="Полилиния: фигура 151">
                    <a:extLst>
                      <a:ext uri="{FF2B5EF4-FFF2-40B4-BE49-F238E27FC236}">
                        <a16:creationId xmlns:a16="http://schemas.microsoft.com/office/drawing/2014/main" id="{5FFA411E-0A4B-A42B-7347-47B38725581E}"/>
                      </a:ext>
                    </a:extLst>
                  </p:cNvPr>
                  <p:cNvSpPr/>
                  <p:nvPr/>
                </p:nvSpPr>
                <p:spPr>
                  <a:xfrm rot="-4931986">
                    <a:off x="3006714" y="5477504"/>
                    <a:ext cx="5526" cy="1015368"/>
                  </a:xfrm>
                  <a:custGeom>
                    <a:avLst/>
                    <a:gdLst>
                      <a:gd name="connsiteX0" fmla="*/ 0 w 5526"/>
                      <a:gd name="connsiteY0" fmla="*/ 0 h 1015368"/>
                      <a:gd name="connsiteX1" fmla="*/ 5526 w 5526"/>
                      <a:gd name="connsiteY1" fmla="*/ 0 h 1015368"/>
                      <a:gd name="connsiteX2" fmla="*/ 5526 w 5526"/>
                      <a:gd name="connsiteY2" fmla="*/ 1015369 h 1015368"/>
                      <a:gd name="connsiteX3" fmla="*/ 0 w 5526"/>
                      <a:gd name="connsiteY3" fmla="*/ 1015369 h 1015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26" h="1015368">
                        <a:moveTo>
                          <a:pt x="0" y="0"/>
                        </a:moveTo>
                        <a:lnTo>
                          <a:pt x="5526" y="0"/>
                        </a:lnTo>
                        <a:lnTo>
                          <a:pt x="5526" y="1015369"/>
                        </a:lnTo>
                        <a:lnTo>
                          <a:pt x="0" y="101536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5" name="Рисунок 23">
                  <a:extLst>
                    <a:ext uri="{FF2B5EF4-FFF2-40B4-BE49-F238E27FC236}">
                      <a16:creationId xmlns:a16="http://schemas.microsoft.com/office/drawing/2014/main" id="{6DC51DD6-82D5-D4AC-2765-55387E761D7B}"/>
                    </a:ext>
                  </a:extLst>
                </p:cNvPr>
                <p:cNvGrpSpPr/>
                <p:nvPr/>
              </p:nvGrpSpPr>
              <p:grpSpPr>
                <a:xfrm>
                  <a:off x="2605503" y="5583831"/>
                  <a:ext cx="812049" cy="802723"/>
                  <a:chOff x="2605503" y="5583831"/>
                  <a:chExt cx="812049" cy="802723"/>
                </a:xfrm>
                <a:solidFill>
                  <a:srgbClr val="2F2D2C"/>
                </a:solidFill>
              </p:grpSpPr>
              <p:sp>
                <p:nvSpPr>
                  <p:cNvPr id="149" name="Полилиния: фигура 148">
                    <a:extLst>
                      <a:ext uri="{FF2B5EF4-FFF2-40B4-BE49-F238E27FC236}">
                        <a16:creationId xmlns:a16="http://schemas.microsoft.com/office/drawing/2014/main" id="{67F3A932-661C-2687-E742-FEF4DFA3BF80}"/>
                      </a:ext>
                    </a:extLst>
                  </p:cNvPr>
                  <p:cNvSpPr/>
                  <p:nvPr/>
                </p:nvSpPr>
                <p:spPr>
                  <a:xfrm rot="-3115594">
                    <a:off x="2501789" y="5982430"/>
                    <a:ext cx="1015364" cy="5524"/>
                  </a:xfrm>
                  <a:custGeom>
                    <a:avLst/>
                    <a:gdLst>
                      <a:gd name="connsiteX0" fmla="*/ 0 w 1015364"/>
                      <a:gd name="connsiteY0" fmla="*/ 0 h 5524"/>
                      <a:gd name="connsiteX1" fmla="*/ 1015365 w 1015364"/>
                      <a:gd name="connsiteY1" fmla="*/ 0 h 5524"/>
                      <a:gd name="connsiteX2" fmla="*/ 1015365 w 1015364"/>
                      <a:gd name="connsiteY2" fmla="*/ 5525 h 5524"/>
                      <a:gd name="connsiteX3" fmla="*/ 0 w 1015364"/>
                      <a:gd name="connsiteY3" fmla="*/ 5525 h 5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5364" h="5524">
                        <a:moveTo>
                          <a:pt x="0" y="0"/>
                        </a:moveTo>
                        <a:lnTo>
                          <a:pt x="1015365" y="0"/>
                        </a:lnTo>
                        <a:lnTo>
                          <a:pt x="1015365" y="5525"/>
                        </a:lnTo>
                        <a:lnTo>
                          <a:pt x="0" y="552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50" name="Полилиния: фигура 149">
                    <a:extLst>
                      <a:ext uri="{FF2B5EF4-FFF2-40B4-BE49-F238E27FC236}">
                        <a16:creationId xmlns:a16="http://schemas.microsoft.com/office/drawing/2014/main" id="{AA083D60-577C-F732-263C-36D8EB0E3C61}"/>
                      </a:ext>
                    </a:extLst>
                  </p:cNvPr>
                  <p:cNvSpPr/>
                  <p:nvPr/>
                </p:nvSpPr>
                <p:spPr>
                  <a:xfrm rot="-2232346">
                    <a:off x="2503844" y="5984493"/>
                    <a:ext cx="1015367" cy="5524"/>
                  </a:xfrm>
                  <a:custGeom>
                    <a:avLst/>
                    <a:gdLst>
                      <a:gd name="connsiteX0" fmla="*/ 0 w 1015367"/>
                      <a:gd name="connsiteY0" fmla="*/ 0 h 5524"/>
                      <a:gd name="connsiteX1" fmla="*/ 1015367 w 1015367"/>
                      <a:gd name="connsiteY1" fmla="*/ 0 h 5524"/>
                      <a:gd name="connsiteX2" fmla="*/ 1015367 w 1015367"/>
                      <a:gd name="connsiteY2" fmla="*/ 5525 h 5524"/>
                      <a:gd name="connsiteX3" fmla="*/ 0 w 1015367"/>
                      <a:gd name="connsiteY3" fmla="*/ 5525 h 5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5367" h="5524">
                        <a:moveTo>
                          <a:pt x="0" y="0"/>
                        </a:moveTo>
                        <a:lnTo>
                          <a:pt x="1015367" y="0"/>
                        </a:lnTo>
                        <a:lnTo>
                          <a:pt x="1015367" y="5525"/>
                        </a:lnTo>
                        <a:lnTo>
                          <a:pt x="0" y="552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6" name="Рисунок 23">
                  <a:extLst>
                    <a:ext uri="{FF2B5EF4-FFF2-40B4-BE49-F238E27FC236}">
                      <a16:creationId xmlns:a16="http://schemas.microsoft.com/office/drawing/2014/main" id="{CD044F92-AE95-4815-74A9-10D50E189BD7}"/>
                    </a:ext>
                  </a:extLst>
                </p:cNvPr>
                <p:cNvGrpSpPr/>
                <p:nvPr/>
              </p:nvGrpSpPr>
              <p:grpSpPr>
                <a:xfrm>
                  <a:off x="2611011" y="5581239"/>
                  <a:ext cx="802763" cy="812020"/>
                  <a:chOff x="2611011" y="5581239"/>
                  <a:chExt cx="802763" cy="812020"/>
                </a:xfrm>
                <a:solidFill>
                  <a:srgbClr val="2F2D2C"/>
                </a:solidFill>
              </p:grpSpPr>
              <p:sp>
                <p:nvSpPr>
                  <p:cNvPr id="147" name="Полилиния: фигура 146">
                    <a:extLst>
                      <a:ext uri="{FF2B5EF4-FFF2-40B4-BE49-F238E27FC236}">
                        <a16:creationId xmlns:a16="http://schemas.microsoft.com/office/drawing/2014/main" id="{65FFCCF7-19DF-A902-D2F8-E4CA0F63FE51}"/>
                      </a:ext>
                    </a:extLst>
                  </p:cNvPr>
                  <p:cNvSpPr/>
                  <p:nvPr/>
                </p:nvSpPr>
                <p:spPr>
                  <a:xfrm rot="-3115787">
                    <a:off x="3009631" y="5477519"/>
                    <a:ext cx="5524" cy="1015371"/>
                  </a:xfrm>
                  <a:custGeom>
                    <a:avLst/>
                    <a:gdLst>
                      <a:gd name="connsiteX0" fmla="*/ 0 w 5524"/>
                      <a:gd name="connsiteY0" fmla="*/ 0 h 1015371"/>
                      <a:gd name="connsiteX1" fmla="*/ 5525 w 5524"/>
                      <a:gd name="connsiteY1" fmla="*/ 0 h 1015371"/>
                      <a:gd name="connsiteX2" fmla="*/ 5525 w 5524"/>
                      <a:gd name="connsiteY2" fmla="*/ 1015371 h 1015371"/>
                      <a:gd name="connsiteX3" fmla="*/ 0 w 5524"/>
                      <a:gd name="connsiteY3" fmla="*/ 1015371 h 1015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24" h="1015371">
                        <a:moveTo>
                          <a:pt x="0" y="0"/>
                        </a:moveTo>
                        <a:lnTo>
                          <a:pt x="5525" y="0"/>
                        </a:lnTo>
                        <a:lnTo>
                          <a:pt x="5525" y="1015371"/>
                        </a:lnTo>
                        <a:lnTo>
                          <a:pt x="0" y="101537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48" name="Полилиния: фигура 147">
                    <a:extLst>
                      <a:ext uri="{FF2B5EF4-FFF2-40B4-BE49-F238E27FC236}">
                        <a16:creationId xmlns:a16="http://schemas.microsoft.com/office/drawing/2014/main" id="{10B0D270-5E55-D9D2-D684-F81B74C1237E}"/>
                      </a:ext>
                    </a:extLst>
                  </p:cNvPr>
                  <p:cNvSpPr/>
                  <p:nvPr/>
                </p:nvSpPr>
                <p:spPr>
                  <a:xfrm rot="-2232518">
                    <a:off x="3007564" y="5479565"/>
                    <a:ext cx="5526" cy="1015367"/>
                  </a:xfrm>
                  <a:custGeom>
                    <a:avLst/>
                    <a:gdLst>
                      <a:gd name="connsiteX0" fmla="*/ 0 w 5526"/>
                      <a:gd name="connsiteY0" fmla="*/ 0 h 1015367"/>
                      <a:gd name="connsiteX1" fmla="*/ 5526 w 5526"/>
                      <a:gd name="connsiteY1" fmla="*/ 0 h 1015367"/>
                      <a:gd name="connsiteX2" fmla="*/ 5526 w 5526"/>
                      <a:gd name="connsiteY2" fmla="*/ 1015367 h 1015367"/>
                      <a:gd name="connsiteX3" fmla="*/ 0 w 5526"/>
                      <a:gd name="connsiteY3" fmla="*/ 1015367 h 1015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26" h="1015367">
                        <a:moveTo>
                          <a:pt x="0" y="0"/>
                        </a:moveTo>
                        <a:lnTo>
                          <a:pt x="5526" y="0"/>
                        </a:lnTo>
                        <a:lnTo>
                          <a:pt x="5526" y="1015367"/>
                        </a:lnTo>
                        <a:lnTo>
                          <a:pt x="0" y="101536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25" name="Полилиния: фигура 124">
                <a:extLst>
                  <a:ext uri="{FF2B5EF4-FFF2-40B4-BE49-F238E27FC236}">
                    <a16:creationId xmlns:a16="http://schemas.microsoft.com/office/drawing/2014/main" id="{E60429AC-B928-C798-31B1-C44939CA22E7}"/>
                  </a:ext>
                </a:extLst>
              </p:cNvPr>
              <p:cNvSpPr/>
              <p:nvPr/>
            </p:nvSpPr>
            <p:spPr>
              <a:xfrm>
                <a:off x="2997705" y="4548823"/>
                <a:ext cx="607411" cy="1453819"/>
              </a:xfrm>
              <a:custGeom>
                <a:avLst/>
                <a:gdLst>
                  <a:gd name="connsiteX0" fmla="*/ 13829 w 607411"/>
                  <a:gd name="connsiteY0" fmla="*/ 1453820 h 1453819"/>
                  <a:gd name="connsiteX1" fmla="*/ 27397 w 607411"/>
                  <a:gd name="connsiteY1" fmla="*/ 1442573 h 1453819"/>
                  <a:gd name="connsiteX2" fmla="*/ 295564 w 607411"/>
                  <a:gd name="connsiteY2" fmla="*/ 27628 h 1453819"/>
                  <a:gd name="connsiteX3" fmla="*/ 593589 w 607411"/>
                  <a:gd name="connsiteY3" fmla="*/ 27628 h 1453819"/>
                  <a:gd name="connsiteX4" fmla="*/ 607411 w 607411"/>
                  <a:gd name="connsiteY4" fmla="*/ 13815 h 1453819"/>
                  <a:gd name="connsiteX5" fmla="*/ 593589 w 607411"/>
                  <a:gd name="connsiteY5" fmla="*/ 0 h 1453819"/>
                  <a:gd name="connsiteX6" fmla="*/ 284137 w 607411"/>
                  <a:gd name="connsiteY6" fmla="*/ 0 h 1453819"/>
                  <a:gd name="connsiteX7" fmla="*/ 270551 w 607411"/>
                  <a:gd name="connsiteY7" fmla="*/ 11243 h 1453819"/>
                  <a:gd name="connsiteX8" fmla="*/ 243 w 607411"/>
                  <a:gd name="connsiteY8" fmla="*/ 1437440 h 1453819"/>
                  <a:gd name="connsiteX9" fmla="*/ 11253 w 607411"/>
                  <a:gd name="connsiteY9" fmla="*/ 1453584 h 1453819"/>
                  <a:gd name="connsiteX10" fmla="*/ 13829 w 607411"/>
                  <a:gd name="connsiteY10" fmla="*/ 1453820 h 145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7411" h="1453819">
                    <a:moveTo>
                      <a:pt x="13829" y="1453820"/>
                    </a:moveTo>
                    <a:cubicBezTo>
                      <a:pt x="20341" y="1453820"/>
                      <a:pt x="26145" y="1449212"/>
                      <a:pt x="27397" y="1442573"/>
                    </a:cubicBezTo>
                    <a:lnTo>
                      <a:pt x="295564" y="27628"/>
                    </a:lnTo>
                    <a:lnTo>
                      <a:pt x="593589" y="27628"/>
                    </a:lnTo>
                    <a:cubicBezTo>
                      <a:pt x="601226" y="27628"/>
                      <a:pt x="607411" y="21444"/>
                      <a:pt x="607411" y="13815"/>
                    </a:cubicBezTo>
                    <a:cubicBezTo>
                      <a:pt x="607411" y="6185"/>
                      <a:pt x="601226" y="0"/>
                      <a:pt x="593589" y="0"/>
                    </a:cubicBezTo>
                    <a:lnTo>
                      <a:pt x="284137" y="0"/>
                    </a:lnTo>
                    <a:cubicBezTo>
                      <a:pt x="277498" y="0"/>
                      <a:pt x="271784" y="4722"/>
                      <a:pt x="270551" y="11243"/>
                    </a:cubicBezTo>
                    <a:lnTo>
                      <a:pt x="243" y="1437440"/>
                    </a:lnTo>
                    <a:cubicBezTo>
                      <a:pt x="-1172" y="1444931"/>
                      <a:pt x="3744" y="1452151"/>
                      <a:pt x="11253" y="1453584"/>
                    </a:cubicBezTo>
                    <a:cubicBezTo>
                      <a:pt x="12124" y="1453747"/>
                      <a:pt x="12976" y="1453820"/>
                      <a:pt x="13829" y="1453820"/>
                    </a:cubicBezTo>
                    <a:close/>
                  </a:path>
                </a:pathLst>
              </a:custGeom>
              <a:solidFill>
                <a:schemeClr val="bg1"/>
              </a:solidFill>
              <a:ln w="1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6" name="Полилиния: фигура 125">
                <a:extLst>
                  <a:ext uri="{FF2B5EF4-FFF2-40B4-BE49-F238E27FC236}">
                    <a16:creationId xmlns:a16="http://schemas.microsoft.com/office/drawing/2014/main" id="{E94F2700-D7EA-707D-5F1A-1FFFB50F5B01}"/>
                  </a:ext>
                </a:extLst>
              </p:cNvPr>
              <p:cNvSpPr/>
              <p:nvPr/>
            </p:nvSpPr>
            <p:spPr>
              <a:xfrm rot="-2700000">
                <a:off x="2123549" y="6171953"/>
                <a:ext cx="316233" cy="316233"/>
              </a:xfrm>
              <a:custGeom>
                <a:avLst/>
                <a:gdLst>
                  <a:gd name="connsiteX0" fmla="*/ 316233 w 316233"/>
                  <a:gd name="connsiteY0" fmla="*/ 158117 h 316233"/>
                  <a:gd name="connsiteX1" fmla="*/ 158117 w 316233"/>
                  <a:gd name="connsiteY1" fmla="*/ 316233 h 316233"/>
                  <a:gd name="connsiteX2" fmla="*/ 0 w 316233"/>
                  <a:gd name="connsiteY2" fmla="*/ 158117 h 316233"/>
                  <a:gd name="connsiteX3" fmla="*/ 158117 w 316233"/>
                  <a:gd name="connsiteY3" fmla="*/ 0 h 316233"/>
                  <a:gd name="connsiteX4" fmla="*/ 316233 w 316233"/>
                  <a:gd name="connsiteY4" fmla="*/ 158117 h 316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6233" h="316233">
                    <a:moveTo>
                      <a:pt x="316233" y="158117"/>
                    </a:moveTo>
                    <a:cubicBezTo>
                      <a:pt x="316233" y="245442"/>
                      <a:pt x="245442" y="316233"/>
                      <a:pt x="158117" y="316233"/>
                    </a:cubicBezTo>
                    <a:cubicBezTo>
                      <a:pt x="70791" y="316233"/>
                      <a:pt x="0" y="245442"/>
                      <a:pt x="0" y="158117"/>
                    </a:cubicBezTo>
                    <a:cubicBezTo>
                      <a:pt x="0" y="70791"/>
                      <a:pt x="70791" y="0"/>
                      <a:pt x="158117" y="0"/>
                    </a:cubicBezTo>
                    <a:cubicBezTo>
                      <a:pt x="245442" y="0"/>
                      <a:pt x="316233" y="70791"/>
                      <a:pt x="316233" y="158117"/>
                    </a:cubicBezTo>
                    <a:close/>
                  </a:path>
                </a:pathLst>
              </a:custGeom>
              <a:solidFill>
                <a:schemeClr val="bg1"/>
              </a:solidFill>
              <a:ln w="1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7" name="Полилиния: фигура 126">
                <a:extLst>
                  <a:ext uri="{FF2B5EF4-FFF2-40B4-BE49-F238E27FC236}">
                    <a16:creationId xmlns:a16="http://schemas.microsoft.com/office/drawing/2014/main" id="{40CCA039-8E71-EF85-295B-6387558D3C34}"/>
                  </a:ext>
                </a:extLst>
              </p:cNvPr>
              <p:cNvSpPr/>
              <p:nvPr/>
            </p:nvSpPr>
            <p:spPr>
              <a:xfrm>
                <a:off x="2200957" y="6249370"/>
                <a:ext cx="161390" cy="161401"/>
              </a:xfrm>
              <a:custGeom>
                <a:avLst/>
                <a:gdLst>
                  <a:gd name="connsiteX0" fmla="*/ 0 w 161390"/>
                  <a:gd name="connsiteY0" fmla="*/ 80701 h 161401"/>
                  <a:gd name="connsiteX1" fmla="*/ 80695 w 161390"/>
                  <a:gd name="connsiteY1" fmla="*/ 0 h 161401"/>
                  <a:gd name="connsiteX2" fmla="*/ 161390 w 161390"/>
                  <a:gd name="connsiteY2" fmla="*/ 80701 h 161401"/>
                  <a:gd name="connsiteX3" fmla="*/ 80695 w 161390"/>
                  <a:gd name="connsiteY3" fmla="*/ 161401 h 161401"/>
                  <a:gd name="connsiteX4" fmla="*/ 0 w 161390"/>
                  <a:gd name="connsiteY4" fmla="*/ 80701 h 161401"/>
                  <a:gd name="connsiteX5" fmla="*/ 14736 w 161390"/>
                  <a:gd name="connsiteY5" fmla="*/ 80701 h 161401"/>
                  <a:gd name="connsiteX6" fmla="*/ 80695 w 161390"/>
                  <a:gd name="connsiteY6" fmla="*/ 146654 h 161401"/>
                  <a:gd name="connsiteX7" fmla="*/ 146654 w 161390"/>
                  <a:gd name="connsiteY7" fmla="*/ 80701 h 161401"/>
                  <a:gd name="connsiteX8" fmla="*/ 80695 w 161390"/>
                  <a:gd name="connsiteY8" fmla="*/ 14747 h 161401"/>
                  <a:gd name="connsiteX9" fmla="*/ 14736 w 161390"/>
                  <a:gd name="connsiteY9" fmla="*/ 80701 h 161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390" h="161401">
                    <a:moveTo>
                      <a:pt x="0" y="80701"/>
                    </a:moveTo>
                    <a:cubicBezTo>
                      <a:pt x="0" y="36205"/>
                      <a:pt x="36198" y="0"/>
                      <a:pt x="80695" y="0"/>
                    </a:cubicBezTo>
                    <a:cubicBezTo>
                      <a:pt x="125190" y="0"/>
                      <a:pt x="161390" y="36205"/>
                      <a:pt x="161390" y="80701"/>
                    </a:cubicBezTo>
                    <a:cubicBezTo>
                      <a:pt x="161390" y="125196"/>
                      <a:pt x="125190" y="161401"/>
                      <a:pt x="80695" y="161401"/>
                    </a:cubicBezTo>
                    <a:cubicBezTo>
                      <a:pt x="36198" y="161401"/>
                      <a:pt x="0" y="125196"/>
                      <a:pt x="0" y="80701"/>
                    </a:cubicBezTo>
                    <a:close/>
                    <a:moveTo>
                      <a:pt x="14736" y="80701"/>
                    </a:moveTo>
                    <a:cubicBezTo>
                      <a:pt x="14736" y="117069"/>
                      <a:pt x="44326" y="146654"/>
                      <a:pt x="80695" y="146654"/>
                    </a:cubicBezTo>
                    <a:cubicBezTo>
                      <a:pt x="117064" y="146654"/>
                      <a:pt x="146654" y="117069"/>
                      <a:pt x="146654" y="80701"/>
                    </a:cubicBezTo>
                    <a:cubicBezTo>
                      <a:pt x="146654" y="44332"/>
                      <a:pt x="117064" y="14747"/>
                      <a:pt x="80695" y="14747"/>
                    </a:cubicBezTo>
                    <a:cubicBezTo>
                      <a:pt x="44326" y="14747"/>
                      <a:pt x="14736" y="44332"/>
                      <a:pt x="14736" y="80701"/>
                    </a:cubicBezTo>
                    <a:close/>
                  </a:path>
                </a:pathLst>
              </a:custGeom>
              <a:solidFill>
                <a:srgbClr val="0C4BF5"/>
              </a:solidFill>
              <a:ln w="1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8" name="Полилиния: фигура 127">
                <a:extLst>
                  <a:ext uri="{FF2B5EF4-FFF2-40B4-BE49-F238E27FC236}">
                    <a16:creationId xmlns:a16="http://schemas.microsoft.com/office/drawing/2014/main" id="{EFB854E9-7D91-6D54-B4F0-120D7D03DCAC}"/>
                  </a:ext>
                </a:extLst>
              </p:cNvPr>
              <p:cNvSpPr/>
              <p:nvPr/>
            </p:nvSpPr>
            <p:spPr>
              <a:xfrm>
                <a:off x="1563890" y="5844615"/>
                <a:ext cx="720002" cy="513861"/>
              </a:xfrm>
              <a:custGeom>
                <a:avLst/>
                <a:gdLst>
                  <a:gd name="connsiteX0" fmla="*/ 13813 w 720002"/>
                  <a:gd name="connsiteY0" fmla="*/ 513861 h 513861"/>
                  <a:gd name="connsiteX1" fmla="*/ 383668 w 720002"/>
                  <a:gd name="connsiteY1" fmla="*/ 513861 h 513861"/>
                  <a:gd name="connsiteX2" fmla="*/ 396817 w 720002"/>
                  <a:gd name="connsiteY2" fmla="*/ 504284 h 513861"/>
                  <a:gd name="connsiteX3" fmla="*/ 514634 w 720002"/>
                  <a:gd name="connsiteY3" fmla="*/ 138637 h 513861"/>
                  <a:gd name="connsiteX4" fmla="*/ 667015 w 720002"/>
                  <a:gd name="connsiteY4" fmla="*/ 27626 h 513861"/>
                  <a:gd name="connsiteX5" fmla="*/ 706190 w 720002"/>
                  <a:gd name="connsiteY5" fmla="*/ 27626 h 513861"/>
                  <a:gd name="connsiteX6" fmla="*/ 720002 w 720002"/>
                  <a:gd name="connsiteY6" fmla="*/ 13822 h 513861"/>
                  <a:gd name="connsiteX7" fmla="*/ 706190 w 720002"/>
                  <a:gd name="connsiteY7" fmla="*/ 0 h 513861"/>
                  <a:gd name="connsiteX8" fmla="*/ 667015 w 720002"/>
                  <a:gd name="connsiteY8" fmla="*/ 0 h 513861"/>
                  <a:gd name="connsiteX9" fmla="*/ 488338 w 720002"/>
                  <a:gd name="connsiteY9" fmla="*/ 130148 h 513861"/>
                  <a:gd name="connsiteX10" fmla="*/ 373606 w 720002"/>
                  <a:gd name="connsiteY10" fmla="*/ 486235 h 513861"/>
                  <a:gd name="connsiteX11" fmla="*/ 13813 w 720002"/>
                  <a:gd name="connsiteY11" fmla="*/ 486235 h 513861"/>
                  <a:gd name="connsiteX12" fmla="*/ 0 w 720002"/>
                  <a:gd name="connsiteY12" fmla="*/ 500039 h 513861"/>
                  <a:gd name="connsiteX13" fmla="*/ 13813 w 720002"/>
                  <a:gd name="connsiteY13" fmla="*/ 513861 h 513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20002" h="513861">
                    <a:moveTo>
                      <a:pt x="13813" y="513861"/>
                    </a:moveTo>
                    <a:lnTo>
                      <a:pt x="383668" y="513861"/>
                    </a:lnTo>
                    <a:cubicBezTo>
                      <a:pt x="389665" y="513861"/>
                      <a:pt x="394976" y="509997"/>
                      <a:pt x="396817" y="504284"/>
                    </a:cubicBezTo>
                    <a:lnTo>
                      <a:pt x="514634" y="138637"/>
                    </a:lnTo>
                    <a:cubicBezTo>
                      <a:pt x="536027" y="72248"/>
                      <a:pt x="597263" y="27626"/>
                      <a:pt x="667015" y="27626"/>
                    </a:cubicBezTo>
                    <a:lnTo>
                      <a:pt x="706190" y="27626"/>
                    </a:lnTo>
                    <a:cubicBezTo>
                      <a:pt x="713819" y="27626"/>
                      <a:pt x="720002" y="21440"/>
                      <a:pt x="720002" y="13822"/>
                    </a:cubicBezTo>
                    <a:cubicBezTo>
                      <a:pt x="720002" y="6185"/>
                      <a:pt x="713819" y="0"/>
                      <a:pt x="706190" y="0"/>
                    </a:cubicBezTo>
                    <a:lnTo>
                      <a:pt x="667015" y="0"/>
                    </a:lnTo>
                    <a:cubicBezTo>
                      <a:pt x="585226" y="0"/>
                      <a:pt x="513420" y="52313"/>
                      <a:pt x="488338" y="130148"/>
                    </a:cubicBezTo>
                    <a:lnTo>
                      <a:pt x="373606" y="486235"/>
                    </a:lnTo>
                    <a:lnTo>
                      <a:pt x="13813" y="486235"/>
                    </a:lnTo>
                    <a:cubicBezTo>
                      <a:pt x="6184" y="486235"/>
                      <a:pt x="0" y="492421"/>
                      <a:pt x="0" y="500039"/>
                    </a:cubicBezTo>
                    <a:cubicBezTo>
                      <a:pt x="0" y="507676"/>
                      <a:pt x="6184" y="513861"/>
                      <a:pt x="13813" y="513861"/>
                    </a:cubicBezTo>
                    <a:close/>
                  </a:path>
                </a:pathLst>
              </a:custGeom>
              <a:solidFill>
                <a:schemeClr val="bg1"/>
              </a:solidFill>
              <a:ln w="1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9" name="Полилиния: фигура 128">
                <a:extLst>
                  <a:ext uri="{FF2B5EF4-FFF2-40B4-BE49-F238E27FC236}">
                    <a16:creationId xmlns:a16="http://schemas.microsoft.com/office/drawing/2014/main" id="{5170AB43-FC47-1B63-28BD-10D28156693D}"/>
                  </a:ext>
                </a:extLst>
              </p:cNvPr>
              <p:cNvSpPr/>
              <p:nvPr/>
            </p:nvSpPr>
            <p:spPr>
              <a:xfrm>
                <a:off x="2690971" y="5135892"/>
                <a:ext cx="482217" cy="81609"/>
              </a:xfrm>
              <a:custGeom>
                <a:avLst/>
                <a:gdLst>
                  <a:gd name="connsiteX0" fmla="*/ 482218 w 482217"/>
                  <a:gd name="connsiteY0" fmla="*/ 81609 h 81609"/>
                  <a:gd name="connsiteX1" fmla="*/ 482218 w 482217"/>
                  <a:gd name="connsiteY1" fmla="*/ 0 h 81609"/>
                  <a:gd name="connsiteX2" fmla="*/ 79966 w 482217"/>
                  <a:gd name="connsiteY2" fmla="*/ 0 h 81609"/>
                  <a:gd name="connsiteX3" fmla="*/ 372 w 482217"/>
                  <a:gd name="connsiteY3" fmla="*/ 63485 h 81609"/>
                  <a:gd name="connsiteX4" fmla="*/ 14883 w 482217"/>
                  <a:gd name="connsiteY4" fmla="*/ 81609 h 81609"/>
                  <a:gd name="connsiteX5" fmla="*/ 482218 w 482217"/>
                  <a:gd name="connsiteY5" fmla="*/ 81609 h 81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2217" h="81609">
                    <a:moveTo>
                      <a:pt x="482218" y="81609"/>
                    </a:moveTo>
                    <a:lnTo>
                      <a:pt x="482218" y="0"/>
                    </a:lnTo>
                    <a:lnTo>
                      <a:pt x="79966" y="0"/>
                    </a:lnTo>
                    <a:cubicBezTo>
                      <a:pt x="41112" y="0"/>
                      <a:pt x="8607" y="27136"/>
                      <a:pt x="372" y="63485"/>
                    </a:cubicBezTo>
                    <a:cubicBezTo>
                      <a:pt x="-1732" y="72768"/>
                      <a:pt x="5360" y="81609"/>
                      <a:pt x="14883" y="81609"/>
                    </a:cubicBezTo>
                    <a:lnTo>
                      <a:pt x="482218" y="81609"/>
                    </a:lnTo>
                    <a:close/>
                  </a:path>
                </a:pathLst>
              </a:custGeom>
              <a:solidFill>
                <a:schemeClr val="bg1"/>
              </a:solidFill>
              <a:ln w="1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0" name="Полилиния: фигура 129">
                <a:extLst>
                  <a:ext uri="{FF2B5EF4-FFF2-40B4-BE49-F238E27FC236}">
                    <a16:creationId xmlns:a16="http://schemas.microsoft.com/office/drawing/2014/main" id="{52C131E4-A2AF-2F0F-C1E7-B25CBAE0510B}"/>
                  </a:ext>
                </a:extLst>
              </p:cNvPr>
              <p:cNvSpPr/>
              <p:nvPr/>
            </p:nvSpPr>
            <p:spPr>
              <a:xfrm>
                <a:off x="2774220" y="5198578"/>
                <a:ext cx="353711" cy="186182"/>
              </a:xfrm>
              <a:custGeom>
                <a:avLst/>
                <a:gdLst>
                  <a:gd name="connsiteX0" fmla="*/ 188447 w 353711"/>
                  <a:gd name="connsiteY0" fmla="*/ 186183 h 186182"/>
                  <a:gd name="connsiteX1" fmla="*/ 353712 w 353711"/>
                  <a:gd name="connsiteY1" fmla="*/ 186183 h 186182"/>
                  <a:gd name="connsiteX2" fmla="*/ 353712 w 353711"/>
                  <a:gd name="connsiteY2" fmla="*/ 165922 h 186182"/>
                  <a:gd name="connsiteX3" fmla="*/ 188447 w 353711"/>
                  <a:gd name="connsiteY3" fmla="*/ 165922 h 186182"/>
                  <a:gd name="connsiteX4" fmla="*/ 85453 w 353711"/>
                  <a:gd name="connsiteY4" fmla="*/ 129663 h 186182"/>
                  <a:gd name="connsiteX5" fmla="*/ 27916 w 353711"/>
                  <a:gd name="connsiteY5" fmla="*/ 36877 h 186182"/>
                  <a:gd name="connsiteX6" fmla="*/ 19790 w 353711"/>
                  <a:gd name="connsiteY6" fmla="*/ 0 h 186182"/>
                  <a:gd name="connsiteX7" fmla="*/ 0 w 353711"/>
                  <a:gd name="connsiteY7" fmla="*/ 4357 h 186182"/>
                  <a:gd name="connsiteX8" fmla="*/ 8126 w 353711"/>
                  <a:gd name="connsiteY8" fmla="*/ 41234 h 186182"/>
                  <a:gd name="connsiteX9" fmla="*/ 72774 w 353711"/>
                  <a:gd name="connsiteY9" fmla="*/ 145453 h 186182"/>
                  <a:gd name="connsiteX10" fmla="*/ 188447 w 353711"/>
                  <a:gd name="connsiteY10" fmla="*/ 186183 h 18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3711" h="186182">
                    <a:moveTo>
                      <a:pt x="188447" y="186183"/>
                    </a:moveTo>
                    <a:lnTo>
                      <a:pt x="353712" y="186183"/>
                    </a:lnTo>
                    <a:lnTo>
                      <a:pt x="353712" y="165922"/>
                    </a:lnTo>
                    <a:lnTo>
                      <a:pt x="188447" y="165922"/>
                    </a:lnTo>
                    <a:cubicBezTo>
                      <a:pt x="151116" y="165922"/>
                      <a:pt x="114548" y="153045"/>
                      <a:pt x="85453" y="129663"/>
                    </a:cubicBezTo>
                    <a:cubicBezTo>
                      <a:pt x="56376" y="106280"/>
                      <a:pt x="35933" y="73327"/>
                      <a:pt x="27916" y="36877"/>
                    </a:cubicBezTo>
                    <a:lnTo>
                      <a:pt x="19790" y="0"/>
                    </a:lnTo>
                    <a:lnTo>
                      <a:pt x="0" y="4357"/>
                    </a:lnTo>
                    <a:lnTo>
                      <a:pt x="8126" y="41234"/>
                    </a:lnTo>
                    <a:cubicBezTo>
                      <a:pt x="17141" y="82175"/>
                      <a:pt x="40087" y="119188"/>
                      <a:pt x="72774" y="145453"/>
                    </a:cubicBezTo>
                    <a:cubicBezTo>
                      <a:pt x="105442" y="171717"/>
                      <a:pt x="146527" y="186183"/>
                      <a:pt x="188447" y="186183"/>
                    </a:cubicBezTo>
                    <a:close/>
                  </a:path>
                </a:pathLst>
              </a:custGeom>
              <a:solidFill>
                <a:schemeClr val="bg1"/>
              </a:solidFill>
              <a:ln w="1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1" name="Полилиния: фигура 130">
                <a:extLst>
                  <a:ext uri="{FF2B5EF4-FFF2-40B4-BE49-F238E27FC236}">
                    <a16:creationId xmlns:a16="http://schemas.microsoft.com/office/drawing/2014/main" id="{A875F898-038B-918B-ABF7-7C04A2742C90}"/>
                  </a:ext>
                </a:extLst>
              </p:cNvPr>
              <p:cNvSpPr/>
              <p:nvPr/>
            </p:nvSpPr>
            <p:spPr>
              <a:xfrm>
                <a:off x="3322545" y="4515788"/>
                <a:ext cx="315057" cy="77353"/>
              </a:xfrm>
              <a:custGeom>
                <a:avLst/>
                <a:gdLst>
                  <a:gd name="connsiteX0" fmla="*/ 22112 w 315057"/>
                  <a:gd name="connsiteY0" fmla="*/ 77354 h 77353"/>
                  <a:gd name="connsiteX1" fmla="*/ 292946 w 315057"/>
                  <a:gd name="connsiteY1" fmla="*/ 77354 h 77353"/>
                  <a:gd name="connsiteX2" fmla="*/ 315057 w 315057"/>
                  <a:gd name="connsiteY2" fmla="*/ 55252 h 77353"/>
                  <a:gd name="connsiteX3" fmla="*/ 315057 w 315057"/>
                  <a:gd name="connsiteY3" fmla="*/ 22102 h 77353"/>
                  <a:gd name="connsiteX4" fmla="*/ 292946 w 315057"/>
                  <a:gd name="connsiteY4" fmla="*/ 0 h 77353"/>
                  <a:gd name="connsiteX5" fmla="*/ 22112 w 315057"/>
                  <a:gd name="connsiteY5" fmla="*/ 0 h 77353"/>
                  <a:gd name="connsiteX6" fmla="*/ 0 w 315057"/>
                  <a:gd name="connsiteY6" fmla="*/ 22102 h 77353"/>
                  <a:gd name="connsiteX7" fmla="*/ 0 w 315057"/>
                  <a:gd name="connsiteY7" fmla="*/ 55252 h 77353"/>
                  <a:gd name="connsiteX8" fmla="*/ 22112 w 315057"/>
                  <a:gd name="connsiteY8" fmla="*/ 77354 h 7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5057" h="77353">
                    <a:moveTo>
                      <a:pt x="22112" y="77354"/>
                    </a:moveTo>
                    <a:lnTo>
                      <a:pt x="292946" y="77354"/>
                    </a:lnTo>
                    <a:cubicBezTo>
                      <a:pt x="305099" y="77354"/>
                      <a:pt x="315057" y="67408"/>
                      <a:pt x="315057" y="55252"/>
                    </a:cubicBezTo>
                    <a:lnTo>
                      <a:pt x="315057" y="22102"/>
                    </a:lnTo>
                    <a:cubicBezTo>
                      <a:pt x="315057" y="9946"/>
                      <a:pt x="305099" y="0"/>
                      <a:pt x="292946" y="0"/>
                    </a:cubicBezTo>
                    <a:lnTo>
                      <a:pt x="22112" y="0"/>
                    </a:lnTo>
                    <a:cubicBezTo>
                      <a:pt x="9940" y="0"/>
                      <a:pt x="0" y="9946"/>
                      <a:pt x="0" y="22102"/>
                    </a:cubicBezTo>
                    <a:lnTo>
                      <a:pt x="0" y="55252"/>
                    </a:lnTo>
                    <a:cubicBezTo>
                      <a:pt x="0" y="67408"/>
                      <a:pt x="9940" y="77354"/>
                      <a:pt x="22112" y="77354"/>
                    </a:cubicBezTo>
                    <a:close/>
                  </a:path>
                </a:pathLst>
              </a:custGeom>
              <a:solidFill>
                <a:srgbClr val="EE8A4E"/>
              </a:solidFill>
              <a:ln w="1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132" name="Рисунок 23">
                <a:extLst>
                  <a:ext uri="{FF2B5EF4-FFF2-40B4-BE49-F238E27FC236}">
                    <a16:creationId xmlns:a16="http://schemas.microsoft.com/office/drawing/2014/main" id="{24C5347E-1D50-8FA7-EB4C-72F0DB753848}"/>
                  </a:ext>
                </a:extLst>
              </p:cNvPr>
              <p:cNvGrpSpPr/>
              <p:nvPr/>
            </p:nvGrpSpPr>
            <p:grpSpPr>
              <a:xfrm>
                <a:off x="1366020" y="4559850"/>
                <a:ext cx="1118394" cy="602033"/>
                <a:chOff x="1366020" y="4559850"/>
                <a:chExt cx="1118394" cy="602033"/>
              </a:xfrm>
            </p:grpSpPr>
            <p:sp>
              <p:nvSpPr>
                <p:cNvPr id="137" name="Полилиния: фигура 136">
                  <a:extLst>
                    <a:ext uri="{FF2B5EF4-FFF2-40B4-BE49-F238E27FC236}">
                      <a16:creationId xmlns:a16="http://schemas.microsoft.com/office/drawing/2014/main" id="{88127B33-E8D3-263F-F795-EEA085AD575E}"/>
                    </a:ext>
                  </a:extLst>
                </p:cNvPr>
                <p:cNvSpPr/>
                <p:nvPr/>
              </p:nvSpPr>
              <p:spPr>
                <a:xfrm>
                  <a:off x="1366020" y="4559850"/>
                  <a:ext cx="1118394" cy="602033"/>
                </a:xfrm>
                <a:custGeom>
                  <a:avLst/>
                  <a:gdLst>
                    <a:gd name="connsiteX0" fmla="*/ 97683 w 1118394"/>
                    <a:gd name="connsiteY0" fmla="*/ 600045 h 602033"/>
                    <a:gd name="connsiteX1" fmla="*/ 17354 w 1118394"/>
                    <a:gd name="connsiteY1" fmla="*/ 231908 h 602033"/>
                    <a:gd name="connsiteX2" fmla="*/ 17327 w 1118394"/>
                    <a:gd name="connsiteY2" fmla="*/ 231850 h 602033"/>
                    <a:gd name="connsiteX3" fmla="*/ 1611 w 1118394"/>
                    <a:gd name="connsiteY3" fmla="*/ 7417 h 602033"/>
                    <a:gd name="connsiteX4" fmla="*/ 682665 w 1118394"/>
                    <a:gd name="connsiteY4" fmla="*/ 2908 h 602033"/>
                    <a:gd name="connsiteX5" fmla="*/ 775203 w 1118394"/>
                    <a:gd name="connsiteY5" fmla="*/ 543591 h 602033"/>
                    <a:gd name="connsiteX6" fmla="*/ 1118193 w 1118394"/>
                    <a:gd name="connsiteY6" fmla="*/ 600045 h 602033"/>
                    <a:gd name="connsiteX7" fmla="*/ 581538 w 1118394"/>
                    <a:gd name="connsiteY7" fmla="*/ 601941 h 602033"/>
                    <a:gd name="connsiteX8" fmla="*/ 97683 w 1118394"/>
                    <a:gd name="connsiteY8" fmla="*/ 600045 h 602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18394" h="602033">
                      <a:moveTo>
                        <a:pt x="97683" y="600045"/>
                      </a:moveTo>
                      <a:cubicBezTo>
                        <a:pt x="97683" y="600045"/>
                        <a:pt x="45422" y="411265"/>
                        <a:pt x="17354" y="231908"/>
                      </a:cubicBezTo>
                      <a:cubicBezTo>
                        <a:pt x="17354" y="231879"/>
                        <a:pt x="17354" y="231879"/>
                        <a:pt x="17327" y="231850"/>
                      </a:cubicBezTo>
                      <a:cubicBezTo>
                        <a:pt x="4254" y="148305"/>
                        <a:pt x="-3559" y="66801"/>
                        <a:pt x="1611" y="7417"/>
                      </a:cubicBezTo>
                      <a:cubicBezTo>
                        <a:pt x="1611" y="7417"/>
                        <a:pt x="515146" y="-5654"/>
                        <a:pt x="682665" y="2908"/>
                      </a:cubicBezTo>
                      <a:cubicBezTo>
                        <a:pt x="682665" y="2908"/>
                        <a:pt x="757821" y="204471"/>
                        <a:pt x="775203" y="543591"/>
                      </a:cubicBezTo>
                      <a:cubicBezTo>
                        <a:pt x="775203" y="543591"/>
                        <a:pt x="1128006" y="502336"/>
                        <a:pt x="1118193" y="600045"/>
                      </a:cubicBezTo>
                      <a:cubicBezTo>
                        <a:pt x="1118193" y="600045"/>
                        <a:pt x="851536" y="601596"/>
                        <a:pt x="581538" y="601941"/>
                      </a:cubicBezTo>
                      <a:cubicBezTo>
                        <a:pt x="391095" y="602228"/>
                        <a:pt x="198982" y="601912"/>
                        <a:pt x="97683" y="60004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1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38" name="Полилиния: фигура 137">
                  <a:extLst>
                    <a:ext uri="{FF2B5EF4-FFF2-40B4-BE49-F238E27FC236}">
                      <a16:creationId xmlns:a16="http://schemas.microsoft.com/office/drawing/2014/main" id="{3E770474-678C-2E4B-5F94-C9E2EF99EA35}"/>
                    </a:ext>
                  </a:extLst>
                </p:cNvPr>
                <p:cNvSpPr/>
                <p:nvPr/>
              </p:nvSpPr>
              <p:spPr>
                <a:xfrm>
                  <a:off x="1689211" y="4784524"/>
                  <a:ext cx="97732" cy="109515"/>
                </a:xfrm>
                <a:custGeom>
                  <a:avLst/>
                  <a:gdLst>
                    <a:gd name="connsiteX0" fmla="*/ 92951 w 97732"/>
                    <a:gd name="connsiteY0" fmla="*/ 48462 h 109515"/>
                    <a:gd name="connsiteX1" fmla="*/ 73504 w 97732"/>
                    <a:gd name="connsiteY1" fmla="*/ 107956 h 109515"/>
                    <a:gd name="connsiteX2" fmla="*/ 14030 w 97732"/>
                    <a:gd name="connsiteY2" fmla="*/ 74743 h 109515"/>
                    <a:gd name="connsiteX3" fmla="*/ 13056 w 97732"/>
                    <a:gd name="connsiteY3" fmla="*/ 6386 h 109515"/>
                    <a:gd name="connsiteX4" fmla="*/ 81549 w 97732"/>
                    <a:gd name="connsiteY4" fmla="*/ 23446 h 109515"/>
                    <a:gd name="connsiteX5" fmla="*/ 71391 w 97732"/>
                    <a:gd name="connsiteY5" fmla="*/ 33602 h 109515"/>
                    <a:gd name="connsiteX6" fmla="*/ 26584 w 97732"/>
                    <a:gd name="connsiteY6" fmla="*/ 15635 h 109515"/>
                    <a:gd name="connsiteX7" fmla="*/ 26434 w 97732"/>
                    <a:gd name="connsiteY7" fmla="*/ 67493 h 109515"/>
                    <a:gd name="connsiteX8" fmla="*/ 62964 w 97732"/>
                    <a:gd name="connsiteY8" fmla="*/ 94955 h 109515"/>
                    <a:gd name="connsiteX9" fmla="*/ 79100 w 97732"/>
                    <a:gd name="connsiteY9" fmla="*/ 52280 h 109515"/>
                    <a:gd name="connsiteX10" fmla="*/ 92951 w 97732"/>
                    <a:gd name="connsiteY10" fmla="*/ 48462 h 109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7732" h="109515">
                      <a:moveTo>
                        <a:pt x="92951" y="48462"/>
                      </a:moveTo>
                      <a:cubicBezTo>
                        <a:pt x="101030" y="71124"/>
                        <a:pt x="101446" y="100258"/>
                        <a:pt x="73504" y="107956"/>
                      </a:cubicBezTo>
                      <a:cubicBezTo>
                        <a:pt x="47402" y="115146"/>
                        <a:pt x="25523" y="96349"/>
                        <a:pt x="14030" y="74743"/>
                      </a:cubicBezTo>
                      <a:cubicBezTo>
                        <a:pt x="3451" y="54859"/>
                        <a:pt x="-10907" y="22410"/>
                        <a:pt x="13056" y="6386"/>
                      </a:cubicBezTo>
                      <a:cubicBezTo>
                        <a:pt x="37107" y="-9698"/>
                        <a:pt x="62851" y="7823"/>
                        <a:pt x="81549" y="23446"/>
                      </a:cubicBezTo>
                      <a:cubicBezTo>
                        <a:pt x="88651" y="29379"/>
                        <a:pt x="78444" y="39494"/>
                        <a:pt x="71391" y="33602"/>
                      </a:cubicBezTo>
                      <a:cubicBezTo>
                        <a:pt x="59332" y="23528"/>
                        <a:pt x="43528" y="10079"/>
                        <a:pt x="26584" y="15635"/>
                      </a:cubicBezTo>
                      <a:cubicBezTo>
                        <a:pt x="3656" y="23154"/>
                        <a:pt x="19022" y="53560"/>
                        <a:pt x="26434" y="67493"/>
                      </a:cubicBezTo>
                      <a:cubicBezTo>
                        <a:pt x="33936" y="81594"/>
                        <a:pt x="45614" y="95335"/>
                        <a:pt x="62964" y="94955"/>
                      </a:cubicBezTo>
                      <a:cubicBezTo>
                        <a:pt x="87914" y="94408"/>
                        <a:pt x="85201" y="69392"/>
                        <a:pt x="79100" y="52280"/>
                      </a:cubicBezTo>
                      <a:cubicBezTo>
                        <a:pt x="75991" y="43557"/>
                        <a:pt x="89866" y="39802"/>
                        <a:pt x="92951" y="48462"/>
                      </a:cubicBezTo>
                      <a:close/>
                    </a:path>
                  </a:pathLst>
                </a:custGeom>
                <a:solidFill>
                  <a:srgbClr val="1B31FD"/>
                </a:solidFill>
                <a:ln w="1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39" name="Полилиния: фигура 138">
                  <a:extLst>
                    <a:ext uri="{FF2B5EF4-FFF2-40B4-BE49-F238E27FC236}">
                      <a16:creationId xmlns:a16="http://schemas.microsoft.com/office/drawing/2014/main" id="{AC11607F-692E-20A1-1439-EE34942FC852}"/>
                    </a:ext>
                  </a:extLst>
                </p:cNvPr>
                <p:cNvSpPr/>
                <p:nvPr/>
              </p:nvSpPr>
              <p:spPr>
                <a:xfrm>
                  <a:off x="1383374" y="4791757"/>
                  <a:ext cx="564184" cy="370125"/>
                </a:xfrm>
                <a:custGeom>
                  <a:avLst/>
                  <a:gdLst>
                    <a:gd name="connsiteX0" fmla="*/ 0 w 564184"/>
                    <a:gd name="connsiteY0" fmla="*/ 0 h 370125"/>
                    <a:gd name="connsiteX1" fmla="*/ 564184 w 564184"/>
                    <a:gd name="connsiteY1" fmla="*/ 370033 h 370125"/>
                    <a:gd name="connsiteX2" fmla="*/ 80329 w 564184"/>
                    <a:gd name="connsiteY2" fmla="*/ 368138 h 370125"/>
                    <a:gd name="connsiteX3" fmla="*/ 0 w 564184"/>
                    <a:gd name="connsiteY3" fmla="*/ 0 h 37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4184" h="370125">
                      <a:moveTo>
                        <a:pt x="0" y="0"/>
                      </a:moveTo>
                      <a:cubicBezTo>
                        <a:pt x="80271" y="270831"/>
                        <a:pt x="547667" y="366728"/>
                        <a:pt x="564184" y="370033"/>
                      </a:cubicBezTo>
                      <a:cubicBezTo>
                        <a:pt x="373741" y="370320"/>
                        <a:pt x="181628" y="370004"/>
                        <a:pt x="80329" y="368138"/>
                      </a:cubicBezTo>
                      <a:cubicBezTo>
                        <a:pt x="80329" y="368138"/>
                        <a:pt x="28068" y="179357"/>
                        <a:pt x="0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133" name="Полилиния: фигура 132">
                <a:extLst>
                  <a:ext uri="{FF2B5EF4-FFF2-40B4-BE49-F238E27FC236}">
                    <a16:creationId xmlns:a16="http://schemas.microsoft.com/office/drawing/2014/main" id="{9359EDD4-6887-2C86-0D89-374F6C5AAB2C}"/>
                  </a:ext>
                </a:extLst>
              </p:cNvPr>
              <p:cNvSpPr/>
              <p:nvPr/>
            </p:nvSpPr>
            <p:spPr>
              <a:xfrm>
                <a:off x="2539237" y="5237610"/>
                <a:ext cx="146949" cy="1270241"/>
              </a:xfrm>
              <a:custGeom>
                <a:avLst/>
                <a:gdLst>
                  <a:gd name="connsiteX0" fmla="*/ 141912 w 146949"/>
                  <a:gd name="connsiteY0" fmla="*/ 1270241 h 1270241"/>
                  <a:gd name="connsiteX1" fmla="*/ 142474 w 146949"/>
                  <a:gd name="connsiteY1" fmla="*/ 1270223 h 1270241"/>
                  <a:gd name="connsiteX2" fmla="*/ 146918 w 146949"/>
                  <a:gd name="connsiteY2" fmla="*/ 1264673 h 1270241"/>
                  <a:gd name="connsiteX3" fmla="*/ 10041 w 146949"/>
                  <a:gd name="connsiteY3" fmla="*/ 4486 h 1270241"/>
                  <a:gd name="connsiteX4" fmla="*/ 4490 w 146949"/>
                  <a:gd name="connsiteY4" fmla="*/ 31 h 1270241"/>
                  <a:gd name="connsiteX5" fmla="*/ 28 w 146949"/>
                  <a:gd name="connsiteY5" fmla="*/ 5572 h 1270241"/>
                  <a:gd name="connsiteX6" fmla="*/ 136923 w 146949"/>
                  <a:gd name="connsiteY6" fmla="*/ 1265761 h 1270241"/>
                  <a:gd name="connsiteX7" fmla="*/ 141912 w 146949"/>
                  <a:gd name="connsiteY7" fmla="*/ 1270241 h 1270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6949" h="1270241">
                    <a:moveTo>
                      <a:pt x="141912" y="1270241"/>
                    </a:moveTo>
                    <a:cubicBezTo>
                      <a:pt x="142093" y="1270241"/>
                      <a:pt x="142293" y="1270241"/>
                      <a:pt x="142474" y="1270223"/>
                    </a:cubicBezTo>
                    <a:cubicBezTo>
                      <a:pt x="145231" y="1269915"/>
                      <a:pt x="147227" y="1267448"/>
                      <a:pt x="146918" y="1264673"/>
                    </a:cubicBezTo>
                    <a:lnTo>
                      <a:pt x="10041" y="4486"/>
                    </a:lnTo>
                    <a:cubicBezTo>
                      <a:pt x="9732" y="1725"/>
                      <a:pt x="7247" y="-274"/>
                      <a:pt x="4490" y="31"/>
                    </a:cubicBezTo>
                    <a:cubicBezTo>
                      <a:pt x="1733" y="328"/>
                      <a:pt x="-262" y="2811"/>
                      <a:pt x="28" y="5572"/>
                    </a:cubicBezTo>
                    <a:lnTo>
                      <a:pt x="136923" y="1265761"/>
                    </a:lnTo>
                    <a:cubicBezTo>
                      <a:pt x="137214" y="1268337"/>
                      <a:pt x="139390" y="1270241"/>
                      <a:pt x="141912" y="1270241"/>
                    </a:cubicBezTo>
                    <a:close/>
                  </a:path>
                </a:pathLst>
              </a:custGeom>
              <a:solidFill>
                <a:srgbClr val="E0A97C"/>
              </a:solidFill>
              <a:ln w="1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4" name="Полилиния: фигура 133">
                <a:extLst>
                  <a:ext uri="{FF2B5EF4-FFF2-40B4-BE49-F238E27FC236}">
                    <a16:creationId xmlns:a16="http://schemas.microsoft.com/office/drawing/2014/main" id="{518748A8-F001-246B-8049-A3664161C38D}"/>
                  </a:ext>
                </a:extLst>
              </p:cNvPr>
              <p:cNvSpPr/>
              <p:nvPr/>
            </p:nvSpPr>
            <p:spPr>
              <a:xfrm>
                <a:off x="2284184" y="5256142"/>
                <a:ext cx="146949" cy="1270247"/>
              </a:xfrm>
              <a:custGeom>
                <a:avLst/>
                <a:gdLst>
                  <a:gd name="connsiteX0" fmla="*/ 141912 w 146949"/>
                  <a:gd name="connsiteY0" fmla="*/ 1270247 h 1270247"/>
                  <a:gd name="connsiteX1" fmla="*/ 142456 w 146949"/>
                  <a:gd name="connsiteY1" fmla="*/ 1270229 h 1270247"/>
                  <a:gd name="connsiteX2" fmla="*/ 146918 w 146949"/>
                  <a:gd name="connsiteY2" fmla="*/ 1264678 h 1270247"/>
                  <a:gd name="connsiteX3" fmla="*/ 10028 w 146949"/>
                  <a:gd name="connsiteY3" fmla="*/ 4486 h 1270247"/>
                  <a:gd name="connsiteX4" fmla="*/ 4485 w 146949"/>
                  <a:gd name="connsiteY4" fmla="*/ 31 h 1270247"/>
                  <a:gd name="connsiteX5" fmla="*/ 30 w 146949"/>
                  <a:gd name="connsiteY5" fmla="*/ 5572 h 1270247"/>
                  <a:gd name="connsiteX6" fmla="*/ 136923 w 146949"/>
                  <a:gd name="connsiteY6" fmla="*/ 1265767 h 1270247"/>
                  <a:gd name="connsiteX7" fmla="*/ 141912 w 146949"/>
                  <a:gd name="connsiteY7" fmla="*/ 1270247 h 1270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6949" h="1270247">
                    <a:moveTo>
                      <a:pt x="141912" y="1270247"/>
                    </a:moveTo>
                    <a:cubicBezTo>
                      <a:pt x="142093" y="1270247"/>
                      <a:pt x="142274" y="1270247"/>
                      <a:pt x="142456" y="1270229"/>
                    </a:cubicBezTo>
                    <a:cubicBezTo>
                      <a:pt x="145231" y="1269921"/>
                      <a:pt x="147226" y="1267435"/>
                      <a:pt x="146918" y="1264678"/>
                    </a:cubicBezTo>
                    <a:lnTo>
                      <a:pt x="10028" y="4486"/>
                    </a:lnTo>
                    <a:cubicBezTo>
                      <a:pt x="9729" y="1727"/>
                      <a:pt x="7291" y="-276"/>
                      <a:pt x="4485" y="31"/>
                    </a:cubicBezTo>
                    <a:cubicBezTo>
                      <a:pt x="1724" y="328"/>
                      <a:pt x="-270" y="2812"/>
                      <a:pt x="30" y="5572"/>
                    </a:cubicBezTo>
                    <a:lnTo>
                      <a:pt x="136923" y="1265767"/>
                    </a:lnTo>
                    <a:cubicBezTo>
                      <a:pt x="137195" y="1268342"/>
                      <a:pt x="139372" y="1270247"/>
                      <a:pt x="141912" y="1270247"/>
                    </a:cubicBezTo>
                    <a:close/>
                  </a:path>
                </a:pathLst>
              </a:custGeom>
              <a:solidFill>
                <a:srgbClr val="E0A97C"/>
              </a:solidFill>
              <a:ln w="1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5" name="Полилиния: фигура 134">
                <a:extLst>
                  <a:ext uri="{FF2B5EF4-FFF2-40B4-BE49-F238E27FC236}">
                    <a16:creationId xmlns:a16="http://schemas.microsoft.com/office/drawing/2014/main" id="{9D42CEE7-EF08-3574-FEEF-B9402C8F5398}"/>
                  </a:ext>
                </a:extLst>
              </p:cNvPr>
              <p:cNvSpPr/>
              <p:nvPr/>
            </p:nvSpPr>
            <p:spPr>
              <a:xfrm>
                <a:off x="2375179" y="4162632"/>
                <a:ext cx="45383" cy="18826"/>
              </a:xfrm>
              <a:custGeom>
                <a:avLst/>
                <a:gdLst>
                  <a:gd name="connsiteX0" fmla="*/ 0 w 45383"/>
                  <a:gd name="connsiteY0" fmla="*/ 0 h 18826"/>
                  <a:gd name="connsiteX1" fmla="*/ 45384 w 45383"/>
                  <a:gd name="connsiteY1" fmla="*/ 18827 h 18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383" h="18826">
                    <a:moveTo>
                      <a:pt x="0" y="0"/>
                    </a:moveTo>
                    <a:cubicBezTo>
                      <a:pt x="0" y="0"/>
                      <a:pt x="30564" y="16682"/>
                      <a:pt x="45384" y="18827"/>
                    </a:cubicBezTo>
                  </a:path>
                </a:pathLst>
              </a:custGeom>
              <a:noFill/>
              <a:ln w="5438" cap="rnd">
                <a:solidFill>
                  <a:srgbClr val="2F2D2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6" name="Полилиния: фигура 135">
                <a:extLst>
                  <a:ext uri="{FF2B5EF4-FFF2-40B4-BE49-F238E27FC236}">
                    <a16:creationId xmlns:a16="http://schemas.microsoft.com/office/drawing/2014/main" id="{0B6B0D6E-4416-04C9-F0C6-B8BA3CD5D227}"/>
                  </a:ext>
                </a:extLst>
              </p:cNvPr>
              <p:cNvSpPr/>
              <p:nvPr/>
            </p:nvSpPr>
            <p:spPr>
              <a:xfrm>
                <a:off x="2271687" y="4155459"/>
                <a:ext cx="45385" cy="18826"/>
              </a:xfrm>
              <a:custGeom>
                <a:avLst/>
                <a:gdLst>
                  <a:gd name="connsiteX0" fmla="*/ 45386 w 45385"/>
                  <a:gd name="connsiteY0" fmla="*/ 0 h 18826"/>
                  <a:gd name="connsiteX1" fmla="*/ 0 w 45385"/>
                  <a:gd name="connsiteY1" fmla="*/ 18827 h 18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385" h="18826">
                    <a:moveTo>
                      <a:pt x="45386" y="0"/>
                    </a:moveTo>
                    <a:cubicBezTo>
                      <a:pt x="45386" y="0"/>
                      <a:pt x="14820" y="16682"/>
                      <a:pt x="0" y="18827"/>
                    </a:cubicBezTo>
                  </a:path>
                </a:pathLst>
              </a:custGeom>
              <a:noFill/>
              <a:ln w="5438" cap="rnd">
                <a:solidFill>
                  <a:srgbClr val="2F2D2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66" name="Рисунок 23">
              <a:extLst>
                <a:ext uri="{FF2B5EF4-FFF2-40B4-BE49-F238E27FC236}">
                  <a16:creationId xmlns:a16="http://schemas.microsoft.com/office/drawing/2014/main" id="{6D4946B0-0CFA-6AB9-A866-CC46ACF99272}"/>
                </a:ext>
              </a:extLst>
            </p:cNvPr>
            <p:cNvGrpSpPr/>
            <p:nvPr/>
          </p:nvGrpSpPr>
          <p:grpSpPr>
            <a:xfrm flipH="1">
              <a:off x="1672758" y="3744966"/>
              <a:ext cx="984260" cy="398837"/>
              <a:chOff x="1921746" y="3744966"/>
              <a:chExt cx="984260" cy="398837"/>
            </a:xfrm>
          </p:grpSpPr>
          <p:grpSp>
            <p:nvGrpSpPr>
              <p:cNvPr id="167" name="Рисунок 23">
                <a:extLst>
                  <a:ext uri="{FF2B5EF4-FFF2-40B4-BE49-F238E27FC236}">
                    <a16:creationId xmlns:a16="http://schemas.microsoft.com/office/drawing/2014/main" id="{1EAA063B-9ACE-ADA7-76A1-813E8AE8EFE3}"/>
                  </a:ext>
                </a:extLst>
              </p:cNvPr>
              <p:cNvGrpSpPr/>
              <p:nvPr/>
            </p:nvGrpSpPr>
            <p:grpSpPr>
              <a:xfrm>
                <a:off x="2061842" y="3760232"/>
                <a:ext cx="844165" cy="383571"/>
                <a:chOff x="2061842" y="3760232"/>
                <a:chExt cx="844165" cy="383571"/>
              </a:xfrm>
            </p:grpSpPr>
            <p:sp>
              <p:nvSpPr>
                <p:cNvPr id="170" name="Полилиния: фигура 169">
                  <a:extLst>
                    <a:ext uri="{FF2B5EF4-FFF2-40B4-BE49-F238E27FC236}">
                      <a16:creationId xmlns:a16="http://schemas.microsoft.com/office/drawing/2014/main" id="{C339C882-C0AA-0495-ED81-B47E4FE658ED}"/>
                    </a:ext>
                  </a:extLst>
                </p:cNvPr>
                <p:cNvSpPr/>
                <p:nvPr/>
              </p:nvSpPr>
              <p:spPr>
                <a:xfrm>
                  <a:off x="2061842" y="3893310"/>
                  <a:ext cx="844165" cy="117711"/>
                </a:xfrm>
                <a:custGeom>
                  <a:avLst/>
                  <a:gdLst>
                    <a:gd name="connsiteX0" fmla="*/ 419868 w 844165"/>
                    <a:gd name="connsiteY0" fmla="*/ 114278 h 117711"/>
                    <a:gd name="connsiteX1" fmla="*/ 123104 w 844165"/>
                    <a:gd name="connsiteY1" fmla="*/ 84793 h 117711"/>
                    <a:gd name="connsiteX2" fmla="*/ 7 w 844165"/>
                    <a:gd name="connsiteY2" fmla="*/ 39317 h 117711"/>
                    <a:gd name="connsiteX3" fmla="*/ 4269 w 844165"/>
                    <a:gd name="connsiteY3" fmla="*/ 31347 h 117711"/>
                    <a:gd name="connsiteX4" fmla="*/ 144807 w 844165"/>
                    <a:gd name="connsiteY4" fmla="*/ 4008 h 117711"/>
                    <a:gd name="connsiteX5" fmla="*/ 424312 w 844165"/>
                    <a:gd name="connsiteY5" fmla="*/ 3434 h 117711"/>
                    <a:gd name="connsiteX6" fmla="*/ 721067 w 844165"/>
                    <a:gd name="connsiteY6" fmla="*/ 32918 h 117711"/>
                    <a:gd name="connsiteX7" fmla="*/ 844158 w 844165"/>
                    <a:gd name="connsiteY7" fmla="*/ 78395 h 117711"/>
                    <a:gd name="connsiteX8" fmla="*/ 839896 w 844165"/>
                    <a:gd name="connsiteY8" fmla="*/ 86364 h 117711"/>
                    <a:gd name="connsiteX9" fmla="*/ 699372 w 844165"/>
                    <a:gd name="connsiteY9" fmla="*/ 113703 h 117711"/>
                    <a:gd name="connsiteX10" fmla="*/ 563638 w 844165"/>
                    <a:gd name="connsiteY10" fmla="*/ 117712 h 117711"/>
                    <a:gd name="connsiteX11" fmla="*/ 419868 w 844165"/>
                    <a:gd name="connsiteY11" fmla="*/ 114278 h 117711"/>
                    <a:gd name="connsiteX12" fmla="*/ 145052 w 844165"/>
                    <a:gd name="connsiteY12" fmla="*/ 7682 h 117711"/>
                    <a:gd name="connsiteX13" fmla="*/ 6758 w 844165"/>
                    <a:gd name="connsiteY13" fmla="*/ 34060 h 117711"/>
                    <a:gd name="connsiteX14" fmla="*/ 3685 w 844165"/>
                    <a:gd name="connsiteY14" fmla="*/ 39464 h 117711"/>
                    <a:gd name="connsiteX15" fmla="*/ 123737 w 844165"/>
                    <a:gd name="connsiteY15" fmla="*/ 81167 h 117711"/>
                    <a:gd name="connsiteX16" fmla="*/ 420031 w 844165"/>
                    <a:gd name="connsiteY16" fmla="*/ 110599 h 117711"/>
                    <a:gd name="connsiteX17" fmla="*/ 699118 w 844165"/>
                    <a:gd name="connsiteY17" fmla="*/ 110030 h 117711"/>
                    <a:gd name="connsiteX18" fmla="*/ 837411 w 844165"/>
                    <a:gd name="connsiteY18" fmla="*/ 83650 h 117711"/>
                    <a:gd name="connsiteX19" fmla="*/ 840494 w 844165"/>
                    <a:gd name="connsiteY19" fmla="*/ 78248 h 117711"/>
                    <a:gd name="connsiteX20" fmla="*/ 720432 w 844165"/>
                    <a:gd name="connsiteY20" fmla="*/ 36545 h 117711"/>
                    <a:gd name="connsiteX21" fmla="*/ 424130 w 844165"/>
                    <a:gd name="connsiteY21" fmla="*/ 7112 h 117711"/>
                    <a:gd name="connsiteX22" fmla="*/ 280527 w 844165"/>
                    <a:gd name="connsiteY22" fmla="*/ 3682 h 117711"/>
                    <a:gd name="connsiteX23" fmla="*/ 145052 w 844165"/>
                    <a:gd name="connsiteY23" fmla="*/ 7682 h 117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844165" h="117711">
                      <a:moveTo>
                        <a:pt x="419868" y="114278"/>
                      </a:moveTo>
                      <a:cubicBezTo>
                        <a:pt x="307533" y="109074"/>
                        <a:pt x="202146" y="98604"/>
                        <a:pt x="123104" y="84793"/>
                      </a:cubicBezTo>
                      <a:cubicBezTo>
                        <a:pt x="66515" y="74907"/>
                        <a:pt x="-777" y="58990"/>
                        <a:pt x="7" y="39317"/>
                      </a:cubicBezTo>
                      <a:cubicBezTo>
                        <a:pt x="117" y="36521"/>
                        <a:pt x="1552" y="33840"/>
                        <a:pt x="4269" y="31347"/>
                      </a:cubicBezTo>
                      <a:cubicBezTo>
                        <a:pt x="22672" y="14466"/>
                        <a:pt x="100220" y="6972"/>
                        <a:pt x="144807" y="4008"/>
                      </a:cubicBezTo>
                      <a:cubicBezTo>
                        <a:pt x="222103" y="-1130"/>
                        <a:pt x="321355" y="-1335"/>
                        <a:pt x="424312" y="3434"/>
                      </a:cubicBezTo>
                      <a:cubicBezTo>
                        <a:pt x="536629" y="8637"/>
                        <a:pt x="642017" y="19108"/>
                        <a:pt x="721067" y="32918"/>
                      </a:cubicBezTo>
                      <a:cubicBezTo>
                        <a:pt x="777661" y="42805"/>
                        <a:pt x="844956" y="58720"/>
                        <a:pt x="844158" y="78395"/>
                      </a:cubicBezTo>
                      <a:cubicBezTo>
                        <a:pt x="844049" y="81191"/>
                        <a:pt x="842616" y="83872"/>
                        <a:pt x="839896" y="86364"/>
                      </a:cubicBezTo>
                      <a:cubicBezTo>
                        <a:pt x="821503" y="103246"/>
                        <a:pt x="743958" y="110739"/>
                        <a:pt x="699372" y="113703"/>
                      </a:cubicBezTo>
                      <a:cubicBezTo>
                        <a:pt x="659194" y="116375"/>
                        <a:pt x="613103" y="117712"/>
                        <a:pt x="563638" y="117712"/>
                      </a:cubicBezTo>
                      <a:cubicBezTo>
                        <a:pt x="517909" y="117712"/>
                        <a:pt x="469315" y="116569"/>
                        <a:pt x="419868" y="114278"/>
                      </a:cubicBezTo>
                      <a:close/>
                      <a:moveTo>
                        <a:pt x="145052" y="7682"/>
                      </a:moveTo>
                      <a:cubicBezTo>
                        <a:pt x="42298" y="14513"/>
                        <a:pt x="14300" y="27141"/>
                        <a:pt x="6758" y="34060"/>
                      </a:cubicBezTo>
                      <a:cubicBezTo>
                        <a:pt x="4790" y="35867"/>
                        <a:pt x="3756" y="37684"/>
                        <a:pt x="3685" y="39464"/>
                      </a:cubicBezTo>
                      <a:cubicBezTo>
                        <a:pt x="3172" y="52353"/>
                        <a:pt x="48052" y="67944"/>
                        <a:pt x="123737" y="81167"/>
                      </a:cubicBezTo>
                      <a:cubicBezTo>
                        <a:pt x="202633" y="94951"/>
                        <a:pt x="307859" y="105404"/>
                        <a:pt x="420031" y="110599"/>
                      </a:cubicBezTo>
                      <a:cubicBezTo>
                        <a:pt x="522843" y="115365"/>
                        <a:pt x="621955" y="115161"/>
                        <a:pt x="699118" y="110030"/>
                      </a:cubicBezTo>
                      <a:cubicBezTo>
                        <a:pt x="801876" y="103199"/>
                        <a:pt x="829865" y="90570"/>
                        <a:pt x="837411" y="83650"/>
                      </a:cubicBezTo>
                      <a:cubicBezTo>
                        <a:pt x="839388" y="81845"/>
                        <a:pt x="840422" y="80028"/>
                        <a:pt x="840494" y="78248"/>
                      </a:cubicBezTo>
                      <a:cubicBezTo>
                        <a:pt x="841002" y="65359"/>
                        <a:pt x="796126" y="49768"/>
                        <a:pt x="720432" y="36545"/>
                      </a:cubicBezTo>
                      <a:cubicBezTo>
                        <a:pt x="641545" y="22761"/>
                        <a:pt x="536320" y="12308"/>
                        <a:pt x="424130" y="7112"/>
                      </a:cubicBezTo>
                      <a:cubicBezTo>
                        <a:pt x="374738" y="4823"/>
                        <a:pt x="326198" y="3682"/>
                        <a:pt x="280527" y="3682"/>
                      </a:cubicBezTo>
                      <a:cubicBezTo>
                        <a:pt x="231154" y="3682"/>
                        <a:pt x="185134" y="5017"/>
                        <a:pt x="145052" y="768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1" name="Полилиния: фигура 170">
                  <a:extLst>
                    <a:ext uri="{FF2B5EF4-FFF2-40B4-BE49-F238E27FC236}">
                      <a16:creationId xmlns:a16="http://schemas.microsoft.com/office/drawing/2014/main" id="{887EB8CE-1C0E-ADD6-792D-D341F997B635}"/>
                    </a:ext>
                  </a:extLst>
                </p:cNvPr>
                <p:cNvSpPr/>
                <p:nvPr/>
              </p:nvSpPr>
              <p:spPr>
                <a:xfrm>
                  <a:off x="2082906" y="3760530"/>
                  <a:ext cx="790904" cy="383273"/>
                </a:xfrm>
                <a:custGeom>
                  <a:avLst/>
                  <a:gdLst>
                    <a:gd name="connsiteX0" fmla="*/ 624943 w 790904"/>
                    <a:gd name="connsiteY0" fmla="*/ 363598 h 383273"/>
                    <a:gd name="connsiteX1" fmla="*/ 366589 w 790904"/>
                    <a:gd name="connsiteY1" fmla="*/ 270178 h 383273"/>
                    <a:gd name="connsiteX2" fmla="*/ 97106 w 790904"/>
                    <a:gd name="connsiteY2" fmla="*/ 125097 h 383273"/>
                    <a:gd name="connsiteX3" fmla="*/ 21555 w 790904"/>
                    <a:gd name="connsiteY3" fmla="*/ 63338 h 383273"/>
                    <a:gd name="connsiteX4" fmla="*/ 1146 w 790904"/>
                    <a:gd name="connsiteY4" fmla="*/ 17633 h 383273"/>
                    <a:gd name="connsiteX5" fmla="*/ 14537 w 790904"/>
                    <a:gd name="connsiteY5" fmla="*/ 5012 h 383273"/>
                    <a:gd name="connsiteX6" fmla="*/ 165969 w 790904"/>
                    <a:gd name="connsiteY6" fmla="*/ 19674 h 383273"/>
                    <a:gd name="connsiteX7" fmla="*/ 424307 w 790904"/>
                    <a:gd name="connsiteY7" fmla="*/ 113094 h 383273"/>
                    <a:gd name="connsiteX8" fmla="*/ 693799 w 790904"/>
                    <a:gd name="connsiteY8" fmla="*/ 258174 h 383273"/>
                    <a:gd name="connsiteX9" fmla="*/ 769348 w 790904"/>
                    <a:gd name="connsiteY9" fmla="*/ 319934 h 383273"/>
                    <a:gd name="connsiteX10" fmla="*/ 789755 w 790904"/>
                    <a:gd name="connsiteY10" fmla="*/ 365639 h 383273"/>
                    <a:gd name="connsiteX11" fmla="*/ 776368 w 790904"/>
                    <a:gd name="connsiteY11" fmla="*/ 378260 h 383273"/>
                    <a:gd name="connsiteX12" fmla="*/ 743355 w 790904"/>
                    <a:gd name="connsiteY12" fmla="*/ 383274 h 383273"/>
                    <a:gd name="connsiteX13" fmla="*/ 624943 w 790904"/>
                    <a:gd name="connsiteY13" fmla="*/ 363598 h 383273"/>
                    <a:gd name="connsiteX14" fmla="*/ 16327 w 790904"/>
                    <a:gd name="connsiteY14" fmla="*/ 9222 h 383273"/>
                    <a:gd name="connsiteX15" fmla="*/ 5442 w 790904"/>
                    <a:gd name="connsiteY15" fmla="*/ 19204 h 383273"/>
                    <a:gd name="connsiteX16" fmla="*/ 99692 w 790904"/>
                    <a:gd name="connsiteY16" fmla="*/ 121325 h 383273"/>
                    <a:gd name="connsiteX17" fmla="*/ 368439 w 790904"/>
                    <a:gd name="connsiteY17" fmla="*/ 265994 h 383273"/>
                    <a:gd name="connsiteX18" fmla="*/ 626104 w 790904"/>
                    <a:gd name="connsiteY18" fmla="*/ 359174 h 383273"/>
                    <a:gd name="connsiteX19" fmla="*/ 774572 w 790904"/>
                    <a:gd name="connsiteY19" fmla="*/ 374050 h 383273"/>
                    <a:gd name="connsiteX20" fmla="*/ 785455 w 790904"/>
                    <a:gd name="connsiteY20" fmla="*/ 364068 h 383273"/>
                    <a:gd name="connsiteX21" fmla="*/ 691205 w 790904"/>
                    <a:gd name="connsiteY21" fmla="*/ 261947 h 383273"/>
                    <a:gd name="connsiteX22" fmla="*/ 422475 w 790904"/>
                    <a:gd name="connsiteY22" fmla="*/ 117278 h 383273"/>
                    <a:gd name="connsiteX23" fmla="*/ 164804 w 790904"/>
                    <a:gd name="connsiteY23" fmla="*/ 24099 h 383273"/>
                    <a:gd name="connsiteX24" fmla="*/ 47762 w 790904"/>
                    <a:gd name="connsiteY24" fmla="*/ 4525 h 383273"/>
                    <a:gd name="connsiteX25" fmla="*/ 16327 w 790904"/>
                    <a:gd name="connsiteY25" fmla="*/ 9222 h 38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790904" h="383273">
                      <a:moveTo>
                        <a:pt x="624943" y="363598"/>
                      </a:moveTo>
                      <a:cubicBezTo>
                        <a:pt x="550301" y="343974"/>
                        <a:pt x="458553" y="310797"/>
                        <a:pt x="366589" y="270178"/>
                      </a:cubicBezTo>
                      <a:cubicBezTo>
                        <a:pt x="261716" y="223855"/>
                        <a:pt x="166012" y="172331"/>
                        <a:pt x="97106" y="125097"/>
                      </a:cubicBezTo>
                      <a:cubicBezTo>
                        <a:pt x="63516" y="102071"/>
                        <a:pt x="38096" y="81292"/>
                        <a:pt x="21555" y="63338"/>
                      </a:cubicBezTo>
                      <a:cubicBezTo>
                        <a:pt x="3924" y="44200"/>
                        <a:pt x="-2944" y="28823"/>
                        <a:pt x="1146" y="17633"/>
                      </a:cubicBezTo>
                      <a:cubicBezTo>
                        <a:pt x="3134" y="12193"/>
                        <a:pt x="7640" y="7946"/>
                        <a:pt x="14537" y="5012"/>
                      </a:cubicBezTo>
                      <a:cubicBezTo>
                        <a:pt x="46325" y="-8512"/>
                        <a:pt x="123057" y="8393"/>
                        <a:pt x="165969" y="19674"/>
                      </a:cubicBezTo>
                      <a:cubicBezTo>
                        <a:pt x="240605" y="39298"/>
                        <a:pt x="332360" y="72475"/>
                        <a:pt x="424307" y="113094"/>
                      </a:cubicBezTo>
                      <a:cubicBezTo>
                        <a:pt x="529187" y="159417"/>
                        <a:pt x="624889" y="210942"/>
                        <a:pt x="693799" y="258174"/>
                      </a:cubicBezTo>
                      <a:cubicBezTo>
                        <a:pt x="727392" y="281202"/>
                        <a:pt x="752805" y="301980"/>
                        <a:pt x="769348" y="319934"/>
                      </a:cubicBezTo>
                      <a:cubicBezTo>
                        <a:pt x="786979" y="339072"/>
                        <a:pt x="793854" y="354449"/>
                        <a:pt x="789755" y="365639"/>
                      </a:cubicBezTo>
                      <a:cubicBezTo>
                        <a:pt x="787777" y="371079"/>
                        <a:pt x="783261" y="375325"/>
                        <a:pt x="776368" y="378260"/>
                      </a:cubicBezTo>
                      <a:cubicBezTo>
                        <a:pt x="768006" y="381821"/>
                        <a:pt x="756506" y="383274"/>
                        <a:pt x="743355" y="383274"/>
                      </a:cubicBezTo>
                      <a:cubicBezTo>
                        <a:pt x="706514" y="383274"/>
                        <a:pt x="656541" y="371909"/>
                        <a:pt x="624943" y="363598"/>
                      </a:cubicBezTo>
                      <a:close/>
                      <a:moveTo>
                        <a:pt x="16327" y="9222"/>
                      </a:moveTo>
                      <a:cubicBezTo>
                        <a:pt x="10640" y="11641"/>
                        <a:pt x="6978" y="14999"/>
                        <a:pt x="5442" y="19204"/>
                      </a:cubicBezTo>
                      <a:cubicBezTo>
                        <a:pt x="-1524" y="38268"/>
                        <a:pt x="32828" y="75490"/>
                        <a:pt x="99692" y="121325"/>
                      </a:cubicBezTo>
                      <a:cubicBezTo>
                        <a:pt x="168372" y="168404"/>
                        <a:pt x="263814" y="219781"/>
                        <a:pt x="368439" y="265994"/>
                      </a:cubicBezTo>
                      <a:cubicBezTo>
                        <a:pt x="460186" y="306518"/>
                        <a:pt x="551697" y="339609"/>
                        <a:pt x="626104" y="359174"/>
                      </a:cubicBezTo>
                      <a:cubicBezTo>
                        <a:pt x="699222" y="378398"/>
                        <a:pt x="751953" y="383680"/>
                        <a:pt x="774572" y="374050"/>
                      </a:cubicBezTo>
                      <a:cubicBezTo>
                        <a:pt x="780268" y="371632"/>
                        <a:pt x="783932" y="368273"/>
                        <a:pt x="785455" y="364068"/>
                      </a:cubicBezTo>
                      <a:cubicBezTo>
                        <a:pt x="792421" y="345004"/>
                        <a:pt x="758084" y="307782"/>
                        <a:pt x="691205" y="261947"/>
                      </a:cubicBezTo>
                      <a:cubicBezTo>
                        <a:pt x="622531" y="214869"/>
                        <a:pt x="527083" y="163491"/>
                        <a:pt x="422475" y="117278"/>
                      </a:cubicBezTo>
                      <a:cubicBezTo>
                        <a:pt x="330728" y="76754"/>
                        <a:pt x="239216" y="43662"/>
                        <a:pt x="164804" y="24099"/>
                      </a:cubicBezTo>
                      <a:cubicBezTo>
                        <a:pt x="115548" y="11148"/>
                        <a:pt x="75546" y="4525"/>
                        <a:pt x="47762" y="4525"/>
                      </a:cubicBezTo>
                      <a:cubicBezTo>
                        <a:pt x="34305" y="4525"/>
                        <a:pt x="23711" y="6080"/>
                        <a:pt x="16327" y="922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172" name="Полилиния: фигура 171">
                  <a:extLst>
                    <a:ext uri="{FF2B5EF4-FFF2-40B4-BE49-F238E27FC236}">
                      <a16:creationId xmlns:a16="http://schemas.microsoft.com/office/drawing/2014/main" id="{A6A14795-6325-2A07-27E0-057031E944A8}"/>
                    </a:ext>
                  </a:extLst>
                </p:cNvPr>
                <p:cNvSpPr/>
                <p:nvPr/>
              </p:nvSpPr>
              <p:spPr>
                <a:xfrm>
                  <a:off x="2227997" y="3760232"/>
                  <a:ext cx="43528" cy="39489"/>
                </a:xfrm>
                <a:custGeom>
                  <a:avLst/>
                  <a:gdLst>
                    <a:gd name="connsiteX0" fmla="*/ 15293 w 43528"/>
                    <a:gd name="connsiteY0" fmla="*/ 11805 h 39489"/>
                    <a:gd name="connsiteX1" fmla="*/ 0 w 43528"/>
                    <a:gd name="connsiteY1" fmla="*/ 12204 h 39489"/>
                    <a:gd name="connsiteX2" fmla="*/ 9646 w 43528"/>
                    <a:gd name="connsiteY2" fmla="*/ 23118 h 39489"/>
                    <a:gd name="connsiteX3" fmla="*/ 5333 w 43528"/>
                    <a:gd name="connsiteY3" fmla="*/ 36610 h 39489"/>
                    <a:gd name="connsiteX4" fmla="*/ 19608 w 43528"/>
                    <a:gd name="connsiteY4" fmla="*/ 31550 h 39489"/>
                    <a:gd name="connsiteX5" fmla="*/ 32237 w 43528"/>
                    <a:gd name="connsiteY5" fmla="*/ 39489 h 39489"/>
                    <a:gd name="connsiteX6" fmla="*/ 31411 w 43528"/>
                    <a:gd name="connsiteY6" fmla="*/ 25448 h 39489"/>
                    <a:gd name="connsiteX7" fmla="*/ 43528 w 43528"/>
                    <a:gd name="connsiteY7" fmla="*/ 16863 h 39489"/>
                    <a:gd name="connsiteX8" fmla="*/ 28745 w 43528"/>
                    <a:gd name="connsiteY8" fmla="*/ 13245 h 39489"/>
                    <a:gd name="connsiteX9" fmla="*/ 23606 w 43528"/>
                    <a:gd name="connsiteY9" fmla="*/ 0 h 39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528" h="39489">
                      <a:moveTo>
                        <a:pt x="15293" y="11805"/>
                      </a:moveTo>
                      <a:lnTo>
                        <a:pt x="0" y="12204"/>
                      </a:lnTo>
                      <a:lnTo>
                        <a:pt x="9646" y="23118"/>
                      </a:lnTo>
                      <a:lnTo>
                        <a:pt x="5333" y="36610"/>
                      </a:lnTo>
                      <a:lnTo>
                        <a:pt x="19608" y="31550"/>
                      </a:lnTo>
                      <a:lnTo>
                        <a:pt x="32237" y="39489"/>
                      </a:lnTo>
                      <a:lnTo>
                        <a:pt x="31411" y="25448"/>
                      </a:lnTo>
                      <a:lnTo>
                        <a:pt x="43528" y="16863"/>
                      </a:lnTo>
                      <a:lnTo>
                        <a:pt x="28745" y="13245"/>
                      </a:lnTo>
                      <a:lnTo>
                        <a:pt x="23606" y="0"/>
                      </a:lnTo>
                      <a:close/>
                    </a:path>
                  </a:pathLst>
                </a:custGeom>
                <a:solidFill>
                  <a:srgbClr val="EE8A4E"/>
                </a:solidFill>
                <a:ln w="1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3" name="Полилиния: фигура 172">
                  <a:extLst>
                    <a:ext uri="{FF2B5EF4-FFF2-40B4-BE49-F238E27FC236}">
                      <a16:creationId xmlns:a16="http://schemas.microsoft.com/office/drawing/2014/main" id="{C741E1FC-999A-A5A5-A3A0-24B33122880B}"/>
                    </a:ext>
                  </a:extLst>
                </p:cNvPr>
                <p:cNvSpPr/>
                <p:nvPr/>
              </p:nvSpPr>
              <p:spPr>
                <a:xfrm>
                  <a:off x="2821019" y="3978074"/>
                  <a:ext cx="43189" cy="39860"/>
                </a:xfrm>
                <a:custGeom>
                  <a:avLst/>
                  <a:gdLst>
                    <a:gd name="connsiteX0" fmla="*/ 12607 w 43189"/>
                    <a:gd name="connsiteY0" fmla="*/ 14061 h 39860"/>
                    <a:gd name="connsiteX1" fmla="*/ 0 w 43189"/>
                    <a:gd name="connsiteY1" fmla="*/ 22030 h 39860"/>
                    <a:gd name="connsiteX2" fmla="*/ 14548 w 43189"/>
                    <a:gd name="connsiteY2" fmla="*/ 26380 h 39860"/>
                    <a:gd name="connsiteX3" fmla="*/ 18901 w 43189"/>
                    <a:gd name="connsiteY3" fmla="*/ 39861 h 39860"/>
                    <a:gd name="connsiteX4" fmla="*/ 27898 w 43189"/>
                    <a:gd name="connsiteY4" fmla="*/ 28486 h 39860"/>
                    <a:gd name="connsiteX5" fmla="*/ 43189 w 43189"/>
                    <a:gd name="connsiteY5" fmla="*/ 28850 h 39860"/>
                    <a:gd name="connsiteX6" fmla="*/ 34192 w 43189"/>
                    <a:gd name="connsiteY6" fmla="*/ 17472 h 39860"/>
                    <a:gd name="connsiteX7" fmla="*/ 39307 w 43189"/>
                    <a:gd name="connsiteY7" fmla="*/ 4216 h 39860"/>
                    <a:gd name="connsiteX8" fmla="*/ 24742 w 43189"/>
                    <a:gd name="connsiteY8" fmla="*/ 8556 h 39860"/>
                    <a:gd name="connsiteX9" fmla="*/ 12607 w 43189"/>
                    <a:gd name="connsiteY9" fmla="*/ 0 h 39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189" h="39860">
                      <a:moveTo>
                        <a:pt x="12607" y="14061"/>
                      </a:moveTo>
                      <a:lnTo>
                        <a:pt x="0" y="22030"/>
                      </a:lnTo>
                      <a:lnTo>
                        <a:pt x="14548" y="26380"/>
                      </a:lnTo>
                      <a:lnTo>
                        <a:pt x="18901" y="39861"/>
                      </a:lnTo>
                      <a:lnTo>
                        <a:pt x="27898" y="28486"/>
                      </a:lnTo>
                      <a:lnTo>
                        <a:pt x="43189" y="28850"/>
                      </a:lnTo>
                      <a:lnTo>
                        <a:pt x="34192" y="17472"/>
                      </a:lnTo>
                      <a:lnTo>
                        <a:pt x="39307" y="4216"/>
                      </a:lnTo>
                      <a:lnTo>
                        <a:pt x="24742" y="8556"/>
                      </a:lnTo>
                      <a:lnTo>
                        <a:pt x="12607" y="0"/>
                      </a:lnTo>
                      <a:close/>
                    </a:path>
                  </a:pathLst>
                </a:custGeom>
                <a:solidFill>
                  <a:srgbClr val="EE8A4E"/>
                </a:solidFill>
                <a:ln w="1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4" name="Полилиния: фигура 173">
                  <a:extLst>
                    <a:ext uri="{FF2B5EF4-FFF2-40B4-BE49-F238E27FC236}">
                      <a16:creationId xmlns:a16="http://schemas.microsoft.com/office/drawing/2014/main" id="{2FE776FA-4352-50F0-A6E4-84EE846E4484}"/>
                    </a:ext>
                  </a:extLst>
                </p:cNvPr>
                <p:cNvSpPr/>
                <p:nvPr/>
              </p:nvSpPr>
              <p:spPr>
                <a:xfrm>
                  <a:off x="2750512" y="3810305"/>
                  <a:ext cx="42100" cy="40254"/>
                </a:xfrm>
                <a:custGeom>
                  <a:avLst/>
                  <a:gdLst>
                    <a:gd name="connsiteX0" fmla="*/ 13477 w 42100"/>
                    <a:gd name="connsiteY0" fmla="*/ 13976 h 40254"/>
                    <a:gd name="connsiteX1" fmla="*/ 0 w 42100"/>
                    <a:gd name="connsiteY1" fmla="*/ 20625 h 40254"/>
                    <a:gd name="connsiteX2" fmla="*/ 13931 w 42100"/>
                    <a:gd name="connsiteY2" fmla="*/ 26416 h 40254"/>
                    <a:gd name="connsiteX3" fmla="*/ 16652 w 42100"/>
                    <a:gd name="connsiteY3" fmla="*/ 40255 h 40254"/>
                    <a:gd name="connsiteX4" fmla="*/ 26955 w 42100"/>
                    <a:gd name="connsiteY4" fmla="*/ 29857 h 40254"/>
                    <a:gd name="connsiteX5" fmla="*/ 42101 w 42100"/>
                    <a:gd name="connsiteY5" fmla="*/ 31761 h 40254"/>
                    <a:gd name="connsiteX6" fmla="*/ 34537 w 42100"/>
                    <a:gd name="connsiteY6" fmla="*/ 19544 h 40254"/>
                    <a:gd name="connsiteX7" fmla="*/ 41194 w 42100"/>
                    <a:gd name="connsiteY7" fmla="*/ 6883 h 40254"/>
                    <a:gd name="connsiteX8" fmla="*/ 26211 w 42100"/>
                    <a:gd name="connsiteY8" fmla="*/ 9730 h 40254"/>
                    <a:gd name="connsiteX9" fmla="*/ 15164 w 42100"/>
                    <a:gd name="connsiteY9" fmla="*/ 0 h 402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100" h="40254">
                      <a:moveTo>
                        <a:pt x="13477" y="13976"/>
                      </a:moveTo>
                      <a:lnTo>
                        <a:pt x="0" y="20625"/>
                      </a:lnTo>
                      <a:lnTo>
                        <a:pt x="13931" y="26416"/>
                      </a:lnTo>
                      <a:lnTo>
                        <a:pt x="16652" y="40255"/>
                      </a:lnTo>
                      <a:lnTo>
                        <a:pt x="26955" y="29857"/>
                      </a:lnTo>
                      <a:lnTo>
                        <a:pt x="42101" y="31761"/>
                      </a:lnTo>
                      <a:lnTo>
                        <a:pt x="34537" y="19544"/>
                      </a:lnTo>
                      <a:lnTo>
                        <a:pt x="41194" y="6883"/>
                      </a:lnTo>
                      <a:lnTo>
                        <a:pt x="26211" y="9730"/>
                      </a:lnTo>
                      <a:lnTo>
                        <a:pt x="15164" y="0"/>
                      </a:lnTo>
                      <a:close/>
                    </a:path>
                  </a:pathLst>
                </a:custGeom>
                <a:solidFill>
                  <a:srgbClr val="EE8A4E"/>
                </a:solidFill>
                <a:ln w="1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5" name="Полилиния: фигура 174">
                  <a:extLst>
                    <a:ext uri="{FF2B5EF4-FFF2-40B4-BE49-F238E27FC236}">
                      <a16:creationId xmlns:a16="http://schemas.microsoft.com/office/drawing/2014/main" id="{FBC0B622-DB33-D2A1-EA8C-F00E214B7A95}"/>
                    </a:ext>
                  </a:extLst>
                </p:cNvPr>
                <p:cNvSpPr/>
                <p:nvPr/>
              </p:nvSpPr>
              <p:spPr>
                <a:xfrm>
                  <a:off x="2131296" y="3945299"/>
                  <a:ext cx="43011" cy="39980"/>
                </a:xfrm>
                <a:custGeom>
                  <a:avLst/>
                  <a:gdLst>
                    <a:gd name="connsiteX0" fmla="*/ 15280 w 43011"/>
                    <a:gd name="connsiteY0" fmla="*/ 11185 h 39980"/>
                    <a:gd name="connsiteX1" fmla="*/ 0 w 43011"/>
                    <a:gd name="connsiteY1" fmla="*/ 10504 h 39980"/>
                    <a:gd name="connsiteX2" fmla="*/ 8708 w 43011"/>
                    <a:gd name="connsiteY2" fmla="*/ 22066 h 39980"/>
                    <a:gd name="connsiteX3" fmla="*/ 3283 w 43011"/>
                    <a:gd name="connsiteY3" fmla="*/ 35215 h 39980"/>
                    <a:gd name="connsiteX4" fmla="*/ 17938 w 43011"/>
                    <a:gd name="connsiteY4" fmla="*/ 31176 h 39980"/>
                    <a:gd name="connsiteX5" fmla="*/ 29866 w 43011"/>
                    <a:gd name="connsiteY5" fmla="*/ 39980 h 39980"/>
                    <a:gd name="connsiteX6" fmla="*/ 30214 w 43011"/>
                    <a:gd name="connsiteY6" fmla="*/ 25923 h 39980"/>
                    <a:gd name="connsiteX7" fmla="*/ 43011 w 43011"/>
                    <a:gd name="connsiteY7" fmla="*/ 18217 h 39980"/>
                    <a:gd name="connsiteX8" fmla="*/ 28573 w 43011"/>
                    <a:gd name="connsiteY8" fmla="*/ 13568 h 39980"/>
                    <a:gd name="connsiteX9" fmla="*/ 24555 w 43011"/>
                    <a:gd name="connsiteY9" fmla="*/ 0 h 39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011" h="39980">
                      <a:moveTo>
                        <a:pt x="15280" y="11185"/>
                      </a:moveTo>
                      <a:lnTo>
                        <a:pt x="0" y="10504"/>
                      </a:lnTo>
                      <a:lnTo>
                        <a:pt x="8708" y="22066"/>
                      </a:lnTo>
                      <a:lnTo>
                        <a:pt x="3283" y="35215"/>
                      </a:lnTo>
                      <a:lnTo>
                        <a:pt x="17938" y="31176"/>
                      </a:lnTo>
                      <a:lnTo>
                        <a:pt x="29866" y="39980"/>
                      </a:lnTo>
                      <a:lnTo>
                        <a:pt x="30214" y="25923"/>
                      </a:lnTo>
                      <a:lnTo>
                        <a:pt x="43011" y="18217"/>
                      </a:lnTo>
                      <a:lnTo>
                        <a:pt x="28573" y="13568"/>
                      </a:lnTo>
                      <a:lnTo>
                        <a:pt x="24555" y="0"/>
                      </a:lnTo>
                      <a:close/>
                    </a:path>
                  </a:pathLst>
                </a:custGeom>
                <a:solidFill>
                  <a:srgbClr val="EE8A4E"/>
                </a:solidFill>
                <a:ln w="1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168" name="Полилиния: фигура 167">
                <a:extLst>
                  <a:ext uri="{FF2B5EF4-FFF2-40B4-BE49-F238E27FC236}">
                    <a16:creationId xmlns:a16="http://schemas.microsoft.com/office/drawing/2014/main" id="{AA65B1D2-C9E7-5D9C-A75D-4CA26608C69F}"/>
                  </a:ext>
                </a:extLst>
              </p:cNvPr>
              <p:cNvSpPr/>
              <p:nvPr/>
            </p:nvSpPr>
            <p:spPr>
              <a:xfrm>
                <a:off x="2525770" y="3744966"/>
                <a:ext cx="66715" cy="109510"/>
              </a:xfrm>
              <a:custGeom>
                <a:avLst/>
                <a:gdLst>
                  <a:gd name="connsiteX0" fmla="*/ 37657 w 66715"/>
                  <a:gd name="connsiteY0" fmla="*/ 0 h 109510"/>
                  <a:gd name="connsiteX1" fmla="*/ 66715 w 66715"/>
                  <a:gd name="connsiteY1" fmla="*/ 74162 h 109510"/>
                  <a:gd name="connsiteX2" fmla="*/ 33358 w 66715"/>
                  <a:gd name="connsiteY2" fmla="*/ 65984 h 109510"/>
                  <a:gd name="connsiteX3" fmla="*/ 43352 w 66715"/>
                  <a:gd name="connsiteY3" fmla="*/ 109511 h 109510"/>
                  <a:gd name="connsiteX4" fmla="*/ 0 w 66715"/>
                  <a:gd name="connsiteY4" fmla="*/ 33536 h 109510"/>
                  <a:gd name="connsiteX5" fmla="*/ 39035 w 66715"/>
                  <a:gd name="connsiteY5" fmla="*/ 46198 h 109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715" h="109510">
                    <a:moveTo>
                      <a:pt x="37657" y="0"/>
                    </a:moveTo>
                    <a:lnTo>
                      <a:pt x="66715" y="74162"/>
                    </a:lnTo>
                    <a:lnTo>
                      <a:pt x="33358" y="65984"/>
                    </a:lnTo>
                    <a:lnTo>
                      <a:pt x="43352" y="109511"/>
                    </a:lnTo>
                    <a:lnTo>
                      <a:pt x="0" y="33536"/>
                    </a:lnTo>
                    <a:lnTo>
                      <a:pt x="39035" y="46198"/>
                    </a:lnTo>
                    <a:close/>
                  </a:path>
                </a:pathLst>
              </a:custGeom>
              <a:solidFill>
                <a:srgbClr val="EE8A4E"/>
              </a:solidFill>
              <a:ln w="1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9" name="Полилиния: фигура 168">
                <a:extLst>
                  <a:ext uri="{FF2B5EF4-FFF2-40B4-BE49-F238E27FC236}">
                    <a16:creationId xmlns:a16="http://schemas.microsoft.com/office/drawing/2014/main" id="{78B509A3-94D3-46FB-5F49-A8C2ACC0B362}"/>
                  </a:ext>
                </a:extLst>
              </p:cNvPr>
              <p:cNvSpPr/>
              <p:nvPr/>
            </p:nvSpPr>
            <p:spPr>
              <a:xfrm>
                <a:off x="1921746" y="3778373"/>
                <a:ext cx="88239" cy="76103"/>
              </a:xfrm>
              <a:custGeom>
                <a:avLst/>
                <a:gdLst>
                  <a:gd name="connsiteX0" fmla="*/ 2373 w 88239"/>
                  <a:gd name="connsiteY0" fmla="*/ 0 h 76103"/>
                  <a:gd name="connsiteX1" fmla="*/ 78869 w 88239"/>
                  <a:gd name="connsiteY1" fmla="*/ 35642 h 76103"/>
                  <a:gd name="connsiteX2" fmla="*/ 48491 w 88239"/>
                  <a:gd name="connsiteY2" fmla="*/ 50722 h 76103"/>
                  <a:gd name="connsiteX3" fmla="*/ 88239 w 88239"/>
                  <a:gd name="connsiteY3" fmla="*/ 76103 h 76103"/>
                  <a:gd name="connsiteX4" fmla="*/ 0 w 88239"/>
                  <a:gd name="connsiteY4" fmla="*/ 48140 h 76103"/>
                  <a:gd name="connsiteX5" fmla="*/ 37856 w 88239"/>
                  <a:gd name="connsiteY5" fmla="*/ 32746 h 7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239" h="76103">
                    <a:moveTo>
                      <a:pt x="2373" y="0"/>
                    </a:moveTo>
                    <a:lnTo>
                      <a:pt x="78869" y="35642"/>
                    </a:lnTo>
                    <a:lnTo>
                      <a:pt x="48491" y="50722"/>
                    </a:lnTo>
                    <a:lnTo>
                      <a:pt x="88239" y="76103"/>
                    </a:lnTo>
                    <a:lnTo>
                      <a:pt x="0" y="48140"/>
                    </a:lnTo>
                    <a:lnTo>
                      <a:pt x="37856" y="32746"/>
                    </a:lnTo>
                    <a:close/>
                  </a:path>
                </a:pathLst>
              </a:custGeom>
              <a:solidFill>
                <a:srgbClr val="EE8A4E"/>
              </a:solidFill>
              <a:ln w="1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177" name="TextBox 176">
            <a:extLst>
              <a:ext uri="{FF2B5EF4-FFF2-40B4-BE49-F238E27FC236}">
                <a16:creationId xmlns:a16="http://schemas.microsoft.com/office/drawing/2014/main" id="{63093D46-164A-0DB2-5AE7-DC7D7F571D18}"/>
              </a:ext>
            </a:extLst>
          </p:cNvPr>
          <p:cNvSpPr txBox="1"/>
          <p:nvPr/>
        </p:nvSpPr>
        <p:spPr>
          <a:xfrm>
            <a:off x="27385219" y="3583793"/>
            <a:ext cx="588855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D843D"/>
              </a:buClr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rgbClr val="FD843D"/>
                </a:solidFill>
                <a:latin typeface="Bahnschrift SemiBold" panose="020B0502040204020203" pitchFamily="34" charset="0"/>
                <a:cs typeface="Arial" pitchFamily="34" charset="0"/>
              </a:rPr>
              <a:t>Психологические проблемы </a:t>
            </a:r>
            <a:br>
              <a:rPr lang="ru-RU" altLang="ru-RU" sz="2800" dirty="0">
                <a:solidFill>
                  <a:schemeClr val="bg1"/>
                </a:solidFill>
                <a:latin typeface="Bahnschrift Light" panose="020B0502040204020203" pitchFamily="34" charset="0"/>
                <a:cs typeface="Arial" pitchFamily="34" charset="0"/>
              </a:rPr>
            </a:br>
            <a:r>
              <a:rPr lang="ru-RU" altLang="ru-RU" sz="2800" dirty="0">
                <a:solidFill>
                  <a:schemeClr val="bg1"/>
                </a:solidFill>
                <a:latin typeface="Bahnschrift Light" panose="020B0502040204020203" pitchFamily="34" charset="0"/>
                <a:cs typeface="Arial" pitchFamily="34" charset="0"/>
              </a:rPr>
              <a:t>(в т.ч. коммуникационный барьер)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1C02FDE9-6223-0FBB-1F30-097243E06445}"/>
              </a:ext>
            </a:extLst>
          </p:cNvPr>
          <p:cNvSpPr txBox="1"/>
          <p:nvPr/>
        </p:nvSpPr>
        <p:spPr>
          <a:xfrm>
            <a:off x="27385219" y="5710194"/>
            <a:ext cx="108134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D843D"/>
              </a:buClr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rgbClr val="FD843D"/>
                </a:solidFill>
                <a:latin typeface="Bahnschrift SemiBold" panose="020B0502040204020203" pitchFamily="34" charset="0"/>
                <a:cs typeface="Arial" pitchFamily="34" charset="0"/>
              </a:rPr>
              <a:t>Иждивенческая позиция</a:t>
            </a:r>
            <a:r>
              <a:rPr lang="ru-RU" altLang="ru-RU" sz="2800" dirty="0">
                <a:solidFill>
                  <a:srgbClr val="FD843D"/>
                </a:solidFill>
                <a:latin typeface="Bahnschrift Light" panose="020B0502040204020203" pitchFamily="34" charset="0"/>
                <a:cs typeface="Arial" pitchFamily="34" charset="0"/>
              </a:rPr>
              <a:t> </a:t>
            </a:r>
            <a:r>
              <a:rPr lang="ru-RU" altLang="ru-RU" sz="2800" dirty="0">
                <a:solidFill>
                  <a:schemeClr val="bg1"/>
                </a:solidFill>
                <a:latin typeface="Bahnschrift Light" panose="020B0502040204020203" pitchFamily="34" charset="0"/>
                <a:cs typeface="Arial" pitchFamily="34" charset="0"/>
              </a:rPr>
              <a:t>у граждан с инвалидностью к своей дальнейшей судьбе, в т.ч. к вопросам трудоустройства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ECDECFB7-5667-07C0-586B-13F004DF0B21}"/>
              </a:ext>
            </a:extLst>
          </p:cNvPr>
          <p:cNvSpPr txBox="1"/>
          <p:nvPr/>
        </p:nvSpPr>
        <p:spPr>
          <a:xfrm>
            <a:off x="33751767" y="3583793"/>
            <a:ext cx="38937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D843D"/>
              </a:buClr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rgbClr val="FD843D"/>
                </a:solidFill>
                <a:latin typeface="Bahnschrift SemiBold" panose="020B0502040204020203" pitchFamily="34" charset="0"/>
                <a:cs typeface="Arial" pitchFamily="34" charset="0"/>
              </a:rPr>
              <a:t>Физические препятствия </a:t>
            </a:r>
            <a:r>
              <a:rPr lang="ru-RU" altLang="ru-RU" sz="2800" dirty="0">
                <a:solidFill>
                  <a:schemeClr val="bg1"/>
                </a:solidFill>
                <a:latin typeface="Bahnschrift Light" panose="020B0502040204020203" pitchFamily="34" charset="0"/>
                <a:cs typeface="Arial" pitchFamily="34" charset="0"/>
              </a:rPr>
              <a:t>(доступная среда)</a:t>
            </a:r>
          </a:p>
        </p:txBody>
      </p:sp>
      <p:grpSp>
        <p:nvGrpSpPr>
          <p:cNvPr id="180" name="Группа 179">
            <a:extLst>
              <a:ext uri="{FF2B5EF4-FFF2-40B4-BE49-F238E27FC236}">
                <a16:creationId xmlns:a16="http://schemas.microsoft.com/office/drawing/2014/main" id="{19037A18-E0E4-47CE-3645-8E0D2E68A874}"/>
              </a:ext>
            </a:extLst>
          </p:cNvPr>
          <p:cNvGrpSpPr/>
          <p:nvPr/>
        </p:nvGrpSpPr>
        <p:grpSpPr>
          <a:xfrm>
            <a:off x="27492611" y="2275306"/>
            <a:ext cx="7312520" cy="787863"/>
            <a:chOff x="4803059" y="1645346"/>
            <a:chExt cx="2811994" cy="400111"/>
          </a:xfrm>
        </p:grpSpPr>
        <p:sp>
          <p:nvSpPr>
            <p:cNvPr id="181" name="Прямоугольник 180">
              <a:extLst>
                <a:ext uri="{FF2B5EF4-FFF2-40B4-BE49-F238E27FC236}">
                  <a16:creationId xmlns:a16="http://schemas.microsoft.com/office/drawing/2014/main" id="{5CC44ED1-1A7D-3A50-F2E6-F2666D822B86}"/>
                </a:ext>
              </a:extLst>
            </p:cNvPr>
            <p:cNvSpPr/>
            <p:nvPr/>
          </p:nvSpPr>
          <p:spPr>
            <a:xfrm>
              <a:off x="4803060" y="1645346"/>
              <a:ext cx="2811993" cy="400111"/>
            </a:xfrm>
            <a:prstGeom prst="rect">
              <a:avLst/>
            </a:prstGeom>
            <a:solidFill>
              <a:srgbClr val="1B31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656FEB78-19F4-2B98-FD98-F46811C2A0D4}"/>
                </a:ext>
              </a:extLst>
            </p:cNvPr>
            <p:cNvSpPr txBox="1"/>
            <p:nvPr/>
          </p:nvSpPr>
          <p:spPr>
            <a:xfrm>
              <a:off x="4803059" y="1659208"/>
              <a:ext cx="2811994" cy="359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4000" dirty="0">
                  <a:solidFill>
                    <a:schemeClr val="bg1"/>
                  </a:solidFill>
                  <a:latin typeface="Bahnschrift SemiBold" panose="020B0502040204020203" pitchFamily="34" charset="0"/>
                  <a:cs typeface="Arial" pitchFamily="34" charset="0"/>
                </a:rPr>
                <a:t>Гражданин с инвалидностью</a:t>
              </a:r>
            </a:p>
          </p:txBody>
        </p:sp>
      </p:grpSp>
      <p:pic>
        <p:nvPicPr>
          <p:cNvPr id="188" name="Рисунок 187">
            <a:extLst>
              <a:ext uri="{FF2B5EF4-FFF2-40B4-BE49-F238E27FC236}">
                <a16:creationId xmlns:a16="http://schemas.microsoft.com/office/drawing/2014/main" id="{06D9EA7C-0E24-B41F-58F4-8EA2DE6CAE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6200000">
            <a:off x="14526585" y="1335051"/>
            <a:ext cx="2000259" cy="1457331"/>
          </a:xfrm>
          <a:prstGeom prst="rect">
            <a:avLst/>
          </a:prstGeom>
        </p:spPr>
      </p:pic>
      <p:sp>
        <p:nvSpPr>
          <p:cNvPr id="189" name="Овал 188">
            <a:extLst>
              <a:ext uri="{FF2B5EF4-FFF2-40B4-BE49-F238E27FC236}">
                <a16:creationId xmlns:a16="http://schemas.microsoft.com/office/drawing/2014/main" id="{FDC13EDA-277F-E49F-6A17-23ECE198438F}"/>
              </a:ext>
            </a:extLst>
          </p:cNvPr>
          <p:cNvSpPr/>
          <p:nvPr/>
        </p:nvSpPr>
        <p:spPr>
          <a:xfrm>
            <a:off x="18134031" y="1207347"/>
            <a:ext cx="534970" cy="534970"/>
          </a:xfrm>
          <a:prstGeom prst="ellipse">
            <a:avLst/>
          </a:prstGeom>
          <a:solidFill>
            <a:srgbClr val="1B3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639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3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0EDE90D-3C65-0EEF-926F-22A86DF3F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568665">
            <a:off x="9981056" y="-6558069"/>
            <a:ext cx="19627208" cy="1063791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E96CA93-205B-BC10-42D6-3201DCF98BCC}"/>
              </a:ext>
            </a:extLst>
          </p:cNvPr>
          <p:cNvSpPr/>
          <p:nvPr/>
        </p:nvSpPr>
        <p:spPr>
          <a:xfrm>
            <a:off x="14023910" y="2570479"/>
            <a:ext cx="9406890" cy="5400755"/>
          </a:xfrm>
          <a:prstGeom prst="rect">
            <a:avLst/>
          </a:prstGeom>
          <a:noFill/>
          <a:ln w="63500">
            <a:solidFill>
              <a:srgbClr val="1B31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B1F6FE44-413D-879D-3C55-A4F9D574642A}"/>
              </a:ext>
            </a:extLst>
          </p:cNvPr>
          <p:cNvSpPr/>
          <p:nvPr/>
        </p:nvSpPr>
        <p:spPr>
          <a:xfrm>
            <a:off x="21178498" y="1800571"/>
            <a:ext cx="1646191" cy="1646191"/>
          </a:xfrm>
          <a:prstGeom prst="ellipse">
            <a:avLst/>
          </a:prstGeom>
          <a:solidFill>
            <a:srgbClr val="72D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E8F904-1901-384B-D8AC-4322273B6E72}"/>
              </a:ext>
            </a:extLst>
          </p:cNvPr>
          <p:cNvSpPr txBox="1"/>
          <p:nvPr/>
        </p:nvSpPr>
        <p:spPr>
          <a:xfrm>
            <a:off x="989853" y="689795"/>
            <a:ext cx="181891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6000" dirty="0">
                <a:solidFill>
                  <a:srgbClr val="5B99FF"/>
                </a:solidFill>
                <a:latin typeface="Bahnschrift SemiBold" panose="020B0502040204020203" pitchFamily="34" charset="0"/>
                <a:cs typeface="Arial" pitchFamily="34" charset="0"/>
              </a:rPr>
              <a:t>ЦЕЛЬ ПРОЕКТА И ИНСТРУМЕНТЫ РЕАЛИЗАЦИИ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9E85DA3-1047-CD63-1784-EBD9B3D44F88}"/>
              </a:ext>
            </a:extLst>
          </p:cNvPr>
          <p:cNvSpPr/>
          <p:nvPr/>
        </p:nvSpPr>
        <p:spPr>
          <a:xfrm>
            <a:off x="0" y="833201"/>
            <a:ext cx="672373" cy="642970"/>
          </a:xfrm>
          <a:prstGeom prst="rect">
            <a:avLst/>
          </a:prstGeom>
          <a:solidFill>
            <a:srgbClr val="5B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1A7FF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B563BDF-D7DA-8A29-57E2-0A42F45915A6}"/>
              </a:ext>
            </a:extLst>
          </p:cNvPr>
          <p:cNvSpPr/>
          <p:nvPr/>
        </p:nvSpPr>
        <p:spPr>
          <a:xfrm>
            <a:off x="40477440" y="6777992"/>
            <a:ext cx="994409" cy="994409"/>
          </a:xfrm>
          <a:prstGeom prst="rect">
            <a:avLst/>
          </a:prstGeom>
          <a:solidFill>
            <a:srgbClr val="002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D21F8AE6-1C1E-ACDF-09D4-9B1067E46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77440" y="6777992"/>
            <a:ext cx="4604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  <a:cs typeface="Arial" pitchFamily="34" charset="0"/>
              </a:defRPr>
            </a:lvl1pPr>
          </a:lstStyle>
          <a:p>
            <a:pPr algn="r"/>
            <a:fld id="{C3E450D1-A1CE-4DBC-8F52-08C4AC6D1D46}" type="slidenum">
              <a:rPr lang="ru-RU" altLang="ru-RU" sz="2800" smtClean="0">
                <a:solidFill>
                  <a:schemeClr val="bg1"/>
                </a:solidFill>
              </a:rPr>
              <a:t>4</a:t>
            </a:fld>
            <a:endParaRPr lang="ru-RU" altLang="ru-RU" sz="2800" dirty="0">
              <a:solidFill>
                <a:schemeClr val="bg1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0153128-1F89-4DA9-DA5D-A2D9BA026C9A}"/>
              </a:ext>
            </a:extLst>
          </p:cNvPr>
          <p:cNvGrpSpPr/>
          <p:nvPr/>
        </p:nvGrpSpPr>
        <p:grpSpPr>
          <a:xfrm>
            <a:off x="33798403" y="754617"/>
            <a:ext cx="6679037" cy="896902"/>
            <a:chOff x="8120743" y="478290"/>
            <a:chExt cx="3695337" cy="496233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C277207E-0FD0-3046-DA6A-492FA5BFFB7B}"/>
                </a:ext>
              </a:extLst>
            </p:cNvPr>
            <p:cNvGrpSpPr/>
            <p:nvPr/>
          </p:nvGrpSpPr>
          <p:grpSpPr>
            <a:xfrm>
              <a:off x="8120743" y="548521"/>
              <a:ext cx="2666615" cy="341973"/>
              <a:chOff x="-53923" y="676344"/>
              <a:chExt cx="5164834" cy="662350"/>
            </a:xfrm>
          </p:grpSpPr>
          <p:pic>
            <p:nvPicPr>
              <p:cNvPr id="11" name="Рисунок 14">
                <a:extLst>
                  <a:ext uri="{FF2B5EF4-FFF2-40B4-BE49-F238E27FC236}">
                    <a16:creationId xmlns:a16="http://schemas.microsoft.com/office/drawing/2014/main" id="{E00C80C5-F8F5-2FDF-9A2D-C22CD16BB3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14404" y="705997"/>
                <a:ext cx="1996507" cy="632697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Рисунок 1" descr="Рисунок 1">
                <a:extLst>
                  <a:ext uri="{FF2B5EF4-FFF2-40B4-BE49-F238E27FC236}">
                    <a16:creationId xmlns:a16="http://schemas.microsoft.com/office/drawing/2014/main" id="{3C22A376-B538-4829-98CB-F0BF9B4038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53923" y="676344"/>
                <a:ext cx="2127250" cy="662348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347C6567-3D50-462E-1B1E-FC3597555AE4}"/>
                </a:ext>
              </a:extLst>
            </p:cNvPr>
            <p:cNvGrpSpPr/>
            <p:nvPr/>
          </p:nvGrpSpPr>
          <p:grpSpPr>
            <a:xfrm>
              <a:off x="11201654" y="478290"/>
              <a:ext cx="614426" cy="496233"/>
              <a:chOff x="10945646" y="268834"/>
              <a:chExt cx="1126442" cy="909752"/>
            </a:xfrm>
          </p:grpSpPr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689F743A-9F27-882D-09F8-D208F0A718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1147563" y="268834"/>
                <a:ext cx="722608" cy="658956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E580F7-1297-11A9-3367-F48A08BAB488}"/>
                  </a:ext>
                </a:extLst>
              </p:cNvPr>
              <p:cNvSpPr txBox="1"/>
              <p:nvPr/>
            </p:nvSpPr>
            <p:spPr>
              <a:xfrm>
                <a:off x="10945646" y="928838"/>
                <a:ext cx="1126442" cy="249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00" dirty="0">
                    <a:solidFill>
                      <a:schemeClr val="bg1"/>
                    </a:solidFill>
                    <a:latin typeface="Bahnschrift SemiBold" panose="020B0502040204020203" pitchFamily="34" charset="0"/>
                    <a:cs typeface="Arial" pitchFamily="34" charset="0"/>
                  </a:rPr>
                  <a:t>ХМАО-Югра</a:t>
                </a:r>
                <a:endParaRPr lang="ru-RU" sz="600" dirty="0">
                  <a:solidFill>
                    <a:schemeClr val="bg1"/>
                  </a:solidFill>
                  <a:latin typeface="Bahnschrift SemiBold" panose="020B0502040204020203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34F160E-D7CB-2AF8-2E24-AB944994A0EA}"/>
              </a:ext>
            </a:extLst>
          </p:cNvPr>
          <p:cNvSpPr/>
          <p:nvPr/>
        </p:nvSpPr>
        <p:spPr>
          <a:xfrm>
            <a:off x="-1" y="2537447"/>
            <a:ext cx="14038908" cy="5234954"/>
          </a:xfrm>
          <a:prstGeom prst="rect">
            <a:avLst/>
          </a:prstGeom>
          <a:solidFill>
            <a:srgbClr val="1B3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F118A5-C969-B348-1910-4776A5BEB3BE}"/>
              </a:ext>
            </a:extLst>
          </p:cNvPr>
          <p:cNvSpPr txBox="1"/>
          <p:nvPr/>
        </p:nvSpPr>
        <p:spPr>
          <a:xfrm>
            <a:off x="989853" y="3446763"/>
            <a:ext cx="1230310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80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  <a:t>Повышение доли устойчивой занятости лиц с инвалидностью в трудоспособном возрасте на 5% на территории Югры </a:t>
            </a:r>
            <a:br>
              <a:rPr lang="ru-RU" altLang="ru-RU" sz="480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</a:br>
            <a:r>
              <a:rPr lang="ru-RU" altLang="ru-RU" sz="480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  <a:t>к 30.12.2023 года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9838F2-B8F1-9C1D-B21E-B192E6492179}"/>
              </a:ext>
            </a:extLst>
          </p:cNvPr>
          <p:cNvSpPr txBox="1"/>
          <p:nvPr/>
        </p:nvSpPr>
        <p:spPr>
          <a:xfrm>
            <a:off x="16017484" y="3446763"/>
            <a:ext cx="7413316" cy="2877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ru-RU" altLang="ru-RU" sz="4800" dirty="0">
                <a:solidFill>
                  <a:srgbClr val="5B99FF"/>
                </a:solidFill>
                <a:latin typeface="Bahnschrift SemiBold" panose="020B0502040204020203" pitchFamily="34" charset="0"/>
                <a:cs typeface="Arial" pitchFamily="34" charset="0"/>
              </a:rPr>
              <a:t>ХМАО – ПЕРВОЕ </a:t>
            </a:r>
            <a:br>
              <a:rPr lang="ru-RU" altLang="ru-RU" sz="4800" dirty="0">
                <a:solidFill>
                  <a:srgbClr val="5B99FF"/>
                </a:solidFill>
                <a:latin typeface="Bahnschrift SemiBold" panose="020B0502040204020203" pitchFamily="34" charset="0"/>
                <a:cs typeface="Arial" pitchFamily="34" charset="0"/>
              </a:rPr>
            </a:br>
            <a:r>
              <a:rPr lang="ru-RU" altLang="ru-RU" sz="4800" dirty="0">
                <a:solidFill>
                  <a:srgbClr val="5B99FF"/>
                </a:solidFill>
                <a:latin typeface="Bahnschrift SemiBold" panose="020B0502040204020203" pitchFamily="34" charset="0"/>
                <a:cs typeface="Arial" pitchFamily="34" charset="0"/>
              </a:rPr>
              <a:t>МЕСТО В РОССИИ</a:t>
            </a:r>
            <a:endParaRPr lang="en-US" altLang="ru-RU" sz="4800" dirty="0">
              <a:solidFill>
                <a:srgbClr val="5B99FF"/>
              </a:solidFill>
              <a:latin typeface="Bahnschrift SemiBold" panose="020B0502040204020203" pitchFamily="34" charset="0"/>
              <a:cs typeface="Arial" pitchFamily="34" charset="0"/>
            </a:endParaRPr>
          </a:p>
          <a:p>
            <a:pPr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ru-RU" altLang="ru-RU" sz="400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  <a:t>по доле трудоустроенных граждан с инвалидностью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5516BB0-7FEB-1AA6-78FE-A8CE1EF6B4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438168" y="3720305"/>
            <a:ext cx="1314682" cy="1314682"/>
          </a:xfrm>
          <a:prstGeom prst="rect">
            <a:avLst/>
          </a:prstGeom>
        </p:spPr>
      </p:pic>
      <p:sp>
        <p:nvSpPr>
          <p:cNvPr id="20" name="Овал 19">
            <a:extLst>
              <a:ext uri="{FF2B5EF4-FFF2-40B4-BE49-F238E27FC236}">
                <a16:creationId xmlns:a16="http://schemas.microsoft.com/office/drawing/2014/main" id="{E2FC2DF6-049A-A61F-17FC-F2ECFB0CF8B8}"/>
              </a:ext>
            </a:extLst>
          </p:cNvPr>
          <p:cNvSpPr/>
          <p:nvPr/>
        </p:nvSpPr>
        <p:spPr>
          <a:xfrm>
            <a:off x="26915941" y="1069414"/>
            <a:ext cx="669701" cy="669701"/>
          </a:xfrm>
          <a:prstGeom prst="ellipse">
            <a:avLst/>
          </a:prstGeom>
          <a:solidFill>
            <a:srgbClr val="FD8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0E5127-5F1F-3F93-431E-B69F0451A58E}"/>
              </a:ext>
            </a:extLst>
          </p:cNvPr>
          <p:cNvSpPr txBox="1"/>
          <p:nvPr/>
        </p:nvSpPr>
        <p:spPr>
          <a:xfrm>
            <a:off x="26082470" y="2364633"/>
            <a:ext cx="70446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20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  <a:t>Сопровождаемое трудоустройство </a:t>
            </a:r>
            <a:br>
              <a:rPr lang="ru-RU" altLang="ru-RU" sz="320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</a:br>
            <a:r>
              <a:rPr lang="ru-RU" altLang="ru-RU" sz="6600" dirty="0">
                <a:solidFill>
                  <a:srgbClr val="FD843D"/>
                </a:solidFill>
                <a:latin typeface="Bahnschrift SemiBold" panose="020B0502040204020203" pitchFamily="34" charset="0"/>
                <a:cs typeface="Arial" pitchFamily="34" charset="0"/>
              </a:rPr>
              <a:t>2 000 человек</a:t>
            </a:r>
            <a:endParaRPr lang="ru-RU" altLang="ru-RU" sz="4400" dirty="0">
              <a:solidFill>
                <a:srgbClr val="FD843D"/>
              </a:solidFill>
              <a:latin typeface="Bahnschrift SemiBold" panose="020B0502040204020203" pitchFamily="34" charset="0"/>
              <a:cs typeface="Arial" pitchFamily="34" charset="0"/>
            </a:endParaRP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3200" dirty="0">
              <a:solidFill>
                <a:schemeClr val="bg1"/>
              </a:solidFill>
              <a:latin typeface="Bahnschrift SemiBold" panose="020B0502040204020203" pitchFamily="34" charset="0"/>
              <a:cs typeface="Arial" pitchFamily="34" charset="0"/>
            </a:endParaRP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20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  <a:t>из которых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6600" dirty="0">
                <a:solidFill>
                  <a:srgbClr val="17CB28"/>
                </a:solidFill>
                <a:latin typeface="Bahnschrift SemiBold" panose="020B0502040204020203" pitchFamily="34" charset="0"/>
                <a:cs typeface="Arial" pitchFamily="34" charset="0"/>
              </a:rPr>
              <a:t>1 000 человек </a:t>
            </a:r>
            <a:r>
              <a:rPr lang="ru-RU" altLang="ru-RU" sz="320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  <a:t>трудоустроенных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2FE7A4-F80E-64A0-9D1A-B3F4A1E55D27}"/>
              </a:ext>
            </a:extLst>
          </p:cNvPr>
          <p:cNvSpPr txBox="1"/>
          <p:nvPr/>
        </p:nvSpPr>
        <p:spPr>
          <a:xfrm>
            <a:off x="35430071" y="2355874"/>
            <a:ext cx="5686488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20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  <a:t>Инклюзивный трудовой сертификат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6600" dirty="0">
                <a:solidFill>
                  <a:srgbClr val="17CB28"/>
                </a:solidFill>
                <a:latin typeface="Bahnschrift SemiBold" panose="020B0502040204020203" pitchFamily="34" charset="0"/>
                <a:cs typeface="Arial" pitchFamily="34" charset="0"/>
              </a:rPr>
              <a:t>250 человек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3200" dirty="0">
              <a:solidFill>
                <a:schemeClr val="bg1"/>
              </a:solidFill>
              <a:latin typeface="Bahnschrift SemiBold" panose="020B0502040204020203" pitchFamily="34" charset="0"/>
              <a:cs typeface="Arial" pitchFamily="34" charset="0"/>
            </a:endParaRP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20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  <a:t>возможность собственного выбора рабочего места 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F5541DA-40BE-6638-16BF-2F2258D1C65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164299" y="2565579"/>
            <a:ext cx="1314682" cy="131468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8208F0D-64F5-5B7D-3187-6FD0D7DAEAB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3846396" y="2537447"/>
            <a:ext cx="1314681" cy="13146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8CD41F4-9D7B-1C05-8F87-1E1B65DE92E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6537251" y="5932324"/>
            <a:ext cx="4625178" cy="34980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E3632EA-C6CA-1B0E-8765-AAF3F2DCB68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3405176" y="5932324"/>
            <a:ext cx="4625178" cy="349803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C901F8B-A4E1-43DD-C854-87A448C4130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0273101" y="5932324"/>
            <a:ext cx="4625178" cy="3498031"/>
          </a:xfrm>
          <a:prstGeom prst="rect">
            <a:avLst/>
          </a:prstGeom>
        </p:spPr>
      </p:pic>
      <p:grpSp>
        <p:nvGrpSpPr>
          <p:cNvPr id="48" name="Рисунок 46">
            <a:extLst>
              <a:ext uri="{FF2B5EF4-FFF2-40B4-BE49-F238E27FC236}">
                <a16:creationId xmlns:a16="http://schemas.microsoft.com/office/drawing/2014/main" id="{C2A84F03-8495-AA1F-7571-427038F60974}"/>
              </a:ext>
            </a:extLst>
          </p:cNvPr>
          <p:cNvGrpSpPr/>
          <p:nvPr/>
        </p:nvGrpSpPr>
        <p:grpSpPr>
          <a:xfrm rot="10800000">
            <a:off x="12454000" y="6132747"/>
            <a:ext cx="3149807" cy="2285234"/>
            <a:chOff x="12454000" y="6132747"/>
            <a:chExt cx="3149807" cy="2285234"/>
          </a:xfrm>
        </p:grpSpPr>
        <p:grpSp>
          <p:nvGrpSpPr>
            <p:cNvPr id="49" name="Рисунок 46">
              <a:extLst>
                <a:ext uri="{FF2B5EF4-FFF2-40B4-BE49-F238E27FC236}">
                  <a16:creationId xmlns:a16="http://schemas.microsoft.com/office/drawing/2014/main" id="{EC174BDB-3589-3335-113C-6313E612D24D}"/>
                </a:ext>
              </a:extLst>
            </p:cNvPr>
            <p:cNvGrpSpPr/>
            <p:nvPr/>
          </p:nvGrpSpPr>
          <p:grpSpPr>
            <a:xfrm>
              <a:off x="12454000" y="6132747"/>
              <a:ext cx="446746" cy="446746"/>
              <a:chOff x="12454000" y="6132747"/>
              <a:chExt cx="446746" cy="446746"/>
            </a:xfrm>
          </p:grpSpPr>
          <p:sp>
            <p:nvSpPr>
              <p:cNvPr id="50" name="Полилиния: фигура 49">
                <a:extLst>
                  <a:ext uri="{FF2B5EF4-FFF2-40B4-BE49-F238E27FC236}">
                    <a16:creationId xmlns:a16="http://schemas.microsoft.com/office/drawing/2014/main" id="{4D9712A1-C7DA-406B-D427-DC75903B4651}"/>
                  </a:ext>
                </a:extLst>
              </p:cNvPr>
              <p:cNvSpPr/>
              <p:nvPr/>
            </p:nvSpPr>
            <p:spPr>
              <a:xfrm>
                <a:off x="12454000" y="6356122"/>
                <a:ext cx="446746" cy="44685"/>
              </a:xfrm>
              <a:custGeom>
                <a:avLst/>
                <a:gdLst>
                  <a:gd name="connsiteX0" fmla="*/ 0 w 446746"/>
                  <a:gd name="connsiteY0" fmla="*/ 0 h 44685"/>
                  <a:gd name="connsiteX1" fmla="*/ 446747 w 446746"/>
                  <a:gd name="connsiteY1" fmla="*/ 0 h 4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6746" h="44685">
                    <a:moveTo>
                      <a:pt x="0" y="0"/>
                    </a:moveTo>
                    <a:lnTo>
                      <a:pt x="446747" y="0"/>
                    </a:lnTo>
                  </a:path>
                </a:pathLst>
              </a:custGeom>
              <a:ln w="89262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" name="Полилиния: фигура 50">
                <a:extLst>
                  <a:ext uri="{FF2B5EF4-FFF2-40B4-BE49-F238E27FC236}">
                    <a16:creationId xmlns:a16="http://schemas.microsoft.com/office/drawing/2014/main" id="{964F487B-5826-9150-2CBE-25AABA5FFBA3}"/>
                  </a:ext>
                </a:extLst>
              </p:cNvPr>
              <p:cNvSpPr/>
              <p:nvPr/>
            </p:nvSpPr>
            <p:spPr>
              <a:xfrm>
                <a:off x="12677376" y="6132747"/>
                <a:ext cx="44685" cy="446746"/>
              </a:xfrm>
              <a:custGeom>
                <a:avLst/>
                <a:gdLst>
                  <a:gd name="connsiteX0" fmla="*/ 0 w 44685"/>
                  <a:gd name="connsiteY0" fmla="*/ 0 h 446746"/>
                  <a:gd name="connsiteX1" fmla="*/ 0 w 44685"/>
                  <a:gd name="connsiteY1" fmla="*/ 446747 h 446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685" h="446746">
                    <a:moveTo>
                      <a:pt x="0" y="0"/>
                    </a:moveTo>
                    <a:lnTo>
                      <a:pt x="0" y="446747"/>
                    </a:lnTo>
                  </a:path>
                </a:pathLst>
              </a:custGeom>
              <a:ln w="89262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52" name="Рисунок 46">
              <a:extLst>
                <a:ext uri="{FF2B5EF4-FFF2-40B4-BE49-F238E27FC236}">
                  <a16:creationId xmlns:a16="http://schemas.microsoft.com/office/drawing/2014/main" id="{D3A132C5-0B5E-AA5C-231F-2140984E3F0C}"/>
                </a:ext>
              </a:extLst>
            </p:cNvPr>
            <p:cNvGrpSpPr/>
            <p:nvPr/>
          </p:nvGrpSpPr>
          <p:grpSpPr>
            <a:xfrm>
              <a:off x="13346564" y="6132747"/>
              <a:ext cx="446746" cy="446746"/>
              <a:chOff x="13346564" y="6132747"/>
              <a:chExt cx="446746" cy="446746"/>
            </a:xfrm>
          </p:grpSpPr>
          <p:sp>
            <p:nvSpPr>
              <p:cNvPr id="53" name="Полилиния: фигура 52">
                <a:extLst>
                  <a:ext uri="{FF2B5EF4-FFF2-40B4-BE49-F238E27FC236}">
                    <a16:creationId xmlns:a16="http://schemas.microsoft.com/office/drawing/2014/main" id="{70ECFCE0-CA0E-23ED-846C-F28C1C0883A7}"/>
                  </a:ext>
                </a:extLst>
              </p:cNvPr>
              <p:cNvSpPr/>
              <p:nvPr/>
            </p:nvSpPr>
            <p:spPr>
              <a:xfrm>
                <a:off x="13346564" y="6356122"/>
                <a:ext cx="446746" cy="44685"/>
              </a:xfrm>
              <a:custGeom>
                <a:avLst/>
                <a:gdLst>
                  <a:gd name="connsiteX0" fmla="*/ 0 w 446746"/>
                  <a:gd name="connsiteY0" fmla="*/ 0 h 44685"/>
                  <a:gd name="connsiteX1" fmla="*/ 446747 w 446746"/>
                  <a:gd name="connsiteY1" fmla="*/ 0 h 4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6746" h="44685">
                    <a:moveTo>
                      <a:pt x="0" y="0"/>
                    </a:moveTo>
                    <a:lnTo>
                      <a:pt x="446747" y="0"/>
                    </a:lnTo>
                  </a:path>
                </a:pathLst>
              </a:custGeom>
              <a:ln w="89262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" name="Полилиния: фигура 53">
                <a:extLst>
                  <a:ext uri="{FF2B5EF4-FFF2-40B4-BE49-F238E27FC236}">
                    <a16:creationId xmlns:a16="http://schemas.microsoft.com/office/drawing/2014/main" id="{167569CB-36DA-596A-5605-C5D9839693C9}"/>
                  </a:ext>
                </a:extLst>
              </p:cNvPr>
              <p:cNvSpPr/>
              <p:nvPr/>
            </p:nvSpPr>
            <p:spPr>
              <a:xfrm>
                <a:off x="13569935" y="6132747"/>
                <a:ext cx="44685" cy="446746"/>
              </a:xfrm>
              <a:custGeom>
                <a:avLst/>
                <a:gdLst>
                  <a:gd name="connsiteX0" fmla="*/ 0 w 44685"/>
                  <a:gd name="connsiteY0" fmla="*/ 0 h 446746"/>
                  <a:gd name="connsiteX1" fmla="*/ 0 w 44685"/>
                  <a:gd name="connsiteY1" fmla="*/ 446747 h 446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685" h="446746">
                    <a:moveTo>
                      <a:pt x="0" y="0"/>
                    </a:moveTo>
                    <a:lnTo>
                      <a:pt x="0" y="446747"/>
                    </a:lnTo>
                  </a:path>
                </a:pathLst>
              </a:custGeom>
              <a:ln w="89262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55" name="Рисунок 46">
              <a:extLst>
                <a:ext uri="{FF2B5EF4-FFF2-40B4-BE49-F238E27FC236}">
                  <a16:creationId xmlns:a16="http://schemas.microsoft.com/office/drawing/2014/main" id="{CD9D3092-90E0-E0CE-E370-ABDFD2EB0CEF}"/>
                </a:ext>
              </a:extLst>
            </p:cNvPr>
            <p:cNvGrpSpPr/>
            <p:nvPr/>
          </p:nvGrpSpPr>
          <p:grpSpPr>
            <a:xfrm>
              <a:off x="12454000" y="7051988"/>
              <a:ext cx="446746" cy="446746"/>
              <a:chOff x="12454000" y="7051988"/>
              <a:chExt cx="446746" cy="446746"/>
            </a:xfrm>
          </p:grpSpPr>
          <p:sp>
            <p:nvSpPr>
              <p:cNvPr id="56" name="Полилиния: фигура 55">
                <a:extLst>
                  <a:ext uri="{FF2B5EF4-FFF2-40B4-BE49-F238E27FC236}">
                    <a16:creationId xmlns:a16="http://schemas.microsoft.com/office/drawing/2014/main" id="{98648431-4FA6-8D19-D007-2BFC724880FE}"/>
                  </a:ext>
                </a:extLst>
              </p:cNvPr>
              <p:cNvSpPr/>
              <p:nvPr/>
            </p:nvSpPr>
            <p:spPr>
              <a:xfrm>
                <a:off x="12454000" y="7275364"/>
                <a:ext cx="446746" cy="44685"/>
              </a:xfrm>
              <a:custGeom>
                <a:avLst/>
                <a:gdLst>
                  <a:gd name="connsiteX0" fmla="*/ 0 w 446746"/>
                  <a:gd name="connsiteY0" fmla="*/ 0 h 44685"/>
                  <a:gd name="connsiteX1" fmla="*/ 446747 w 446746"/>
                  <a:gd name="connsiteY1" fmla="*/ 0 h 4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6746" h="44685">
                    <a:moveTo>
                      <a:pt x="0" y="0"/>
                    </a:moveTo>
                    <a:lnTo>
                      <a:pt x="446747" y="0"/>
                    </a:lnTo>
                  </a:path>
                </a:pathLst>
              </a:custGeom>
              <a:ln w="89262" cap="flat">
                <a:solidFill>
                  <a:srgbClr val="FD843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7" name="Полилиния: фигура 56">
                <a:extLst>
                  <a:ext uri="{FF2B5EF4-FFF2-40B4-BE49-F238E27FC236}">
                    <a16:creationId xmlns:a16="http://schemas.microsoft.com/office/drawing/2014/main" id="{F7AD4EDB-B35E-9D9F-9B88-A3AEC2E78E98}"/>
                  </a:ext>
                </a:extLst>
              </p:cNvPr>
              <p:cNvSpPr/>
              <p:nvPr/>
            </p:nvSpPr>
            <p:spPr>
              <a:xfrm>
                <a:off x="12677376" y="7051988"/>
                <a:ext cx="44685" cy="446746"/>
              </a:xfrm>
              <a:custGeom>
                <a:avLst/>
                <a:gdLst>
                  <a:gd name="connsiteX0" fmla="*/ 0 w 44685"/>
                  <a:gd name="connsiteY0" fmla="*/ 0 h 446746"/>
                  <a:gd name="connsiteX1" fmla="*/ 0 w 44685"/>
                  <a:gd name="connsiteY1" fmla="*/ 446747 h 446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685" h="446746">
                    <a:moveTo>
                      <a:pt x="0" y="0"/>
                    </a:moveTo>
                    <a:lnTo>
                      <a:pt x="0" y="446747"/>
                    </a:lnTo>
                  </a:path>
                </a:pathLst>
              </a:custGeom>
              <a:ln w="89262" cap="flat">
                <a:solidFill>
                  <a:srgbClr val="FD843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58" name="Рисунок 46">
              <a:extLst>
                <a:ext uri="{FF2B5EF4-FFF2-40B4-BE49-F238E27FC236}">
                  <a16:creationId xmlns:a16="http://schemas.microsoft.com/office/drawing/2014/main" id="{0F403A0B-8236-B696-DC53-D03F6795D4BE}"/>
                </a:ext>
              </a:extLst>
            </p:cNvPr>
            <p:cNvGrpSpPr/>
            <p:nvPr/>
          </p:nvGrpSpPr>
          <p:grpSpPr>
            <a:xfrm>
              <a:off x="13346564" y="7051988"/>
              <a:ext cx="446746" cy="446746"/>
              <a:chOff x="13346564" y="7051988"/>
              <a:chExt cx="446746" cy="446746"/>
            </a:xfrm>
          </p:grpSpPr>
          <p:sp>
            <p:nvSpPr>
              <p:cNvPr id="59" name="Полилиния: фигура 58">
                <a:extLst>
                  <a:ext uri="{FF2B5EF4-FFF2-40B4-BE49-F238E27FC236}">
                    <a16:creationId xmlns:a16="http://schemas.microsoft.com/office/drawing/2014/main" id="{2AEAF05E-A9E8-947D-3BA0-1CCE0136A574}"/>
                  </a:ext>
                </a:extLst>
              </p:cNvPr>
              <p:cNvSpPr/>
              <p:nvPr/>
            </p:nvSpPr>
            <p:spPr>
              <a:xfrm>
                <a:off x="13346564" y="7275364"/>
                <a:ext cx="446746" cy="44685"/>
              </a:xfrm>
              <a:custGeom>
                <a:avLst/>
                <a:gdLst>
                  <a:gd name="connsiteX0" fmla="*/ 0 w 446746"/>
                  <a:gd name="connsiteY0" fmla="*/ 0 h 44685"/>
                  <a:gd name="connsiteX1" fmla="*/ 446747 w 446746"/>
                  <a:gd name="connsiteY1" fmla="*/ 0 h 4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6746" h="44685">
                    <a:moveTo>
                      <a:pt x="0" y="0"/>
                    </a:moveTo>
                    <a:lnTo>
                      <a:pt x="446747" y="0"/>
                    </a:lnTo>
                  </a:path>
                </a:pathLst>
              </a:custGeom>
              <a:ln w="89262" cap="flat">
                <a:solidFill>
                  <a:srgbClr val="FD843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0" name="Полилиния: фигура 59">
                <a:extLst>
                  <a:ext uri="{FF2B5EF4-FFF2-40B4-BE49-F238E27FC236}">
                    <a16:creationId xmlns:a16="http://schemas.microsoft.com/office/drawing/2014/main" id="{01039989-A9D0-4B69-CFD2-F88C8C8DB349}"/>
                  </a:ext>
                </a:extLst>
              </p:cNvPr>
              <p:cNvSpPr/>
              <p:nvPr/>
            </p:nvSpPr>
            <p:spPr>
              <a:xfrm>
                <a:off x="13569935" y="7051988"/>
                <a:ext cx="44685" cy="446746"/>
              </a:xfrm>
              <a:custGeom>
                <a:avLst/>
                <a:gdLst>
                  <a:gd name="connsiteX0" fmla="*/ 0 w 44685"/>
                  <a:gd name="connsiteY0" fmla="*/ 0 h 446746"/>
                  <a:gd name="connsiteX1" fmla="*/ 0 w 44685"/>
                  <a:gd name="connsiteY1" fmla="*/ 446747 h 446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685" h="446746">
                    <a:moveTo>
                      <a:pt x="0" y="0"/>
                    </a:moveTo>
                    <a:lnTo>
                      <a:pt x="0" y="446747"/>
                    </a:lnTo>
                  </a:path>
                </a:pathLst>
              </a:custGeom>
              <a:ln w="89262" cap="flat">
                <a:solidFill>
                  <a:srgbClr val="FD843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61" name="Рисунок 46">
              <a:extLst>
                <a:ext uri="{FF2B5EF4-FFF2-40B4-BE49-F238E27FC236}">
                  <a16:creationId xmlns:a16="http://schemas.microsoft.com/office/drawing/2014/main" id="{56325C8C-49B8-EF0B-9610-C0447D976710}"/>
                </a:ext>
              </a:extLst>
            </p:cNvPr>
            <p:cNvGrpSpPr/>
            <p:nvPr/>
          </p:nvGrpSpPr>
          <p:grpSpPr>
            <a:xfrm>
              <a:off x="14264496" y="7051988"/>
              <a:ext cx="446746" cy="446746"/>
              <a:chOff x="14264496" y="7051988"/>
              <a:chExt cx="446746" cy="446746"/>
            </a:xfrm>
          </p:grpSpPr>
          <p:sp>
            <p:nvSpPr>
              <p:cNvPr id="62" name="Полилиния: фигура 61">
                <a:extLst>
                  <a:ext uri="{FF2B5EF4-FFF2-40B4-BE49-F238E27FC236}">
                    <a16:creationId xmlns:a16="http://schemas.microsoft.com/office/drawing/2014/main" id="{C5E30CC7-62C2-E38C-DB87-F9D6BD8711DB}"/>
                  </a:ext>
                </a:extLst>
              </p:cNvPr>
              <p:cNvSpPr/>
              <p:nvPr/>
            </p:nvSpPr>
            <p:spPr>
              <a:xfrm>
                <a:off x="14264496" y="7275364"/>
                <a:ext cx="446746" cy="44685"/>
              </a:xfrm>
              <a:custGeom>
                <a:avLst/>
                <a:gdLst>
                  <a:gd name="connsiteX0" fmla="*/ 0 w 446746"/>
                  <a:gd name="connsiteY0" fmla="*/ 0 h 44685"/>
                  <a:gd name="connsiteX1" fmla="*/ 446747 w 446746"/>
                  <a:gd name="connsiteY1" fmla="*/ 0 h 4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6746" h="44685">
                    <a:moveTo>
                      <a:pt x="0" y="0"/>
                    </a:moveTo>
                    <a:lnTo>
                      <a:pt x="446747" y="0"/>
                    </a:lnTo>
                  </a:path>
                </a:pathLst>
              </a:custGeom>
              <a:ln w="89262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3" name="Полилиния: фигура 62">
                <a:extLst>
                  <a:ext uri="{FF2B5EF4-FFF2-40B4-BE49-F238E27FC236}">
                    <a16:creationId xmlns:a16="http://schemas.microsoft.com/office/drawing/2014/main" id="{9926A774-AF39-246D-4B7C-1E1C8882FAE3}"/>
                  </a:ext>
                </a:extLst>
              </p:cNvPr>
              <p:cNvSpPr/>
              <p:nvPr/>
            </p:nvSpPr>
            <p:spPr>
              <a:xfrm>
                <a:off x="14487872" y="7051988"/>
                <a:ext cx="44685" cy="446746"/>
              </a:xfrm>
              <a:custGeom>
                <a:avLst/>
                <a:gdLst>
                  <a:gd name="connsiteX0" fmla="*/ 0 w 44685"/>
                  <a:gd name="connsiteY0" fmla="*/ 0 h 446746"/>
                  <a:gd name="connsiteX1" fmla="*/ 0 w 44685"/>
                  <a:gd name="connsiteY1" fmla="*/ 446747 h 446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685" h="446746">
                    <a:moveTo>
                      <a:pt x="0" y="0"/>
                    </a:moveTo>
                    <a:lnTo>
                      <a:pt x="0" y="446747"/>
                    </a:lnTo>
                  </a:path>
                </a:pathLst>
              </a:custGeom>
              <a:ln w="89262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64" name="Рисунок 46">
              <a:extLst>
                <a:ext uri="{FF2B5EF4-FFF2-40B4-BE49-F238E27FC236}">
                  <a16:creationId xmlns:a16="http://schemas.microsoft.com/office/drawing/2014/main" id="{897B9D67-7A6E-BDC5-7869-92DE8E6A6F25}"/>
                </a:ext>
              </a:extLst>
            </p:cNvPr>
            <p:cNvGrpSpPr/>
            <p:nvPr/>
          </p:nvGrpSpPr>
          <p:grpSpPr>
            <a:xfrm>
              <a:off x="15157060" y="7051988"/>
              <a:ext cx="446746" cy="446746"/>
              <a:chOff x="15157060" y="7051988"/>
              <a:chExt cx="446746" cy="446746"/>
            </a:xfrm>
          </p:grpSpPr>
          <p:sp>
            <p:nvSpPr>
              <p:cNvPr id="65" name="Полилиния: фигура 64">
                <a:extLst>
                  <a:ext uri="{FF2B5EF4-FFF2-40B4-BE49-F238E27FC236}">
                    <a16:creationId xmlns:a16="http://schemas.microsoft.com/office/drawing/2014/main" id="{B9F5B8E1-BE84-2F40-9892-3CF3A1ABDD6E}"/>
                  </a:ext>
                </a:extLst>
              </p:cNvPr>
              <p:cNvSpPr/>
              <p:nvPr/>
            </p:nvSpPr>
            <p:spPr>
              <a:xfrm>
                <a:off x="15157060" y="7275364"/>
                <a:ext cx="446746" cy="44685"/>
              </a:xfrm>
              <a:custGeom>
                <a:avLst/>
                <a:gdLst>
                  <a:gd name="connsiteX0" fmla="*/ 0 w 446746"/>
                  <a:gd name="connsiteY0" fmla="*/ 0 h 44685"/>
                  <a:gd name="connsiteX1" fmla="*/ 446747 w 446746"/>
                  <a:gd name="connsiteY1" fmla="*/ 0 h 4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6746" h="44685">
                    <a:moveTo>
                      <a:pt x="0" y="0"/>
                    </a:moveTo>
                    <a:lnTo>
                      <a:pt x="446747" y="0"/>
                    </a:lnTo>
                  </a:path>
                </a:pathLst>
              </a:custGeom>
              <a:ln w="89262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6" name="Полилиния: фигура 65">
                <a:extLst>
                  <a:ext uri="{FF2B5EF4-FFF2-40B4-BE49-F238E27FC236}">
                    <a16:creationId xmlns:a16="http://schemas.microsoft.com/office/drawing/2014/main" id="{D39BB50A-3940-BF64-A4C2-B6E702FACBFC}"/>
                  </a:ext>
                </a:extLst>
              </p:cNvPr>
              <p:cNvSpPr/>
              <p:nvPr/>
            </p:nvSpPr>
            <p:spPr>
              <a:xfrm>
                <a:off x="15380432" y="7051988"/>
                <a:ext cx="44685" cy="446746"/>
              </a:xfrm>
              <a:custGeom>
                <a:avLst/>
                <a:gdLst>
                  <a:gd name="connsiteX0" fmla="*/ 0 w 44685"/>
                  <a:gd name="connsiteY0" fmla="*/ 0 h 446746"/>
                  <a:gd name="connsiteX1" fmla="*/ 0 w 44685"/>
                  <a:gd name="connsiteY1" fmla="*/ 446747 h 446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685" h="446746">
                    <a:moveTo>
                      <a:pt x="0" y="0"/>
                    </a:moveTo>
                    <a:lnTo>
                      <a:pt x="0" y="446747"/>
                    </a:lnTo>
                  </a:path>
                </a:pathLst>
              </a:custGeom>
              <a:ln w="89262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67" name="Рисунок 46">
              <a:extLst>
                <a:ext uri="{FF2B5EF4-FFF2-40B4-BE49-F238E27FC236}">
                  <a16:creationId xmlns:a16="http://schemas.microsoft.com/office/drawing/2014/main" id="{D0F317CA-6B79-BCD7-9EAF-4A410FC09DD7}"/>
                </a:ext>
              </a:extLst>
            </p:cNvPr>
            <p:cNvGrpSpPr/>
            <p:nvPr/>
          </p:nvGrpSpPr>
          <p:grpSpPr>
            <a:xfrm>
              <a:off x="14264496" y="7971229"/>
              <a:ext cx="446746" cy="446751"/>
              <a:chOff x="14264496" y="7971229"/>
              <a:chExt cx="446746" cy="446751"/>
            </a:xfrm>
          </p:grpSpPr>
          <p:sp>
            <p:nvSpPr>
              <p:cNvPr id="68" name="Полилиния: фигура 67">
                <a:extLst>
                  <a:ext uri="{FF2B5EF4-FFF2-40B4-BE49-F238E27FC236}">
                    <a16:creationId xmlns:a16="http://schemas.microsoft.com/office/drawing/2014/main" id="{A18FAB2B-2AD9-E843-1C09-BC41C5CEED5C}"/>
                  </a:ext>
                </a:extLst>
              </p:cNvPr>
              <p:cNvSpPr/>
              <p:nvPr/>
            </p:nvSpPr>
            <p:spPr>
              <a:xfrm>
                <a:off x="14264496" y="8194605"/>
                <a:ext cx="446746" cy="44685"/>
              </a:xfrm>
              <a:custGeom>
                <a:avLst/>
                <a:gdLst>
                  <a:gd name="connsiteX0" fmla="*/ 0 w 446746"/>
                  <a:gd name="connsiteY0" fmla="*/ 0 h 44685"/>
                  <a:gd name="connsiteX1" fmla="*/ 446747 w 446746"/>
                  <a:gd name="connsiteY1" fmla="*/ 0 h 4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6746" h="44685">
                    <a:moveTo>
                      <a:pt x="0" y="0"/>
                    </a:moveTo>
                    <a:lnTo>
                      <a:pt x="446747" y="0"/>
                    </a:lnTo>
                  </a:path>
                </a:pathLst>
              </a:custGeom>
              <a:ln w="89262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9" name="Полилиния: фигура 68">
                <a:extLst>
                  <a:ext uri="{FF2B5EF4-FFF2-40B4-BE49-F238E27FC236}">
                    <a16:creationId xmlns:a16="http://schemas.microsoft.com/office/drawing/2014/main" id="{7628B4E5-8D12-7A6A-BD51-0EB27536CAAE}"/>
                  </a:ext>
                </a:extLst>
              </p:cNvPr>
              <p:cNvSpPr/>
              <p:nvPr/>
            </p:nvSpPr>
            <p:spPr>
              <a:xfrm>
                <a:off x="14487872" y="7971229"/>
                <a:ext cx="44685" cy="446751"/>
              </a:xfrm>
              <a:custGeom>
                <a:avLst/>
                <a:gdLst>
                  <a:gd name="connsiteX0" fmla="*/ 0 w 44685"/>
                  <a:gd name="connsiteY0" fmla="*/ 0 h 446751"/>
                  <a:gd name="connsiteX1" fmla="*/ 0 w 44685"/>
                  <a:gd name="connsiteY1" fmla="*/ 446751 h 446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685" h="446751">
                    <a:moveTo>
                      <a:pt x="0" y="0"/>
                    </a:moveTo>
                    <a:lnTo>
                      <a:pt x="0" y="446751"/>
                    </a:lnTo>
                  </a:path>
                </a:pathLst>
              </a:custGeom>
              <a:ln w="89262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70" name="Рисунок 46">
              <a:extLst>
                <a:ext uri="{FF2B5EF4-FFF2-40B4-BE49-F238E27FC236}">
                  <a16:creationId xmlns:a16="http://schemas.microsoft.com/office/drawing/2014/main" id="{4891AB04-5A9B-91D0-1650-9ED1E31DA6A7}"/>
                </a:ext>
              </a:extLst>
            </p:cNvPr>
            <p:cNvGrpSpPr/>
            <p:nvPr/>
          </p:nvGrpSpPr>
          <p:grpSpPr>
            <a:xfrm>
              <a:off x="15157060" y="7971229"/>
              <a:ext cx="446746" cy="446751"/>
              <a:chOff x="15157060" y="7971229"/>
              <a:chExt cx="446746" cy="446751"/>
            </a:xfrm>
          </p:grpSpPr>
          <p:sp>
            <p:nvSpPr>
              <p:cNvPr id="71" name="Полилиния: фигура 70">
                <a:extLst>
                  <a:ext uri="{FF2B5EF4-FFF2-40B4-BE49-F238E27FC236}">
                    <a16:creationId xmlns:a16="http://schemas.microsoft.com/office/drawing/2014/main" id="{3E64D6AF-3CFC-9754-7CED-5F3F58196D97}"/>
                  </a:ext>
                </a:extLst>
              </p:cNvPr>
              <p:cNvSpPr/>
              <p:nvPr/>
            </p:nvSpPr>
            <p:spPr>
              <a:xfrm>
                <a:off x="15157060" y="8194605"/>
                <a:ext cx="446746" cy="44685"/>
              </a:xfrm>
              <a:custGeom>
                <a:avLst/>
                <a:gdLst>
                  <a:gd name="connsiteX0" fmla="*/ 0 w 446746"/>
                  <a:gd name="connsiteY0" fmla="*/ 0 h 44685"/>
                  <a:gd name="connsiteX1" fmla="*/ 446747 w 446746"/>
                  <a:gd name="connsiteY1" fmla="*/ 0 h 44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6746" h="44685">
                    <a:moveTo>
                      <a:pt x="0" y="0"/>
                    </a:moveTo>
                    <a:lnTo>
                      <a:pt x="446747" y="0"/>
                    </a:lnTo>
                  </a:path>
                </a:pathLst>
              </a:custGeom>
              <a:ln w="89262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2" name="Полилиния: фигура 71">
                <a:extLst>
                  <a:ext uri="{FF2B5EF4-FFF2-40B4-BE49-F238E27FC236}">
                    <a16:creationId xmlns:a16="http://schemas.microsoft.com/office/drawing/2014/main" id="{3161990A-FFBC-9255-68F3-B9FA9D559A8A}"/>
                  </a:ext>
                </a:extLst>
              </p:cNvPr>
              <p:cNvSpPr/>
              <p:nvPr/>
            </p:nvSpPr>
            <p:spPr>
              <a:xfrm>
                <a:off x="15380432" y="7971229"/>
                <a:ext cx="44685" cy="446751"/>
              </a:xfrm>
              <a:custGeom>
                <a:avLst/>
                <a:gdLst>
                  <a:gd name="connsiteX0" fmla="*/ 0 w 44685"/>
                  <a:gd name="connsiteY0" fmla="*/ 0 h 446751"/>
                  <a:gd name="connsiteX1" fmla="*/ 0 w 44685"/>
                  <a:gd name="connsiteY1" fmla="*/ 446751 h 446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685" h="446751">
                    <a:moveTo>
                      <a:pt x="0" y="0"/>
                    </a:moveTo>
                    <a:lnTo>
                      <a:pt x="0" y="446751"/>
                    </a:lnTo>
                  </a:path>
                </a:pathLst>
              </a:custGeom>
              <a:ln w="89262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4163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3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Овал 70">
            <a:extLst>
              <a:ext uri="{FF2B5EF4-FFF2-40B4-BE49-F238E27FC236}">
                <a16:creationId xmlns:a16="http://schemas.microsoft.com/office/drawing/2014/main" id="{A0CAB3A0-60DE-14BC-67D8-D0F2EB36A7DF}"/>
              </a:ext>
            </a:extLst>
          </p:cNvPr>
          <p:cNvSpPr/>
          <p:nvPr/>
        </p:nvSpPr>
        <p:spPr>
          <a:xfrm>
            <a:off x="35353065" y="3481125"/>
            <a:ext cx="1985099" cy="1985099"/>
          </a:xfrm>
          <a:prstGeom prst="ellipse">
            <a:avLst/>
          </a:prstGeom>
          <a:solidFill>
            <a:srgbClr val="72D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CF9DED-1ED6-607D-127C-BB224E59330B}"/>
              </a:ext>
            </a:extLst>
          </p:cNvPr>
          <p:cNvSpPr txBox="1"/>
          <p:nvPr/>
        </p:nvSpPr>
        <p:spPr>
          <a:xfrm>
            <a:off x="989853" y="689795"/>
            <a:ext cx="1146884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6000" dirty="0">
                <a:solidFill>
                  <a:srgbClr val="5B99FF"/>
                </a:solidFill>
                <a:latin typeface="Bahnschrift SemiBold" panose="020B0502040204020203" pitchFamily="34" charset="0"/>
                <a:cs typeface="Arial" pitchFamily="34" charset="0"/>
              </a:rPr>
              <a:t>ТЕХНОЛОГИЯ ЖИЗНЕННОГО ЦИКЛА СОПРОВОЖДАЕМОГО ТРУДОУСТРОЙСТВА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2D07AA3-9B9E-1416-E4D5-012B4F726506}"/>
              </a:ext>
            </a:extLst>
          </p:cNvPr>
          <p:cNvSpPr/>
          <p:nvPr/>
        </p:nvSpPr>
        <p:spPr>
          <a:xfrm>
            <a:off x="0" y="833201"/>
            <a:ext cx="672373" cy="642970"/>
          </a:xfrm>
          <a:prstGeom prst="rect">
            <a:avLst/>
          </a:prstGeom>
          <a:solidFill>
            <a:srgbClr val="5B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1A7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B8F486-3AC6-5B02-3BF6-8909639DE0FB}"/>
              </a:ext>
            </a:extLst>
          </p:cNvPr>
          <p:cNvSpPr txBox="1"/>
          <p:nvPr/>
        </p:nvSpPr>
        <p:spPr>
          <a:xfrm>
            <a:off x="989852" y="4105984"/>
            <a:ext cx="1356434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5400" dirty="0">
                <a:solidFill>
                  <a:srgbClr val="FD843D"/>
                </a:solidFill>
                <a:latin typeface="Bahnschrift SemiBold" panose="020B0502040204020203" pitchFamily="34" charset="0"/>
                <a:cs typeface="Arial" pitchFamily="34" charset="0"/>
              </a:rPr>
              <a:t>Социально-психологические услуги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5400" dirty="0">
                <a:solidFill>
                  <a:srgbClr val="FD843D"/>
                </a:solidFill>
                <a:latin typeface="Bahnschrift SemiBold" panose="020B0502040204020203" pitchFamily="34" charset="0"/>
                <a:cs typeface="Arial" pitchFamily="34" charset="0"/>
              </a:rPr>
              <a:t>(на протяжении всего движения пользователя по технологии)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4E74866-638C-5301-2466-E6E40C5FB866}"/>
              </a:ext>
            </a:extLst>
          </p:cNvPr>
          <p:cNvSpPr/>
          <p:nvPr/>
        </p:nvSpPr>
        <p:spPr>
          <a:xfrm>
            <a:off x="40477440" y="6777992"/>
            <a:ext cx="994409" cy="994409"/>
          </a:xfrm>
          <a:prstGeom prst="rect">
            <a:avLst/>
          </a:prstGeom>
          <a:solidFill>
            <a:srgbClr val="002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5B5F5178-4C1F-5525-5EE6-4FFBDB213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77440" y="6777992"/>
            <a:ext cx="4604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  <a:cs typeface="Arial" pitchFamily="34" charset="0"/>
              </a:defRPr>
            </a:lvl1pPr>
          </a:lstStyle>
          <a:p>
            <a:pPr algn="r"/>
            <a:fld id="{C3E450D1-A1CE-4DBC-8F52-08C4AC6D1D46}" type="slidenum">
              <a:rPr lang="ru-RU" altLang="ru-RU" sz="2800" smtClean="0">
                <a:solidFill>
                  <a:schemeClr val="bg1"/>
                </a:solidFill>
              </a:rPr>
              <a:t>5</a:t>
            </a:fld>
            <a:endParaRPr lang="ru-RU" altLang="ru-RU" sz="2800" dirty="0">
              <a:solidFill>
                <a:schemeClr val="bg1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E69D928-3A21-C868-3E1A-9284448B79C3}"/>
              </a:ext>
            </a:extLst>
          </p:cNvPr>
          <p:cNvGrpSpPr/>
          <p:nvPr/>
        </p:nvGrpSpPr>
        <p:grpSpPr>
          <a:xfrm>
            <a:off x="33798403" y="754617"/>
            <a:ext cx="6679037" cy="896902"/>
            <a:chOff x="8120743" y="478290"/>
            <a:chExt cx="3695337" cy="496233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BF607D2F-5039-BFB6-2C95-C36126838FC1}"/>
                </a:ext>
              </a:extLst>
            </p:cNvPr>
            <p:cNvGrpSpPr/>
            <p:nvPr/>
          </p:nvGrpSpPr>
          <p:grpSpPr>
            <a:xfrm>
              <a:off x="8120743" y="548521"/>
              <a:ext cx="2666615" cy="341973"/>
              <a:chOff x="-53923" y="676344"/>
              <a:chExt cx="5164834" cy="662350"/>
            </a:xfrm>
          </p:grpSpPr>
          <p:pic>
            <p:nvPicPr>
              <p:cNvPr id="12" name="Рисунок 14">
                <a:extLst>
                  <a:ext uri="{FF2B5EF4-FFF2-40B4-BE49-F238E27FC236}">
                    <a16:creationId xmlns:a16="http://schemas.microsoft.com/office/drawing/2014/main" id="{D7A8FCB5-7A44-BE40-0372-88443A1C35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lum bright="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14404" y="705997"/>
                <a:ext cx="1996507" cy="632697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Рисунок 1" descr="Рисунок 1">
                <a:extLst>
                  <a:ext uri="{FF2B5EF4-FFF2-40B4-BE49-F238E27FC236}">
                    <a16:creationId xmlns:a16="http://schemas.microsoft.com/office/drawing/2014/main" id="{4BAB177B-4224-801A-D630-16608F065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53923" y="676344"/>
                <a:ext cx="2127250" cy="662348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57738B49-171F-BDC2-9851-70A0FD230966}"/>
                </a:ext>
              </a:extLst>
            </p:cNvPr>
            <p:cNvGrpSpPr/>
            <p:nvPr/>
          </p:nvGrpSpPr>
          <p:grpSpPr>
            <a:xfrm>
              <a:off x="11201654" y="478290"/>
              <a:ext cx="614426" cy="496233"/>
              <a:chOff x="10945646" y="268834"/>
              <a:chExt cx="1126442" cy="909752"/>
            </a:xfrm>
          </p:grpSpPr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id="{222EDA0D-BF5D-EB9F-C18D-34886B2E28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1147563" y="268834"/>
                <a:ext cx="722608" cy="658956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DA5D79-70AA-C000-21CF-7E435513C8F0}"/>
                  </a:ext>
                </a:extLst>
              </p:cNvPr>
              <p:cNvSpPr txBox="1"/>
              <p:nvPr/>
            </p:nvSpPr>
            <p:spPr>
              <a:xfrm>
                <a:off x="10945646" y="928838"/>
                <a:ext cx="1126442" cy="249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00" dirty="0">
                    <a:solidFill>
                      <a:schemeClr val="bg1"/>
                    </a:solidFill>
                    <a:latin typeface="Bahnschrift SemiBold" panose="020B0502040204020203" pitchFamily="34" charset="0"/>
                    <a:cs typeface="Arial" pitchFamily="34" charset="0"/>
                  </a:rPr>
                  <a:t>ХМАО-Югра</a:t>
                </a:r>
                <a:endParaRPr lang="ru-RU" sz="600" dirty="0">
                  <a:solidFill>
                    <a:schemeClr val="bg1"/>
                  </a:solidFill>
                  <a:latin typeface="Bahnschrift SemiBold" panose="020B0502040204020203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AE90044-4C9A-4DFB-87CD-8C0A8FDF2182}"/>
              </a:ext>
            </a:extLst>
          </p:cNvPr>
          <p:cNvSpPr/>
          <p:nvPr/>
        </p:nvSpPr>
        <p:spPr>
          <a:xfrm>
            <a:off x="13613245" y="3717630"/>
            <a:ext cx="15571264" cy="155203"/>
          </a:xfrm>
          <a:prstGeom prst="rect">
            <a:avLst/>
          </a:prstGeom>
          <a:pattFill prst="dkUpDiag">
            <a:fgClr>
              <a:schemeClr val="bg1"/>
            </a:fgClr>
            <a:bgClr>
              <a:srgbClr val="03034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4E29A9E-DDDB-0A7B-2E31-0F2D7CC86D41}"/>
              </a:ext>
            </a:extLst>
          </p:cNvPr>
          <p:cNvSpPr/>
          <p:nvPr/>
        </p:nvSpPr>
        <p:spPr>
          <a:xfrm>
            <a:off x="13359532" y="3541520"/>
            <a:ext cx="507422" cy="507422"/>
          </a:xfrm>
          <a:prstGeom prst="ellipse">
            <a:avLst/>
          </a:prstGeom>
          <a:solidFill>
            <a:srgbClr val="03034D"/>
          </a:solidFill>
          <a:ln w="50800">
            <a:solidFill>
              <a:srgbClr val="FD84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8F7EE3-6C33-1E84-A5A9-4A8A2EEA3835}"/>
              </a:ext>
            </a:extLst>
          </p:cNvPr>
          <p:cNvSpPr txBox="1"/>
          <p:nvPr/>
        </p:nvSpPr>
        <p:spPr>
          <a:xfrm>
            <a:off x="29981309" y="3525722"/>
            <a:ext cx="31912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60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defRPr>
            </a:lvl1pPr>
          </a:lstStyle>
          <a:p>
            <a:r>
              <a:rPr lang="ru-RU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Точка выхода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2596B7-AC4D-5F64-1EC2-72D2E19C5EDD}"/>
              </a:ext>
            </a:extLst>
          </p:cNvPr>
          <p:cNvSpPr txBox="1"/>
          <p:nvPr/>
        </p:nvSpPr>
        <p:spPr>
          <a:xfrm>
            <a:off x="13786803" y="4304221"/>
            <a:ext cx="20044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60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defRPr>
            </a:lvl1pPr>
          </a:lstStyle>
          <a:p>
            <a:r>
              <a:rPr lang="ru-RU" sz="2400" dirty="0">
                <a:solidFill>
                  <a:srgbClr val="FD843D"/>
                </a:solidFill>
              </a:rPr>
              <a:t>Точка входа</a:t>
            </a:r>
          </a:p>
          <a:p>
            <a:r>
              <a:rPr lang="ru-RU" sz="2400" dirty="0">
                <a:solidFill>
                  <a:srgbClr val="FD843D"/>
                </a:solidFill>
              </a:rPr>
              <a:t>для порога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A369DE-7B4F-69A8-D5A9-6F6AEF299DD8}"/>
              </a:ext>
            </a:extLst>
          </p:cNvPr>
          <p:cNvSpPr txBox="1"/>
          <p:nvPr/>
        </p:nvSpPr>
        <p:spPr>
          <a:xfrm>
            <a:off x="13786803" y="1638914"/>
            <a:ext cx="21736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60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defRPr>
            </a:lvl1pPr>
          </a:lstStyle>
          <a:p>
            <a:r>
              <a:rPr lang="ru-RU" sz="2400" dirty="0">
                <a:latin typeface="Bahnschrift Light" panose="020B0502040204020203" pitchFamily="34" charset="0"/>
              </a:rPr>
              <a:t>Социальная занятость (мастерские)</a:t>
            </a: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8AD754FB-230A-F2B4-64EC-18D2ADC64351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13613243" y="1910896"/>
            <a:ext cx="0" cy="1630624"/>
          </a:xfrm>
          <a:prstGeom prst="straightConnector1">
            <a:avLst/>
          </a:prstGeom>
          <a:ln w="38100">
            <a:solidFill>
              <a:srgbClr val="FD843D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1F7202A3-A988-D275-D5AF-98ABED2E9EC0}"/>
              </a:ext>
            </a:extLst>
          </p:cNvPr>
          <p:cNvCxnSpPr>
            <a:cxnSpLocks/>
          </p:cNvCxnSpPr>
          <p:nvPr/>
        </p:nvCxnSpPr>
        <p:spPr>
          <a:xfrm>
            <a:off x="13613243" y="4038161"/>
            <a:ext cx="0" cy="1030001"/>
          </a:xfrm>
          <a:prstGeom prst="straightConnector1">
            <a:avLst/>
          </a:prstGeom>
          <a:ln w="38100">
            <a:solidFill>
              <a:srgbClr val="FD843D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>
            <a:extLst>
              <a:ext uri="{FF2B5EF4-FFF2-40B4-BE49-F238E27FC236}">
                <a16:creationId xmlns:a16="http://schemas.microsoft.com/office/drawing/2014/main" id="{31F3776E-CCF4-6CF3-45E6-2E66ADCF9830}"/>
              </a:ext>
            </a:extLst>
          </p:cNvPr>
          <p:cNvSpPr/>
          <p:nvPr/>
        </p:nvSpPr>
        <p:spPr>
          <a:xfrm>
            <a:off x="16299751" y="3541520"/>
            <a:ext cx="507422" cy="507422"/>
          </a:xfrm>
          <a:prstGeom prst="ellipse">
            <a:avLst/>
          </a:prstGeom>
          <a:solidFill>
            <a:srgbClr val="03034D"/>
          </a:solidFill>
          <a:ln w="50800">
            <a:solidFill>
              <a:srgbClr val="17C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490BC9DA-B9EA-AD7F-7CCD-7608A8A2B227}"/>
              </a:ext>
            </a:extLst>
          </p:cNvPr>
          <p:cNvCxnSpPr>
            <a:cxnSpLocks/>
          </p:cNvCxnSpPr>
          <p:nvPr/>
        </p:nvCxnSpPr>
        <p:spPr>
          <a:xfrm>
            <a:off x="16561483" y="1910896"/>
            <a:ext cx="0" cy="1634346"/>
          </a:xfrm>
          <a:prstGeom prst="straightConnector1">
            <a:avLst/>
          </a:prstGeom>
          <a:ln w="38100">
            <a:solidFill>
              <a:srgbClr val="17CB28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F2EA38F-2F9B-5882-0CBF-20B9F6D92DB3}"/>
              </a:ext>
            </a:extLst>
          </p:cNvPr>
          <p:cNvSpPr txBox="1"/>
          <p:nvPr/>
        </p:nvSpPr>
        <p:spPr>
          <a:xfrm>
            <a:off x="16709240" y="1638914"/>
            <a:ext cx="28547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>
                <a:solidFill>
                  <a:schemeClr val="bg1"/>
                </a:solidFill>
                <a:latin typeface="Bahnschrift Light" panose="020B0502040204020203" pitchFamily="34" charset="0"/>
                <a:cs typeface="Arial" pitchFamily="34" charset="0"/>
              </a:defRPr>
            </a:lvl1pPr>
          </a:lstStyle>
          <a:p>
            <a:r>
              <a:rPr lang="ru-RU" dirty="0"/>
              <a:t>Приход</a:t>
            </a:r>
          </a:p>
          <a:p>
            <a:r>
              <a:rPr lang="ru-RU" dirty="0"/>
              <a:t>на собеседование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0A0F37A-9C00-7B82-5234-8BAB5F9B0755}"/>
              </a:ext>
            </a:extLst>
          </p:cNvPr>
          <p:cNvSpPr txBox="1"/>
          <p:nvPr/>
        </p:nvSpPr>
        <p:spPr>
          <a:xfrm>
            <a:off x="16709240" y="4304221"/>
            <a:ext cx="20044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60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defRPr>
            </a:lvl1pPr>
          </a:lstStyle>
          <a:p>
            <a:r>
              <a:rPr lang="ru-RU" sz="2400" dirty="0">
                <a:solidFill>
                  <a:srgbClr val="17CB28"/>
                </a:solidFill>
              </a:rPr>
              <a:t>Точка входа</a:t>
            </a:r>
          </a:p>
          <a:p>
            <a:r>
              <a:rPr lang="ru-RU" sz="2400" dirty="0">
                <a:solidFill>
                  <a:srgbClr val="17CB28"/>
                </a:solidFill>
              </a:rPr>
              <a:t>для порога</a:t>
            </a:r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2BA7AEFC-D712-8E93-B3AA-EE8898256EFE}"/>
              </a:ext>
            </a:extLst>
          </p:cNvPr>
          <p:cNvCxnSpPr>
            <a:cxnSpLocks/>
          </p:cNvCxnSpPr>
          <p:nvPr/>
        </p:nvCxnSpPr>
        <p:spPr>
          <a:xfrm>
            <a:off x="16535680" y="4038161"/>
            <a:ext cx="0" cy="1030001"/>
          </a:xfrm>
          <a:prstGeom prst="straightConnector1">
            <a:avLst/>
          </a:prstGeom>
          <a:ln w="38100">
            <a:solidFill>
              <a:srgbClr val="17CB28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BC2399DE-8D80-5FEA-5422-000139DC39D2}"/>
              </a:ext>
            </a:extLst>
          </p:cNvPr>
          <p:cNvSpPr/>
          <p:nvPr/>
        </p:nvSpPr>
        <p:spPr>
          <a:xfrm>
            <a:off x="16510785" y="5341478"/>
            <a:ext cx="2669456" cy="1237372"/>
          </a:xfrm>
          <a:prstGeom prst="rect">
            <a:avLst/>
          </a:prstGeom>
          <a:solidFill>
            <a:srgbClr val="020238"/>
          </a:solidFill>
          <a:ln w="12700" cap="rnd">
            <a:solidFill>
              <a:schemeClr val="bg1"/>
            </a:solidFill>
            <a:prstDash val="solid"/>
            <a:round/>
          </a:ln>
          <a:effectLst>
            <a:outerShdw blurRad="304800" algn="ctr" rotWithShape="0">
              <a:srgbClr val="1B31FD">
                <a:alpha val="2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4D0856B-6B11-C68C-6E3E-1FFF3692F9BA}"/>
              </a:ext>
            </a:extLst>
          </p:cNvPr>
          <p:cNvSpPr txBox="1"/>
          <p:nvPr/>
        </p:nvSpPr>
        <p:spPr>
          <a:xfrm>
            <a:off x="16600215" y="5466414"/>
            <a:ext cx="25114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60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defRPr>
            </a:lvl1pPr>
          </a:lstStyle>
          <a:p>
            <a:r>
              <a:rPr lang="ru-RU" sz="1800" dirty="0"/>
              <a:t>Начало проекта</a:t>
            </a:r>
          </a:p>
          <a:p>
            <a:r>
              <a:rPr lang="ru-RU" sz="1800" dirty="0"/>
              <a:t>по сопровождаемому  трудоустройству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9A85810C-2451-BC5D-8535-77EDB370B5E4}"/>
              </a:ext>
            </a:extLst>
          </p:cNvPr>
          <p:cNvSpPr/>
          <p:nvPr/>
        </p:nvSpPr>
        <p:spPr>
          <a:xfrm>
            <a:off x="19829372" y="3541520"/>
            <a:ext cx="507422" cy="507422"/>
          </a:xfrm>
          <a:prstGeom prst="ellipse">
            <a:avLst/>
          </a:prstGeom>
          <a:solidFill>
            <a:srgbClr val="03034D"/>
          </a:solidFill>
          <a:ln w="50800">
            <a:solidFill>
              <a:srgbClr val="1B31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5F2C3AB9-3400-C711-7E58-78EEFA8CCE1B}"/>
              </a:ext>
            </a:extLst>
          </p:cNvPr>
          <p:cNvCxnSpPr>
            <a:cxnSpLocks/>
          </p:cNvCxnSpPr>
          <p:nvPr/>
        </p:nvCxnSpPr>
        <p:spPr>
          <a:xfrm>
            <a:off x="20080357" y="1910896"/>
            <a:ext cx="0" cy="1634346"/>
          </a:xfrm>
          <a:prstGeom prst="straightConnector1">
            <a:avLst/>
          </a:prstGeom>
          <a:ln w="38100">
            <a:solidFill>
              <a:srgbClr val="1B31FD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9A81C51-2243-7C67-3D6C-AA5B82391AAA}"/>
              </a:ext>
            </a:extLst>
          </p:cNvPr>
          <p:cNvSpPr txBox="1"/>
          <p:nvPr/>
        </p:nvSpPr>
        <p:spPr>
          <a:xfrm>
            <a:off x="20228115" y="1638914"/>
            <a:ext cx="20679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>
                <a:solidFill>
                  <a:schemeClr val="bg1"/>
                </a:solidFill>
                <a:latin typeface="Bahnschrift Light" panose="020B0502040204020203" pitchFamily="34" charset="0"/>
                <a:cs typeface="Arial" pitchFamily="34" charset="0"/>
              </a:defRPr>
            </a:lvl1pPr>
          </a:lstStyle>
          <a:p>
            <a:r>
              <a:rPr lang="ru-RU" dirty="0"/>
              <a:t>Содействие в поиске  подходящей работы</a:t>
            </a:r>
          </a:p>
        </p:txBody>
      </p: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48E9675F-5C4D-4878-C0BC-E40410B47251}"/>
              </a:ext>
            </a:extLst>
          </p:cNvPr>
          <p:cNvCxnSpPr>
            <a:cxnSpLocks/>
          </p:cNvCxnSpPr>
          <p:nvPr/>
        </p:nvCxnSpPr>
        <p:spPr>
          <a:xfrm>
            <a:off x="20080357" y="4038161"/>
            <a:ext cx="0" cy="1030001"/>
          </a:xfrm>
          <a:prstGeom prst="straightConnector1">
            <a:avLst/>
          </a:prstGeom>
          <a:ln w="38100">
            <a:solidFill>
              <a:srgbClr val="1B31FD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>
            <a:extLst>
              <a:ext uri="{FF2B5EF4-FFF2-40B4-BE49-F238E27FC236}">
                <a16:creationId xmlns:a16="http://schemas.microsoft.com/office/drawing/2014/main" id="{9A8DE10D-1EAC-41FB-B121-CAE54ACA69CC}"/>
              </a:ext>
            </a:extLst>
          </p:cNvPr>
          <p:cNvSpPr/>
          <p:nvPr/>
        </p:nvSpPr>
        <p:spPr>
          <a:xfrm>
            <a:off x="19829372" y="5093066"/>
            <a:ext cx="507422" cy="507422"/>
          </a:xfrm>
          <a:prstGeom prst="ellipse">
            <a:avLst/>
          </a:prstGeom>
          <a:solidFill>
            <a:srgbClr val="03034D"/>
          </a:solidFill>
          <a:ln w="50800">
            <a:solidFill>
              <a:srgbClr val="5B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A67DC39-A679-3FB3-C4A5-0D8512343736}"/>
              </a:ext>
            </a:extLst>
          </p:cNvPr>
          <p:cNvSpPr txBox="1"/>
          <p:nvPr/>
        </p:nvSpPr>
        <p:spPr>
          <a:xfrm>
            <a:off x="19938555" y="5790863"/>
            <a:ext cx="34852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>
                <a:solidFill>
                  <a:schemeClr val="bg1"/>
                </a:solidFill>
                <a:latin typeface="Bahnschrift Light" panose="020B0502040204020203" pitchFamily="34" charset="0"/>
                <a:cs typeface="Arial" pitchFamily="34" charset="0"/>
              </a:defRPr>
            </a:lvl1pPr>
          </a:lstStyle>
          <a:p>
            <a:r>
              <a:rPr lang="ru-RU" dirty="0"/>
              <a:t>Профессиональная  ориентация (тренинги и проф. пробы)</a:t>
            </a:r>
          </a:p>
        </p:txBody>
      </p: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BD5D4599-9FC9-F1B3-D0D0-F0734C7AED9B}"/>
              </a:ext>
            </a:extLst>
          </p:cNvPr>
          <p:cNvCxnSpPr>
            <a:cxnSpLocks/>
          </p:cNvCxnSpPr>
          <p:nvPr/>
        </p:nvCxnSpPr>
        <p:spPr>
          <a:xfrm>
            <a:off x="20346777" y="5341478"/>
            <a:ext cx="3710248" cy="0"/>
          </a:xfrm>
          <a:prstGeom prst="straightConnector1">
            <a:avLst/>
          </a:prstGeom>
          <a:ln w="38100">
            <a:solidFill>
              <a:srgbClr val="1B31FD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>
            <a:extLst>
              <a:ext uri="{FF2B5EF4-FFF2-40B4-BE49-F238E27FC236}">
                <a16:creationId xmlns:a16="http://schemas.microsoft.com/office/drawing/2014/main" id="{94CA8C77-3A04-668C-8F3E-856695004D45}"/>
              </a:ext>
            </a:extLst>
          </p:cNvPr>
          <p:cNvSpPr/>
          <p:nvPr/>
        </p:nvSpPr>
        <p:spPr>
          <a:xfrm>
            <a:off x="24057025" y="5093066"/>
            <a:ext cx="507422" cy="507422"/>
          </a:xfrm>
          <a:prstGeom prst="ellipse">
            <a:avLst/>
          </a:prstGeom>
          <a:solidFill>
            <a:srgbClr val="03034D"/>
          </a:solidFill>
          <a:ln w="50800">
            <a:solidFill>
              <a:srgbClr val="5B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CF0F2DE-E574-470E-665B-B40D28990832}"/>
              </a:ext>
            </a:extLst>
          </p:cNvPr>
          <p:cNvSpPr/>
          <p:nvPr/>
        </p:nvSpPr>
        <p:spPr>
          <a:xfrm>
            <a:off x="24057025" y="3541520"/>
            <a:ext cx="507422" cy="507422"/>
          </a:xfrm>
          <a:prstGeom prst="ellipse">
            <a:avLst/>
          </a:prstGeom>
          <a:solidFill>
            <a:srgbClr val="03034D"/>
          </a:solidFill>
          <a:ln w="50800">
            <a:solidFill>
              <a:srgbClr val="1B31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8294112D-1189-B661-8D32-D1D0ADFD91AF}"/>
              </a:ext>
            </a:extLst>
          </p:cNvPr>
          <p:cNvCxnSpPr>
            <a:cxnSpLocks/>
          </p:cNvCxnSpPr>
          <p:nvPr/>
        </p:nvCxnSpPr>
        <p:spPr>
          <a:xfrm>
            <a:off x="24310736" y="4038161"/>
            <a:ext cx="0" cy="1030001"/>
          </a:xfrm>
          <a:prstGeom prst="straightConnector1">
            <a:avLst/>
          </a:prstGeom>
          <a:ln w="38100">
            <a:solidFill>
              <a:srgbClr val="1B31FD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A1526338-23BA-BF8D-F685-8D0504841DB1}"/>
              </a:ext>
            </a:extLst>
          </p:cNvPr>
          <p:cNvCxnSpPr>
            <a:cxnSpLocks/>
            <a:stCxn id="45" idx="7"/>
            <a:endCxn id="50" idx="3"/>
          </p:cNvCxnSpPr>
          <p:nvPr/>
        </p:nvCxnSpPr>
        <p:spPr>
          <a:xfrm flipV="1">
            <a:off x="20262484" y="3974632"/>
            <a:ext cx="3868851" cy="1192744"/>
          </a:xfrm>
          <a:prstGeom prst="straightConnector1">
            <a:avLst/>
          </a:prstGeom>
          <a:ln w="38100">
            <a:solidFill>
              <a:srgbClr val="1B31FD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96A65A67-607D-2AA5-00E3-0A8FFABF6DAF}"/>
              </a:ext>
            </a:extLst>
          </p:cNvPr>
          <p:cNvSpPr txBox="1"/>
          <p:nvPr/>
        </p:nvSpPr>
        <p:spPr>
          <a:xfrm>
            <a:off x="24158863" y="5790863"/>
            <a:ext cx="29470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>
                <a:solidFill>
                  <a:schemeClr val="bg1"/>
                </a:solidFill>
                <a:latin typeface="Bahnschrift Light" panose="020B0502040204020203" pitchFamily="34" charset="0"/>
                <a:cs typeface="Arial" pitchFamily="34" charset="0"/>
              </a:defRPr>
            </a:lvl1pPr>
          </a:lstStyle>
          <a:p>
            <a:r>
              <a:rPr lang="ru-RU" dirty="0"/>
              <a:t>Транзитное (временное)  трудоустройство</a:t>
            </a: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D992D14B-958D-85B1-F920-B8C5AC01F38F}"/>
              </a:ext>
            </a:extLst>
          </p:cNvPr>
          <p:cNvSpPr/>
          <p:nvPr/>
        </p:nvSpPr>
        <p:spPr>
          <a:xfrm>
            <a:off x="25577456" y="3541520"/>
            <a:ext cx="507422" cy="507422"/>
          </a:xfrm>
          <a:prstGeom prst="ellipse">
            <a:avLst/>
          </a:prstGeom>
          <a:solidFill>
            <a:srgbClr val="03034D"/>
          </a:solidFill>
          <a:ln w="50800">
            <a:solidFill>
              <a:srgbClr val="FF19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CF6FF6F2-337D-27C5-108A-F15300914EF5}"/>
              </a:ext>
            </a:extLst>
          </p:cNvPr>
          <p:cNvCxnSpPr>
            <a:cxnSpLocks/>
          </p:cNvCxnSpPr>
          <p:nvPr/>
        </p:nvCxnSpPr>
        <p:spPr>
          <a:xfrm>
            <a:off x="25831167" y="1910896"/>
            <a:ext cx="0" cy="1634346"/>
          </a:xfrm>
          <a:prstGeom prst="straightConnector1">
            <a:avLst/>
          </a:prstGeom>
          <a:ln w="38100">
            <a:solidFill>
              <a:srgbClr val="FF198C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7C00267A-1647-7505-16C1-795ED6DE0622}"/>
              </a:ext>
            </a:extLst>
          </p:cNvPr>
          <p:cNvSpPr txBox="1"/>
          <p:nvPr/>
        </p:nvSpPr>
        <p:spPr>
          <a:xfrm>
            <a:off x="25978924" y="1638914"/>
            <a:ext cx="21753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>
                <a:solidFill>
                  <a:schemeClr val="bg1"/>
                </a:solidFill>
                <a:latin typeface="Bahnschrift Light" panose="020B0502040204020203" pitchFamily="34" charset="0"/>
                <a:cs typeface="Arial" pitchFamily="34" charset="0"/>
              </a:defRPr>
            </a:lvl1pPr>
          </a:lstStyle>
          <a:p>
            <a:r>
              <a:rPr lang="ru-RU" dirty="0"/>
              <a:t>Выход </a:t>
            </a:r>
            <a:br>
              <a:rPr lang="ru-RU" dirty="0"/>
            </a:br>
            <a:r>
              <a:rPr lang="ru-RU" dirty="0"/>
              <a:t>на площадку работодателя </a:t>
            </a:r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6B30C0D1-32CD-F5C3-CCEC-8FC4D2136A17}"/>
              </a:ext>
            </a:extLst>
          </p:cNvPr>
          <p:cNvSpPr/>
          <p:nvPr/>
        </p:nvSpPr>
        <p:spPr>
          <a:xfrm>
            <a:off x="29375018" y="3541520"/>
            <a:ext cx="507422" cy="507422"/>
          </a:xfrm>
          <a:prstGeom prst="ellipse">
            <a:avLst/>
          </a:prstGeom>
          <a:solidFill>
            <a:srgbClr val="03034D"/>
          </a:solidFill>
          <a:ln w="508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Равнобедренный треугольник 64">
            <a:extLst>
              <a:ext uri="{FF2B5EF4-FFF2-40B4-BE49-F238E27FC236}">
                <a16:creationId xmlns:a16="http://schemas.microsoft.com/office/drawing/2014/main" id="{3F18F58F-3359-D783-ED9D-02B3B31B69D9}"/>
              </a:ext>
            </a:extLst>
          </p:cNvPr>
          <p:cNvSpPr/>
          <p:nvPr/>
        </p:nvSpPr>
        <p:spPr>
          <a:xfrm rot="5400000">
            <a:off x="28906313" y="3594909"/>
            <a:ext cx="464752" cy="40064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497BCB87-4584-D426-C5FB-2C6601B404F3}"/>
              </a:ext>
            </a:extLst>
          </p:cNvPr>
          <p:cNvCxnSpPr>
            <a:cxnSpLocks/>
          </p:cNvCxnSpPr>
          <p:nvPr/>
        </p:nvCxnSpPr>
        <p:spPr>
          <a:xfrm>
            <a:off x="29625908" y="1910896"/>
            <a:ext cx="0" cy="1634346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7D4ED888-6514-4116-8F8A-E07AA7102AD9}"/>
              </a:ext>
            </a:extLst>
          </p:cNvPr>
          <p:cNvSpPr txBox="1"/>
          <p:nvPr/>
        </p:nvSpPr>
        <p:spPr>
          <a:xfrm>
            <a:off x="29773665" y="1638914"/>
            <a:ext cx="44121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>
                <a:solidFill>
                  <a:schemeClr val="bg1"/>
                </a:solidFill>
                <a:latin typeface="Bahnschrift Light" panose="020B0502040204020203" pitchFamily="34" charset="0"/>
                <a:cs typeface="Arial" pitchFamily="34" charset="0"/>
              </a:defRPr>
            </a:lvl1pPr>
          </a:lstStyle>
          <a:p>
            <a:r>
              <a:rPr lang="ru-RU" dirty="0"/>
              <a:t>Более 6 мес. самостоятельной работы </a:t>
            </a:r>
            <a:br>
              <a:rPr lang="ru-RU" dirty="0"/>
            </a:br>
            <a:r>
              <a:rPr lang="ru-RU" dirty="0"/>
              <a:t>в рамках поддерживаемого  трудоустройства </a:t>
            </a:r>
          </a:p>
        </p:txBody>
      </p: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B298817C-7AA9-3113-FE60-F144075189A4}"/>
              </a:ext>
            </a:extLst>
          </p:cNvPr>
          <p:cNvCxnSpPr>
            <a:cxnSpLocks/>
          </p:cNvCxnSpPr>
          <p:nvPr/>
        </p:nvCxnSpPr>
        <p:spPr>
          <a:xfrm flipV="1">
            <a:off x="29625908" y="4048942"/>
            <a:ext cx="0" cy="1634346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E37E3D83-288D-0A36-EACC-79C2FD1E5E12}"/>
              </a:ext>
            </a:extLst>
          </p:cNvPr>
          <p:cNvSpPr txBox="1"/>
          <p:nvPr/>
        </p:nvSpPr>
        <p:spPr>
          <a:xfrm>
            <a:off x="29773665" y="4703506"/>
            <a:ext cx="40798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>
                <a:solidFill>
                  <a:schemeClr val="bg1"/>
                </a:solidFill>
                <a:latin typeface="Bahnschrift Light" panose="020B0502040204020203" pitchFamily="34" charset="0"/>
                <a:cs typeface="Arial" pitchFamily="34" charset="0"/>
              </a:defRPr>
            </a:lvl1pPr>
          </a:lstStyle>
          <a:p>
            <a:r>
              <a:rPr lang="ru-RU" dirty="0"/>
              <a:t>Более 6 мес.  самостоятельной работы на открытом рынке труда</a:t>
            </a: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73526D6-C9C7-1ABA-C654-270BA24E2B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6359543">
            <a:off x="26229091" y="4669706"/>
            <a:ext cx="19627208" cy="10637914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52EF4D15-91C2-42E1-65C9-F82C20AB9F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38732714" y="5294937"/>
            <a:ext cx="2000259" cy="145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42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3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A96F18-B80A-4282-8AC2-24A422977EA4}"/>
              </a:ext>
            </a:extLst>
          </p:cNvPr>
          <p:cNvSpPr txBox="1"/>
          <p:nvPr/>
        </p:nvSpPr>
        <p:spPr>
          <a:xfrm>
            <a:off x="989853" y="640367"/>
            <a:ext cx="1800607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6000" dirty="0">
                <a:solidFill>
                  <a:srgbClr val="5B99FF"/>
                </a:solidFill>
                <a:latin typeface="Bahnschrift SemiBold" panose="020B0502040204020203" pitchFamily="34" charset="0"/>
                <a:cs typeface="Arial" pitchFamily="34" charset="0"/>
              </a:rPr>
              <a:t>АЛЬТЕРНАТИВНЫЙ СПОСОБ ВЫПОЛНЕНИЯ КВОТ, АРЕНДА РАБОЧИХ МЕСТ В ЮГРЕ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1C7FB27-62D8-4BBC-B9A7-5942A3CC7163}"/>
              </a:ext>
            </a:extLst>
          </p:cNvPr>
          <p:cNvSpPr/>
          <p:nvPr/>
        </p:nvSpPr>
        <p:spPr>
          <a:xfrm>
            <a:off x="0" y="833201"/>
            <a:ext cx="672373" cy="642970"/>
          </a:xfrm>
          <a:prstGeom prst="rect">
            <a:avLst/>
          </a:prstGeom>
          <a:solidFill>
            <a:srgbClr val="5B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1A7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28F8DF-B743-47F9-AFCB-6E3E4D46F4F1}"/>
              </a:ext>
            </a:extLst>
          </p:cNvPr>
          <p:cNvSpPr txBox="1"/>
          <p:nvPr/>
        </p:nvSpPr>
        <p:spPr>
          <a:xfrm>
            <a:off x="1162848" y="3901694"/>
            <a:ext cx="301373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  <a:t>В Югре 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  <a:t>создано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E8D66E-5A6E-4D52-BD64-62587EB82859}"/>
              </a:ext>
            </a:extLst>
          </p:cNvPr>
          <p:cNvSpPr txBox="1"/>
          <p:nvPr/>
        </p:nvSpPr>
        <p:spPr>
          <a:xfrm>
            <a:off x="7945014" y="3999172"/>
            <a:ext cx="702858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ru-RU" altLang="ru-RU" sz="3600" dirty="0">
                <a:solidFill>
                  <a:srgbClr val="5B99FF"/>
                </a:solidFill>
                <a:latin typeface="Bahnschrift SemiBold" panose="020B0502040204020203" pitchFamily="34" charset="0"/>
                <a:cs typeface="Arial" pitchFamily="34" charset="0"/>
              </a:rPr>
              <a:t>800 рабочих мест для граждан </a:t>
            </a:r>
            <a:br>
              <a:rPr lang="en-US" altLang="ru-RU" sz="3600" dirty="0">
                <a:solidFill>
                  <a:srgbClr val="5B99FF"/>
                </a:solidFill>
                <a:latin typeface="Bahnschrift SemiBold" panose="020B0502040204020203" pitchFamily="34" charset="0"/>
                <a:cs typeface="Arial" pitchFamily="34" charset="0"/>
              </a:rPr>
            </a:br>
            <a:r>
              <a:rPr lang="ru-RU" altLang="ru-RU" sz="3600" dirty="0">
                <a:solidFill>
                  <a:srgbClr val="5B99FF"/>
                </a:solidFill>
                <a:latin typeface="Bahnschrift SemiBold" panose="020B0502040204020203" pitchFamily="34" charset="0"/>
                <a:cs typeface="Arial" pitchFamily="34" charset="0"/>
              </a:rPr>
              <a:t>с инвалидностью по договорам финансирования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27809F-969E-48B0-B6B2-1C230E45A1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3071" y="4067955"/>
            <a:ext cx="1171421" cy="11714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6EB655-38FF-4FC0-A0D1-7F8703BD42EB}"/>
              </a:ext>
            </a:extLst>
          </p:cNvPr>
          <p:cNvSpPr txBox="1"/>
          <p:nvPr/>
        </p:nvSpPr>
        <p:spPr>
          <a:xfrm>
            <a:off x="21847994" y="3034819"/>
            <a:ext cx="5597922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200" dirty="0">
                <a:solidFill>
                  <a:schemeClr val="bg1"/>
                </a:solidFill>
                <a:latin typeface="Bahnschrift Light" panose="020B0502040204020203" pitchFamily="34" charset="0"/>
                <a:cs typeface="Arial" pitchFamily="34" charset="0"/>
              </a:rPr>
              <a:t>Объем денежных </a:t>
            </a:r>
            <a:br>
              <a:rPr lang="ru-RU" altLang="ru-RU" sz="3200" dirty="0">
                <a:solidFill>
                  <a:schemeClr val="bg1"/>
                </a:solidFill>
                <a:latin typeface="Bahnschrift Light" panose="020B0502040204020203" pitchFamily="34" charset="0"/>
                <a:cs typeface="Arial" pitchFamily="34" charset="0"/>
              </a:rPr>
            </a:br>
            <a:r>
              <a:rPr lang="ru-RU" altLang="ru-RU" sz="3200" dirty="0">
                <a:solidFill>
                  <a:schemeClr val="bg1"/>
                </a:solidFill>
                <a:latin typeface="Bahnschrift Light" panose="020B0502040204020203" pitchFamily="34" charset="0"/>
                <a:cs typeface="Arial" pitchFamily="34" charset="0"/>
              </a:rPr>
              <a:t>средств, направляемых работодателями:</a:t>
            </a:r>
            <a:br>
              <a:rPr lang="ru-RU" alt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  <a:cs typeface="Arial" pitchFamily="34" charset="0"/>
              </a:rPr>
            </a:br>
            <a:r>
              <a:rPr lang="ru-RU" altLang="ru-RU" sz="3600" dirty="0">
                <a:solidFill>
                  <a:srgbClr val="17CB28"/>
                </a:solidFill>
                <a:latin typeface="Bahnschrift SemiBold" panose="020B0502040204020203" pitchFamily="34" charset="0"/>
                <a:cs typeface="Arial" pitchFamily="34" charset="0"/>
              </a:rPr>
              <a:t>около </a:t>
            </a:r>
            <a:r>
              <a:rPr lang="ru-RU" altLang="ru-RU" sz="5400" dirty="0">
                <a:solidFill>
                  <a:srgbClr val="17CB28"/>
                </a:solidFill>
                <a:latin typeface="Bahnschrift SemiBold" panose="020B0502040204020203" pitchFamily="34" charset="0"/>
                <a:cs typeface="Arial" pitchFamily="34" charset="0"/>
              </a:rPr>
              <a:t>580 </a:t>
            </a:r>
            <a:r>
              <a:rPr lang="ru-RU" altLang="ru-RU" sz="3600" dirty="0">
                <a:solidFill>
                  <a:srgbClr val="17CB28"/>
                </a:solidFill>
                <a:latin typeface="Bahnschrift SemiBold" panose="020B0502040204020203" pitchFamily="34" charset="0"/>
                <a:cs typeface="Arial" pitchFamily="34" charset="0"/>
              </a:rPr>
              <a:t>млн </a:t>
            </a:r>
            <a:br>
              <a:rPr lang="ru-RU" altLang="ru-RU" sz="3600" dirty="0">
                <a:solidFill>
                  <a:srgbClr val="17CB28"/>
                </a:solidFill>
                <a:latin typeface="Bahnschrift SemiBold" panose="020B0502040204020203" pitchFamily="34" charset="0"/>
                <a:cs typeface="Arial" pitchFamily="34" charset="0"/>
              </a:rPr>
            </a:br>
            <a:r>
              <a:rPr lang="ru-RU" altLang="ru-RU" sz="3600" dirty="0">
                <a:solidFill>
                  <a:srgbClr val="17CB28"/>
                </a:solidFill>
                <a:latin typeface="Bahnschrift SemiBold" panose="020B0502040204020203" pitchFamily="34" charset="0"/>
                <a:cs typeface="Arial" pitchFamily="34" charset="0"/>
              </a:rPr>
              <a:t>рублей в год </a:t>
            </a:r>
            <a:endParaRPr lang="ru-RU" altLang="ru-RU" sz="4000" dirty="0">
              <a:solidFill>
                <a:srgbClr val="17CB28"/>
              </a:solidFill>
              <a:latin typeface="Bahnschrift SemiBold" panose="020B0502040204020203" pitchFamily="34" charset="0"/>
              <a:cs typeface="Arial" pitchFamily="34" charset="0"/>
            </a:endParaRPr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95866671-D841-4D7F-8608-49318253E940}"/>
              </a:ext>
            </a:extLst>
          </p:cNvPr>
          <p:cNvSpPr/>
          <p:nvPr/>
        </p:nvSpPr>
        <p:spPr>
          <a:xfrm>
            <a:off x="25830361" y="5262492"/>
            <a:ext cx="212006" cy="138722"/>
          </a:xfrm>
          <a:prstGeom prst="triangle">
            <a:avLst/>
          </a:prstGeom>
          <a:solidFill>
            <a:srgbClr val="17C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1A6F4317-2D10-42CC-9DC5-A833980C7688}"/>
              </a:ext>
            </a:extLst>
          </p:cNvPr>
          <p:cNvGrpSpPr/>
          <p:nvPr/>
        </p:nvGrpSpPr>
        <p:grpSpPr>
          <a:xfrm>
            <a:off x="25830362" y="5401214"/>
            <a:ext cx="9554915" cy="393982"/>
            <a:chOff x="560924" y="5333030"/>
            <a:chExt cx="9554915" cy="393982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9C368BAC-1D75-4C8D-98F7-570D9D66E8A5}"/>
                </a:ext>
              </a:extLst>
            </p:cNvPr>
            <p:cNvSpPr/>
            <p:nvPr/>
          </p:nvSpPr>
          <p:spPr>
            <a:xfrm>
              <a:off x="560924" y="5333030"/>
              <a:ext cx="8077018" cy="393982"/>
            </a:xfrm>
            <a:prstGeom prst="rect">
              <a:avLst/>
            </a:prstGeom>
            <a:pattFill prst="dkUpDiag">
              <a:fgClr>
                <a:srgbClr val="17CB28"/>
              </a:fgClr>
              <a:bgClr>
                <a:srgbClr val="03034D"/>
              </a:bgClr>
            </a:pattFill>
            <a:ln w="19050">
              <a:solidFill>
                <a:srgbClr val="17CB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C3FEA6C-8EC9-4299-95E2-CD578D3E297D}"/>
                </a:ext>
              </a:extLst>
            </p:cNvPr>
            <p:cNvSpPr/>
            <p:nvPr/>
          </p:nvSpPr>
          <p:spPr>
            <a:xfrm>
              <a:off x="8766786" y="5333030"/>
              <a:ext cx="1349053" cy="393982"/>
            </a:xfrm>
            <a:prstGeom prst="rect">
              <a:avLst/>
            </a:prstGeom>
            <a:pattFill prst="dkUpDiag">
              <a:fgClr>
                <a:srgbClr val="FD843D"/>
              </a:fgClr>
              <a:bgClr>
                <a:srgbClr val="03034D"/>
              </a:bgClr>
            </a:pattFill>
            <a:ln w="19050">
              <a:solidFill>
                <a:srgbClr val="FD84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1FCF5D0E-C0E9-49D1-AF7B-C34A934411EF}"/>
              </a:ext>
            </a:extLst>
          </p:cNvPr>
          <p:cNvSpPr/>
          <p:nvPr/>
        </p:nvSpPr>
        <p:spPr>
          <a:xfrm>
            <a:off x="35193174" y="5262492"/>
            <a:ext cx="212006" cy="138722"/>
          </a:xfrm>
          <a:prstGeom prst="triangle">
            <a:avLst/>
          </a:prstGeom>
          <a:solidFill>
            <a:srgbClr val="FD8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672C49-F603-4B71-91F2-C3AB9DCF511A}"/>
              </a:ext>
            </a:extLst>
          </p:cNvPr>
          <p:cNvSpPr txBox="1"/>
          <p:nvPr/>
        </p:nvSpPr>
        <p:spPr>
          <a:xfrm>
            <a:off x="34036224" y="2900867"/>
            <a:ext cx="5472548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200" dirty="0">
                <a:solidFill>
                  <a:schemeClr val="bg1"/>
                </a:solidFill>
                <a:latin typeface="Bahnschrift Light" panose="020B0502040204020203" pitchFamily="34" charset="0"/>
                <a:cs typeface="Arial" pitchFamily="34" charset="0"/>
              </a:rPr>
              <a:t>Коммерческая выручка </a:t>
            </a:r>
            <a:br>
              <a:rPr lang="ru-RU" altLang="ru-RU" sz="3200" dirty="0">
                <a:solidFill>
                  <a:schemeClr val="bg1"/>
                </a:solidFill>
                <a:latin typeface="Bahnschrift Light" panose="020B0502040204020203" pitchFamily="34" charset="0"/>
                <a:cs typeface="Arial" pitchFamily="34" charset="0"/>
              </a:rPr>
            </a:br>
            <a:r>
              <a:rPr lang="ru-RU" altLang="ru-RU" sz="3200" dirty="0">
                <a:solidFill>
                  <a:schemeClr val="bg1"/>
                </a:solidFill>
                <a:latin typeface="Bahnschrift Light" panose="020B0502040204020203" pitchFamily="34" charset="0"/>
                <a:cs typeface="Arial" pitchFamily="34" charset="0"/>
              </a:rPr>
              <a:t>от всех общественных организаций:</a:t>
            </a:r>
            <a:br>
              <a:rPr lang="ru-RU" altLang="ru-RU" sz="3200" dirty="0">
                <a:solidFill>
                  <a:schemeClr val="bg1"/>
                </a:solidFill>
                <a:latin typeface="Bahnschrift Light" panose="020B0502040204020203" pitchFamily="34" charset="0"/>
                <a:cs typeface="Arial" pitchFamily="34" charset="0"/>
              </a:rPr>
            </a:br>
            <a:r>
              <a:rPr lang="ru-RU" altLang="ru-RU" sz="3600" dirty="0">
                <a:solidFill>
                  <a:srgbClr val="FD843D"/>
                </a:solidFill>
                <a:latin typeface="Bahnschrift SemiBold" panose="020B0502040204020203" pitchFamily="34" charset="0"/>
                <a:cs typeface="Arial" pitchFamily="34" charset="0"/>
              </a:rPr>
              <a:t>не более </a:t>
            </a:r>
            <a:r>
              <a:rPr lang="ru-RU" altLang="ru-RU" sz="5400" dirty="0">
                <a:solidFill>
                  <a:srgbClr val="FD843D"/>
                </a:solidFill>
                <a:latin typeface="Bahnschrift SemiBold" panose="020B0502040204020203" pitchFamily="34" charset="0"/>
                <a:cs typeface="Arial" pitchFamily="34" charset="0"/>
              </a:rPr>
              <a:t>3 </a:t>
            </a:r>
            <a:r>
              <a:rPr lang="ru-RU" altLang="ru-RU" sz="3600" dirty="0">
                <a:solidFill>
                  <a:srgbClr val="FD843D"/>
                </a:solidFill>
                <a:latin typeface="Bahnschrift SemiBold" panose="020B0502040204020203" pitchFamily="34" charset="0"/>
                <a:cs typeface="Arial" pitchFamily="34" charset="0"/>
              </a:rPr>
              <a:t>млн </a:t>
            </a:r>
            <a:br>
              <a:rPr lang="ru-RU" altLang="ru-RU" sz="3600" dirty="0">
                <a:solidFill>
                  <a:srgbClr val="FD843D"/>
                </a:solidFill>
                <a:latin typeface="Bahnschrift SemiBold" panose="020B0502040204020203" pitchFamily="34" charset="0"/>
                <a:cs typeface="Arial" pitchFamily="34" charset="0"/>
              </a:rPr>
            </a:br>
            <a:r>
              <a:rPr lang="ru-RU" altLang="ru-RU" sz="3600" dirty="0">
                <a:solidFill>
                  <a:srgbClr val="FD843D"/>
                </a:solidFill>
                <a:latin typeface="Bahnschrift SemiBold" panose="020B0502040204020203" pitchFamily="34" charset="0"/>
                <a:cs typeface="Arial" pitchFamily="34" charset="0"/>
              </a:rPr>
              <a:t>рублей в месяц </a:t>
            </a:r>
            <a:endParaRPr lang="ru-RU" altLang="ru-RU" sz="4000" dirty="0">
              <a:solidFill>
                <a:srgbClr val="FD843D"/>
              </a:solidFill>
              <a:latin typeface="Bahnschrift SemiBold" panose="020B0502040204020203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926F3B-ED97-4741-A3CE-388FD84AF3D8}"/>
              </a:ext>
            </a:extLst>
          </p:cNvPr>
          <p:cNvSpPr txBox="1"/>
          <p:nvPr/>
        </p:nvSpPr>
        <p:spPr>
          <a:xfrm>
            <a:off x="29479847" y="3075077"/>
            <a:ext cx="24919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00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defRPr>
            </a:lvl1pPr>
          </a:lstStyle>
          <a:p>
            <a:pPr algn="ctr"/>
            <a:r>
              <a:rPr lang="ru-RU" altLang="ru-RU" sz="3200" dirty="0"/>
              <a:t>Существует коллизия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B26E428-EB2E-497D-954C-0229D6B9D9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34297" y="1744665"/>
            <a:ext cx="869284" cy="8641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801C714-B272-448E-A43D-76DF658F66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964109" y="1980054"/>
            <a:ext cx="726218" cy="726218"/>
          </a:xfrm>
          <a:prstGeom prst="rect">
            <a:avLst/>
          </a:prstGeom>
        </p:spPr>
      </p:pic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0188A3C6-B20A-4976-B1E5-7A2253A99418}"/>
              </a:ext>
            </a:extLst>
          </p:cNvPr>
          <p:cNvCxnSpPr>
            <a:cxnSpLocks/>
          </p:cNvCxnSpPr>
          <p:nvPr/>
        </p:nvCxnSpPr>
        <p:spPr>
          <a:xfrm flipH="1">
            <a:off x="27184865" y="3346961"/>
            <a:ext cx="1949332" cy="0"/>
          </a:xfrm>
          <a:prstGeom prst="straightConnector1">
            <a:avLst/>
          </a:prstGeom>
          <a:ln w="38100">
            <a:solidFill>
              <a:srgbClr val="17CB2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5E7596A1-38CC-4F6E-8673-1B83545143FF}"/>
              </a:ext>
            </a:extLst>
          </p:cNvPr>
          <p:cNvCxnSpPr>
            <a:cxnSpLocks/>
          </p:cNvCxnSpPr>
          <p:nvPr/>
        </p:nvCxnSpPr>
        <p:spPr>
          <a:xfrm>
            <a:off x="32302633" y="3346961"/>
            <a:ext cx="1733591" cy="0"/>
          </a:xfrm>
          <a:prstGeom prst="straightConnector1">
            <a:avLst/>
          </a:prstGeom>
          <a:ln w="38100">
            <a:solidFill>
              <a:srgbClr val="FD843D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>
            <a:extLst>
              <a:ext uri="{FF2B5EF4-FFF2-40B4-BE49-F238E27FC236}">
                <a16:creationId xmlns:a16="http://schemas.microsoft.com/office/drawing/2014/main" id="{4A1A82C6-0B18-4F3A-BC76-CDF6525029C9}"/>
              </a:ext>
            </a:extLst>
          </p:cNvPr>
          <p:cNvSpPr/>
          <p:nvPr/>
        </p:nvSpPr>
        <p:spPr>
          <a:xfrm>
            <a:off x="17913988" y="2999329"/>
            <a:ext cx="591286" cy="591286"/>
          </a:xfrm>
          <a:prstGeom prst="ellipse">
            <a:avLst/>
          </a:prstGeom>
          <a:solidFill>
            <a:srgbClr val="72D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4D379DB-4A03-4CDE-B337-94F5BF0DA9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39622373" y="2908882"/>
            <a:ext cx="1817947" cy="137491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CF2F404-8AD9-4AB3-A75F-233A109801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16842008" y="5074508"/>
            <a:ext cx="1071980" cy="781014"/>
          </a:xfrm>
          <a:prstGeom prst="rect">
            <a:avLst/>
          </a:prstGeom>
        </p:spPr>
      </p:pic>
      <p:sp>
        <p:nvSpPr>
          <p:cNvPr id="29" name="Овал 28">
            <a:extLst>
              <a:ext uri="{FF2B5EF4-FFF2-40B4-BE49-F238E27FC236}">
                <a16:creationId xmlns:a16="http://schemas.microsoft.com/office/drawing/2014/main" id="{8C23D7A3-E320-4117-9311-AE38E932A2CB}"/>
              </a:ext>
            </a:extLst>
          </p:cNvPr>
          <p:cNvSpPr/>
          <p:nvPr/>
        </p:nvSpPr>
        <p:spPr>
          <a:xfrm>
            <a:off x="17589921" y="6025992"/>
            <a:ext cx="151404" cy="151404"/>
          </a:xfrm>
          <a:prstGeom prst="ellipse">
            <a:avLst/>
          </a:prstGeom>
          <a:solidFill>
            <a:srgbClr val="FD8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4054C20-66F9-4B55-8421-16350D035B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7155740">
            <a:off x="11156878" y="5337383"/>
            <a:ext cx="13514221" cy="8656353"/>
          </a:xfrm>
          <a:prstGeom prst="rect">
            <a:avLst/>
          </a:prstGeom>
        </p:spPr>
      </p:pic>
      <p:sp>
        <p:nvSpPr>
          <p:cNvPr id="31" name="Овал 30">
            <a:extLst>
              <a:ext uri="{FF2B5EF4-FFF2-40B4-BE49-F238E27FC236}">
                <a16:creationId xmlns:a16="http://schemas.microsoft.com/office/drawing/2014/main" id="{FB318FF4-28C5-4A6F-80BC-5B056ED1DC5A}"/>
              </a:ext>
            </a:extLst>
          </p:cNvPr>
          <p:cNvSpPr/>
          <p:nvPr/>
        </p:nvSpPr>
        <p:spPr>
          <a:xfrm>
            <a:off x="17369987" y="6528256"/>
            <a:ext cx="3251871" cy="3251871"/>
          </a:xfrm>
          <a:prstGeom prst="ellipse">
            <a:avLst/>
          </a:prstGeom>
          <a:solidFill>
            <a:srgbClr val="FD8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7209869D-7219-4A13-A4FF-73762952A254}"/>
              </a:ext>
            </a:extLst>
          </p:cNvPr>
          <p:cNvCxnSpPr>
            <a:cxnSpLocks/>
          </p:cNvCxnSpPr>
          <p:nvPr/>
        </p:nvCxnSpPr>
        <p:spPr>
          <a:xfrm>
            <a:off x="3639077" y="4322360"/>
            <a:ext cx="1733591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B69FF07-FD7F-9BFE-87A1-D838077BA2C0}"/>
              </a:ext>
            </a:extLst>
          </p:cNvPr>
          <p:cNvSpPr/>
          <p:nvPr/>
        </p:nvSpPr>
        <p:spPr>
          <a:xfrm>
            <a:off x="40477440" y="6777992"/>
            <a:ext cx="994409" cy="994409"/>
          </a:xfrm>
          <a:prstGeom prst="rect">
            <a:avLst/>
          </a:prstGeom>
          <a:solidFill>
            <a:srgbClr val="002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BC5562AE-15F6-8966-840F-5F5B1C6A9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77440" y="6777992"/>
            <a:ext cx="4604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  <a:cs typeface="Arial" pitchFamily="34" charset="0"/>
              </a:defRPr>
            </a:lvl1pPr>
          </a:lstStyle>
          <a:p>
            <a:pPr algn="r"/>
            <a:fld id="{C3E450D1-A1CE-4DBC-8F52-08C4AC6D1D46}" type="slidenum">
              <a:rPr lang="ru-RU" altLang="ru-RU" sz="2800" smtClean="0">
                <a:solidFill>
                  <a:schemeClr val="bg1"/>
                </a:solidFill>
              </a:rPr>
              <a:t>6</a:t>
            </a:fld>
            <a:endParaRPr lang="ru-RU" altLang="ru-RU" sz="2800" dirty="0">
              <a:solidFill>
                <a:schemeClr val="bg1"/>
              </a:solidFill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8700C9A-D32D-CCB0-9223-3057FB02F242}"/>
              </a:ext>
            </a:extLst>
          </p:cNvPr>
          <p:cNvGrpSpPr/>
          <p:nvPr/>
        </p:nvGrpSpPr>
        <p:grpSpPr>
          <a:xfrm>
            <a:off x="33798403" y="754617"/>
            <a:ext cx="6679037" cy="896902"/>
            <a:chOff x="8120743" y="478290"/>
            <a:chExt cx="3695337" cy="496233"/>
          </a:xfrm>
        </p:grpSpPr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ECA16096-249F-F25F-6CBE-037210515A05}"/>
                </a:ext>
              </a:extLst>
            </p:cNvPr>
            <p:cNvGrpSpPr/>
            <p:nvPr/>
          </p:nvGrpSpPr>
          <p:grpSpPr>
            <a:xfrm>
              <a:off x="8120743" y="548521"/>
              <a:ext cx="2666615" cy="341973"/>
              <a:chOff x="-53923" y="676344"/>
              <a:chExt cx="5164834" cy="662350"/>
            </a:xfrm>
          </p:grpSpPr>
          <p:pic>
            <p:nvPicPr>
              <p:cNvPr id="33" name="Рисунок 14">
                <a:extLst>
                  <a:ext uri="{FF2B5EF4-FFF2-40B4-BE49-F238E27FC236}">
                    <a16:creationId xmlns:a16="http://schemas.microsoft.com/office/drawing/2014/main" id="{758D67CA-0F46-C0EE-F026-088727E815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lum bright="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14404" y="705997"/>
                <a:ext cx="1996507" cy="632697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Рисунок 1" descr="Рисунок 1">
                <a:extLst>
                  <a:ext uri="{FF2B5EF4-FFF2-40B4-BE49-F238E27FC236}">
                    <a16:creationId xmlns:a16="http://schemas.microsoft.com/office/drawing/2014/main" id="{03A5C7A8-E26D-1387-6426-E1E0F5DEFD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53923" y="676344"/>
                <a:ext cx="2127250" cy="662348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3EFF9B35-1098-CB0E-8446-B55CF0BE89CC}"/>
                </a:ext>
              </a:extLst>
            </p:cNvPr>
            <p:cNvGrpSpPr/>
            <p:nvPr/>
          </p:nvGrpSpPr>
          <p:grpSpPr>
            <a:xfrm>
              <a:off x="11201654" y="478290"/>
              <a:ext cx="614426" cy="496233"/>
              <a:chOff x="10945646" y="268834"/>
              <a:chExt cx="1126442" cy="909752"/>
            </a:xfrm>
          </p:grpSpPr>
          <p:pic>
            <p:nvPicPr>
              <p:cNvPr id="24" name="Рисунок 23">
                <a:extLst>
                  <a:ext uri="{FF2B5EF4-FFF2-40B4-BE49-F238E27FC236}">
                    <a16:creationId xmlns:a16="http://schemas.microsoft.com/office/drawing/2014/main" id="{929DB92D-8F0C-8F9B-924B-F0646684C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147563" y="268834"/>
                <a:ext cx="722608" cy="658956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8BFB90F-0642-9C16-71BA-68DE423200E5}"/>
                  </a:ext>
                </a:extLst>
              </p:cNvPr>
              <p:cNvSpPr txBox="1"/>
              <p:nvPr/>
            </p:nvSpPr>
            <p:spPr>
              <a:xfrm>
                <a:off x="10945646" y="928838"/>
                <a:ext cx="1126442" cy="249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00" dirty="0">
                    <a:solidFill>
                      <a:schemeClr val="bg1"/>
                    </a:solidFill>
                    <a:latin typeface="Bahnschrift SemiBold" panose="020B0502040204020203" pitchFamily="34" charset="0"/>
                    <a:cs typeface="Arial" pitchFamily="34" charset="0"/>
                  </a:rPr>
                  <a:t>ХМАО-Югра</a:t>
                </a:r>
                <a:endParaRPr lang="ru-RU" sz="600" dirty="0">
                  <a:solidFill>
                    <a:schemeClr val="bg1"/>
                  </a:solidFill>
                  <a:latin typeface="Bahnschrift SemiBold" panose="020B0502040204020203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738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3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вал 48">
            <a:extLst>
              <a:ext uri="{FF2B5EF4-FFF2-40B4-BE49-F238E27FC236}">
                <a16:creationId xmlns:a16="http://schemas.microsoft.com/office/drawing/2014/main" id="{F07CEA1F-2441-452E-A1E0-6AC58C861223}"/>
              </a:ext>
            </a:extLst>
          </p:cNvPr>
          <p:cNvSpPr/>
          <p:nvPr/>
        </p:nvSpPr>
        <p:spPr>
          <a:xfrm>
            <a:off x="19859144" y="1076954"/>
            <a:ext cx="1753561" cy="1753561"/>
          </a:xfrm>
          <a:prstGeom prst="ellipse">
            <a:avLst/>
          </a:prstGeom>
          <a:solidFill>
            <a:srgbClr val="020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42F76F-672D-49F3-89CF-63200CDE09A9}"/>
              </a:ext>
            </a:extLst>
          </p:cNvPr>
          <p:cNvSpPr txBox="1"/>
          <p:nvPr/>
        </p:nvSpPr>
        <p:spPr>
          <a:xfrm>
            <a:off x="989853" y="640367"/>
            <a:ext cx="448535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6000" dirty="0">
                <a:solidFill>
                  <a:srgbClr val="5B99FF"/>
                </a:solidFill>
                <a:latin typeface="Bahnschrift SemiBold" panose="020B0502040204020203" pitchFamily="34" charset="0"/>
                <a:cs typeface="Arial" pitchFamily="34" charset="0"/>
              </a:rPr>
              <a:t>НОВЫЙ 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6000" dirty="0">
                <a:solidFill>
                  <a:srgbClr val="5B99FF"/>
                </a:solidFill>
                <a:latin typeface="Bahnschrift SemiBold" panose="020B0502040204020203" pitchFamily="34" charset="0"/>
                <a:cs typeface="Arial" pitchFamily="34" charset="0"/>
              </a:rPr>
              <a:t>ПОДХОД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2F0AE19-89B2-4D58-AB9E-85DB404DA891}"/>
              </a:ext>
            </a:extLst>
          </p:cNvPr>
          <p:cNvSpPr/>
          <p:nvPr/>
        </p:nvSpPr>
        <p:spPr>
          <a:xfrm>
            <a:off x="0" y="833201"/>
            <a:ext cx="672373" cy="642970"/>
          </a:xfrm>
          <a:prstGeom prst="rect">
            <a:avLst/>
          </a:prstGeom>
          <a:solidFill>
            <a:srgbClr val="5B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1A7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F0813-4F81-4539-A05E-4CD3C14D9AE6}"/>
              </a:ext>
            </a:extLst>
          </p:cNvPr>
          <p:cNvSpPr txBox="1"/>
          <p:nvPr/>
        </p:nvSpPr>
        <p:spPr>
          <a:xfrm>
            <a:off x="10539266" y="640367"/>
            <a:ext cx="29332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20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  <a:t>ГРАЖДАНИН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9EF181E3-5FB0-4F7A-9DAA-B95D8CC09E1A}"/>
              </a:ext>
            </a:extLst>
          </p:cNvPr>
          <p:cNvCxnSpPr>
            <a:cxnSpLocks/>
          </p:cNvCxnSpPr>
          <p:nvPr/>
        </p:nvCxnSpPr>
        <p:spPr>
          <a:xfrm>
            <a:off x="12005898" y="1315560"/>
            <a:ext cx="0" cy="941532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0CD5193-3B98-4015-A282-1941DB52B352}"/>
              </a:ext>
            </a:extLst>
          </p:cNvPr>
          <p:cNvGrpSpPr/>
          <p:nvPr/>
        </p:nvGrpSpPr>
        <p:grpSpPr>
          <a:xfrm>
            <a:off x="10564674" y="2297995"/>
            <a:ext cx="2874177" cy="798987"/>
            <a:chOff x="504843" y="2014969"/>
            <a:chExt cx="2014536" cy="798987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0D50699F-4061-479C-9A7C-A88A85EBD49E}"/>
                </a:ext>
              </a:extLst>
            </p:cNvPr>
            <p:cNvSpPr/>
            <p:nvPr/>
          </p:nvSpPr>
          <p:spPr>
            <a:xfrm>
              <a:off x="504843" y="2014969"/>
              <a:ext cx="2014536" cy="798987"/>
            </a:xfrm>
            <a:prstGeom prst="rect">
              <a:avLst/>
            </a:prstGeom>
            <a:solidFill>
              <a:srgbClr val="020238"/>
            </a:solidFill>
            <a:ln w="12700" cap="rnd">
              <a:noFill/>
              <a:prstDash val="solid"/>
              <a:round/>
            </a:ln>
            <a:effectLst>
              <a:outerShdw blurRad="304800" algn="ctr" rotWithShape="0">
                <a:srgbClr val="1B31FD">
                  <a:alpha val="25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2C6ED69-15EA-4945-A13E-07C399378FD7}"/>
                </a:ext>
              </a:extLst>
            </p:cNvPr>
            <p:cNvSpPr txBox="1"/>
            <p:nvPr/>
          </p:nvSpPr>
          <p:spPr>
            <a:xfrm>
              <a:off x="510925" y="2059407"/>
              <a:ext cx="200845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000" dirty="0">
                  <a:solidFill>
                    <a:schemeClr val="bg1"/>
                  </a:solidFill>
                  <a:latin typeface="Bahnschrift SemiBold" panose="020B0502040204020203" pitchFamily="34" charset="0"/>
                  <a:cs typeface="Arial" pitchFamily="34" charset="0"/>
                </a:rPr>
                <a:t>Личный кабинет </a:t>
              </a:r>
            </a:p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000" dirty="0">
                  <a:solidFill>
                    <a:schemeClr val="bg1"/>
                  </a:solidFill>
                  <a:latin typeface="Bahnschrift SemiBold" panose="020B0502040204020203" pitchFamily="34" charset="0"/>
                  <a:cs typeface="Arial" pitchFamily="34" charset="0"/>
                </a:rPr>
                <a:t>инвалида</a:t>
              </a:r>
            </a:p>
          </p:txBody>
        </p:sp>
      </p:grpSp>
      <p:cxnSp>
        <p:nvCxnSpPr>
          <p:cNvPr id="10" name="Соединитель: уступ 9">
            <a:extLst>
              <a:ext uri="{FF2B5EF4-FFF2-40B4-BE49-F238E27FC236}">
                <a16:creationId xmlns:a16="http://schemas.microsoft.com/office/drawing/2014/main" id="{5392B1F0-E806-4F7B-942C-1729AD4446E4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12005898" y="3155039"/>
            <a:ext cx="5863456" cy="1588194"/>
          </a:xfrm>
          <a:prstGeom prst="bentConnector3">
            <a:avLst>
              <a:gd name="adj1" fmla="val -3"/>
            </a:avLst>
          </a:prstGeom>
          <a:ln w="38100">
            <a:solidFill>
              <a:schemeClr val="bg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45F3B60-804A-4930-9B27-0ADE26AA3DBA}"/>
              </a:ext>
            </a:extLst>
          </p:cNvPr>
          <p:cNvSpPr txBox="1"/>
          <p:nvPr/>
        </p:nvSpPr>
        <p:spPr>
          <a:xfrm>
            <a:off x="14548758" y="2395038"/>
            <a:ext cx="266840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>
                <a:solidFill>
                  <a:srgbClr val="17CB28"/>
                </a:solidFill>
                <a:latin typeface="Bahnschrift SemiBold" panose="020B0502040204020203" pitchFamily="34" charset="0"/>
                <a:cs typeface="Arial" pitchFamily="34" charset="0"/>
              </a:rPr>
              <a:t>Запрос</a:t>
            </a:r>
          </a:p>
          <a:p>
            <a:pPr algn="ctr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>
                <a:solidFill>
                  <a:srgbClr val="17CB28"/>
                </a:solidFill>
                <a:latin typeface="Bahnschrift SemiBold" panose="020B0502040204020203" pitchFamily="34" charset="0"/>
                <a:cs typeface="Arial" pitchFamily="34" charset="0"/>
              </a:rPr>
              <a:t>Получение информации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688266A8-B124-4ECB-AF83-A3DAA8251984}"/>
              </a:ext>
            </a:extLst>
          </p:cNvPr>
          <p:cNvGrpSpPr/>
          <p:nvPr/>
        </p:nvGrpSpPr>
        <p:grpSpPr>
          <a:xfrm>
            <a:off x="18442006" y="2089268"/>
            <a:ext cx="4940507" cy="1336103"/>
            <a:chOff x="4120061" y="1752111"/>
            <a:chExt cx="4940507" cy="1336103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71C3741C-54FB-491A-9087-1363FC113D48}"/>
                </a:ext>
              </a:extLst>
            </p:cNvPr>
            <p:cNvSpPr/>
            <p:nvPr/>
          </p:nvSpPr>
          <p:spPr>
            <a:xfrm>
              <a:off x="4120061" y="1752111"/>
              <a:ext cx="4940507" cy="1336103"/>
            </a:xfrm>
            <a:prstGeom prst="rect">
              <a:avLst/>
            </a:prstGeom>
            <a:solidFill>
              <a:srgbClr val="020238"/>
            </a:solidFill>
            <a:ln w="12700" cap="rnd">
              <a:noFill/>
              <a:prstDash val="solid"/>
              <a:round/>
            </a:ln>
            <a:effectLst>
              <a:outerShdw blurRad="304800" algn="ctr" rotWithShape="0">
                <a:srgbClr val="1B31FD">
                  <a:alpha val="25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6AD56D9-4C28-4CAF-89DC-39BD5FC30B3A}"/>
                </a:ext>
              </a:extLst>
            </p:cNvPr>
            <p:cNvSpPr txBox="1"/>
            <p:nvPr/>
          </p:nvSpPr>
          <p:spPr>
            <a:xfrm>
              <a:off x="4506409" y="1971427"/>
              <a:ext cx="4234846" cy="8156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400" dirty="0">
                  <a:solidFill>
                    <a:schemeClr val="bg1"/>
                  </a:solidFill>
                  <a:latin typeface="Bahnschrift SemiBold" panose="020B0502040204020203" pitchFamily="34" charset="0"/>
                  <a:cs typeface="Arial" pitchFamily="34" charset="0"/>
                </a:rPr>
                <a:t>Портал социальных услуг </a:t>
              </a:r>
            </a:p>
            <a:p>
              <a:pPr algn="ctr" eaLnBrk="1" fontAlgn="base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dirty="0">
                  <a:solidFill>
                    <a:schemeClr val="bg1"/>
                  </a:solidFill>
                  <a:latin typeface="Bahnschrift Light" panose="020B0502040204020203" pitchFamily="34" charset="0"/>
                  <a:cs typeface="Arial" pitchFamily="34" charset="0"/>
                </a:rPr>
                <a:t>раздел - Особая Биржа труда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19D26768-9D73-4B39-8CAF-242E0752D6F3}"/>
              </a:ext>
            </a:extLst>
          </p:cNvPr>
          <p:cNvGrpSpPr/>
          <p:nvPr/>
        </p:nvGrpSpPr>
        <p:grpSpPr>
          <a:xfrm>
            <a:off x="17869354" y="4018633"/>
            <a:ext cx="5733142" cy="1664537"/>
            <a:chOff x="2621477" y="4903287"/>
            <a:chExt cx="5733142" cy="1664537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11755341-862A-4565-AB39-4AFE6E727C68}"/>
                </a:ext>
              </a:extLst>
            </p:cNvPr>
            <p:cNvSpPr/>
            <p:nvPr/>
          </p:nvSpPr>
          <p:spPr>
            <a:xfrm>
              <a:off x="2621477" y="4903287"/>
              <a:ext cx="5733142" cy="1449200"/>
            </a:xfrm>
            <a:prstGeom prst="rect">
              <a:avLst/>
            </a:prstGeom>
            <a:solidFill>
              <a:srgbClr val="1B31FD"/>
            </a:solidFill>
            <a:ln w="31750" cap="rnd">
              <a:noFill/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Равнобедренный треугольник 25">
              <a:extLst>
                <a:ext uri="{FF2B5EF4-FFF2-40B4-BE49-F238E27FC236}">
                  <a16:creationId xmlns:a16="http://schemas.microsoft.com/office/drawing/2014/main" id="{7FA80367-ADC5-401B-9275-3162B9EF49F9}"/>
                </a:ext>
              </a:extLst>
            </p:cNvPr>
            <p:cNvSpPr/>
            <p:nvPr/>
          </p:nvSpPr>
          <p:spPr>
            <a:xfrm rot="10800000">
              <a:off x="5264957" y="6275874"/>
              <a:ext cx="446182" cy="291950"/>
            </a:xfrm>
            <a:prstGeom prst="triangle">
              <a:avLst/>
            </a:prstGeom>
            <a:solidFill>
              <a:srgbClr val="1B31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B9D1AE23-067E-446E-A62D-D81CD2F3C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94129" y="5337727"/>
              <a:ext cx="609600" cy="6096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BC08153-B9E7-4C1A-8F52-436A18D4751D}"/>
                </a:ext>
              </a:extLst>
            </p:cNvPr>
            <p:cNvSpPr txBox="1"/>
            <p:nvPr/>
          </p:nvSpPr>
          <p:spPr>
            <a:xfrm>
              <a:off x="4155040" y="5170494"/>
              <a:ext cx="396508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800" dirty="0">
                  <a:solidFill>
                    <a:schemeClr val="bg1"/>
                  </a:solidFill>
                  <a:latin typeface="Bahnschrift SemiBold" panose="020B0502040204020203" pitchFamily="34" charset="0"/>
                  <a:cs typeface="Arial" pitchFamily="34" charset="0"/>
                </a:rPr>
                <a:t>Инклюзивный</a:t>
              </a:r>
            </a:p>
            <a:p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800" dirty="0">
                  <a:solidFill>
                    <a:schemeClr val="bg1"/>
                  </a:solidFill>
                  <a:latin typeface="Bahnschrift SemiBold" panose="020B0502040204020203" pitchFamily="34" charset="0"/>
                  <a:cs typeface="Arial" pitchFamily="34" charset="0"/>
                </a:rPr>
                <a:t>трудовой сертификат</a:t>
              </a:r>
            </a:p>
          </p:txBody>
        </p:sp>
      </p:grp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2CEBAB24-CD64-424B-A153-0DF08E537205}"/>
              </a:ext>
            </a:extLst>
          </p:cNvPr>
          <p:cNvCxnSpPr>
            <a:cxnSpLocks/>
          </p:cNvCxnSpPr>
          <p:nvPr/>
        </p:nvCxnSpPr>
        <p:spPr>
          <a:xfrm flipH="1">
            <a:off x="23382514" y="2695120"/>
            <a:ext cx="4974868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56A963B-A2A7-41C8-9547-B9B8336C8B5D}"/>
              </a:ext>
            </a:extLst>
          </p:cNvPr>
          <p:cNvSpPr txBox="1"/>
          <p:nvPr/>
        </p:nvSpPr>
        <p:spPr>
          <a:xfrm>
            <a:off x="24637298" y="2394321"/>
            <a:ext cx="266840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>
                <a:solidFill>
                  <a:srgbClr val="17CB28"/>
                </a:solidFill>
                <a:latin typeface="Bahnschrift SemiBold" panose="020B0502040204020203" pitchFamily="34" charset="0"/>
                <a:cs typeface="Arial" pitchFamily="34" charset="0"/>
              </a:rPr>
              <a:t>Запрос</a:t>
            </a:r>
          </a:p>
          <a:p>
            <a:pPr algn="ctr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>
                <a:solidFill>
                  <a:srgbClr val="17CB28"/>
                </a:solidFill>
                <a:latin typeface="Bahnschrift SemiBold" panose="020B0502040204020203" pitchFamily="34" charset="0"/>
                <a:cs typeface="Arial" pitchFamily="34" charset="0"/>
              </a:rPr>
              <a:t>Получение информации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0D01FC4-1B2B-4A45-BE4E-D0746F3D478B}"/>
              </a:ext>
            </a:extLst>
          </p:cNvPr>
          <p:cNvSpPr txBox="1"/>
          <p:nvPr/>
        </p:nvSpPr>
        <p:spPr>
          <a:xfrm>
            <a:off x="28197805" y="640367"/>
            <a:ext cx="38927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20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  <a:t>РАБОТОДАТЕЛЬ</a:t>
            </a:r>
          </a:p>
        </p:txBody>
      </p: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5234B274-84FB-433E-BC3E-2FE9AF06485B}"/>
              </a:ext>
            </a:extLst>
          </p:cNvPr>
          <p:cNvCxnSpPr>
            <a:cxnSpLocks/>
          </p:cNvCxnSpPr>
          <p:nvPr/>
        </p:nvCxnSpPr>
        <p:spPr>
          <a:xfrm>
            <a:off x="30124436" y="1315560"/>
            <a:ext cx="0" cy="861522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4184F76-2283-4B80-A5CF-E3E38292A068}"/>
              </a:ext>
            </a:extLst>
          </p:cNvPr>
          <p:cNvSpPr txBox="1"/>
          <p:nvPr/>
        </p:nvSpPr>
        <p:spPr>
          <a:xfrm>
            <a:off x="12005898" y="4325120"/>
            <a:ext cx="24346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>
                <a:solidFill>
                  <a:srgbClr val="17CB28"/>
                </a:solidFill>
                <a:latin typeface="Bahnschrift SemiBold" panose="020B0502040204020203" pitchFamily="34" charset="0"/>
                <a:cs typeface="Arial" pitchFamily="34" charset="0"/>
              </a:defRPr>
            </a:lvl1pPr>
          </a:lstStyle>
          <a:p>
            <a:r>
              <a:rPr lang="ru-RU" altLang="ru-RU" sz="1400" dirty="0"/>
              <a:t>Информационный поток</a:t>
            </a:r>
          </a:p>
        </p:txBody>
      </p:sp>
      <p:cxnSp>
        <p:nvCxnSpPr>
          <p:cNvPr id="41" name="Соединитель: уступ 40">
            <a:extLst>
              <a:ext uri="{FF2B5EF4-FFF2-40B4-BE49-F238E27FC236}">
                <a16:creationId xmlns:a16="http://schemas.microsoft.com/office/drawing/2014/main" id="{E3D16C32-005C-49D5-8896-3EC10CFB7666}"/>
              </a:ext>
            </a:extLst>
          </p:cNvPr>
          <p:cNvCxnSpPr>
            <a:cxnSpLocks/>
          </p:cNvCxnSpPr>
          <p:nvPr/>
        </p:nvCxnSpPr>
        <p:spPr>
          <a:xfrm rot="10800000" flipV="1">
            <a:off x="23637605" y="3155040"/>
            <a:ext cx="6487550" cy="1658260"/>
          </a:xfrm>
          <a:prstGeom prst="bentConnector3">
            <a:avLst>
              <a:gd name="adj1" fmla="val 81"/>
            </a:avLst>
          </a:prstGeom>
          <a:ln w="38100">
            <a:solidFill>
              <a:schemeClr val="bg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30579E5-4598-4616-B1F1-685AD74AE9E1}"/>
              </a:ext>
            </a:extLst>
          </p:cNvPr>
          <p:cNvSpPr txBox="1"/>
          <p:nvPr/>
        </p:nvSpPr>
        <p:spPr>
          <a:xfrm>
            <a:off x="27689786" y="4441553"/>
            <a:ext cx="24346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>
                <a:solidFill>
                  <a:srgbClr val="17CB28"/>
                </a:solidFill>
                <a:latin typeface="Bahnschrift SemiBold" panose="020B0502040204020203" pitchFamily="34" charset="0"/>
                <a:cs typeface="Arial" pitchFamily="34" charset="0"/>
              </a:defRPr>
            </a:lvl1pPr>
          </a:lstStyle>
          <a:p>
            <a:r>
              <a:rPr lang="ru-RU" altLang="ru-RU" sz="1400" dirty="0"/>
              <a:t>Информационный поток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42EE1A01-CC99-4006-AE6D-B17CDD05D829}"/>
              </a:ext>
            </a:extLst>
          </p:cNvPr>
          <p:cNvSpPr/>
          <p:nvPr/>
        </p:nvSpPr>
        <p:spPr>
          <a:xfrm>
            <a:off x="15445472" y="5969412"/>
            <a:ext cx="10945127" cy="1180688"/>
          </a:xfrm>
          <a:prstGeom prst="rect">
            <a:avLst/>
          </a:prstGeom>
          <a:solidFill>
            <a:srgbClr val="020238"/>
          </a:solidFill>
          <a:ln w="12700" cap="rnd">
            <a:noFill/>
            <a:prstDash val="solid"/>
            <a:round/>
          </a:ln>
          <a:effectLst>
            <a:outerShdw blurRad="304800" algn="ctr" rotWithShape="0">
              <a:srgbClr val="1B31FD">
                <a:alpha val="2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A81C726-F183-4C71-BEB8-9AB6507CDEC1}"/>
              </a:ext>
            </a:extLst>
          </p:cNvPr>
          <p:cNvSpPr txBox="1"/>
          <p:nvPr/>
        </p:nvSpPr>
        <p:spPr>
          <a:xfrm>
            <a:off x="15583337" y="6246343"/>
            <a:ext cx="47604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  <a:t>Денежные средства работодателя </a:t>
            </a: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  <a:t>(МРОТ по региону)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CEF716B-52C8-44DC-B21B-712A01A3F5D5}"/>
              </a:ext>
            </a:extLst>
          </p:cNvPr>
          <p:cNvSpPr txBox="1"/>
          <p:nvPr/>
        </p:nvSpPr>
        <p:spPr>
          <a:xfrm>
            <a:off x="21554314" y="6233643"/>
            <a:ext cx="4021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  <a:t>Компенсация на оборудование специального рабочего места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B90D0F3-4A9E-47C3-93F8-F9503099A4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417939" y="1315560"/>
            <a:ext cx="638175" cy="638175"/>
          </a:xfrm>
          <a:prstGeom prst="rect">
            <a:avLst/>
          </a:prstGeom>
        </p:spPr>
      </p:pic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8EFFD9B1-DA29-48AB-8A5D-30F60B256D37}"/>
              </a:ext>
            </a:extLst>
          </p:cNvPr>
          <p:cNvCxnSpPr>
            <a:cxnSpLocks/>
          </p:cNvCxnSpPr>
          <p:nvPr/>
        </p:nvCxnSpPr>
        <p:spPr>
          <a:xfrm>
            <a:off x="18874492" y="3443443"/>
            <a:ext cx="0" cy="575190"/>
          </a:xfrm>
          <a:prstGeom prst="straightConnector1">
            <a:avLst/>
          </a:prstGeom>
          <a:ln w="38100">
            <a:solidFill>
              <a:schemeClr val="bg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F4FA4ECC-10E8-4231-B634-F8964FE37A4B}"/>
              </a:ext>
            </a:extLst>
          </p:cNvPr>
          <p:cNvCxnSpPr>
            <a:cxnSpLocks/>
          </p:cNvCxnSpPr>
          <p:nvPr/>
        </p:nvCxnSpPr>
        <p:spPr>
          <a:xfrm>
            <a:off x="22767042" y="3443443"/>
            <a:ext cx="0" cy="575190"/>
          </a:xfrm>
          <a:prstGeom prst="straightConnector1">
            <a:avLst/>
          </a:prstGeom>
          <a:ln w="38100">
            <a:solidFill>
              <a:schemeClr val="bg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0F11229E-ECC6-4D5C-B1DA-15150DD2E73C}"/>
              </a:ext>
            </a:extLst>
          </p:cNvPr>
          <p:cNvGrpSpPr/>
          <p:nvPr/>
        </p:nvGrpSpPr>
        <p:grpSpPr>
          <a:xfrm>
            <a:off x="28357382" y="2297995"/>
            <a:ext cx="3535544" cy="798987"/>
            <a:chOff x="504843" y="2014969"/>
            <a:chExt cx="2478094" cy="798987"/>
          </a:xfrm>
        </p:grpSpPr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9FDD757C-5ED7-4F36-855F-56F6BCEDAE5D}"/>
                </a:ext>
              </a:extLst>
            </p:cNvPr>
            <p:cNvSpPr/>
            <p:nvPr/>
          </p:nvSpPr>
          <p:spPr>
            <a:xfrm>
              <a:off x="504843" y="2014969"/>
              <a:ext cx="2478094" cy="798987"/>
            </a:xfrm>
            <a:prstGeom prst="rect">
              <a:avLst/>
            </a:prstGeom>
            <a:solidFill>
              <a:srgbClr val="020238"/>
            </a:solidFill>
            <a:ln w="12700" cap="rnd">
              <a:noFill/>
              <a:prstDash val="solid"/>
              <a:round/>
            </a:ln>
            <a:effectLst>
              <a:outerShdw blurRad="304800" algn="ctr" rotWithShape="0">
                <a:srgbClr val="1B31FD">
                  <a:alpha val="25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8FE3292-0978-417A-AAC0-F26F8464BACC}"/>
                </a:ext>
              </a:extLst>
            </p:cNvPr>
            <p:cNvSpPr txBox="1"/>
            <p:nvPr/>
          </p:nvSpPr>
          <p:spPr>
            <a:xfrm>
              <a:off x="510924" y="2030832"/>
              <a:ext cx="235023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000" dirty="0">
                  <a:solidFill>
                    <a:schemeClr val="bg1"/>
                  </a:solidFill>
                  <a:latin typeface="Bahnschrift SemiBold" panose="020B0502040204020203" pitchFamily="34" charset="0"/>
                  <a:cs typeface="Arial" pitchFamily="34" charset="0"/>
                </a:rPr>
                <a:t>Личный кабинет работодателя, в т.ч. НКО</a:t>
              </a:r>
            </a:p>
          </p:txBody>
        </p:sp>
      </p:grp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E0D65DF5-31BC-4CA5-A5B0-A5A3070F23B0}"/>
              </a:ext>
            </a:extLst>
          </p:cNvPr>
          <p:cNvCxnSpPr>
            <a:cxnSpLocks/>
          </p:cNvCxnSpPr>
          <p:nvPr/>
        </p:nvCxnSpPr>
        <p:spPr>
          <a:xfrm flipH="1">
            <a:off x="13467138" y="2695120"/>
            <a:ext cx="4974868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F54CBA5F-27B5-40BF-BEAD-A8932B66C586}"/>
              </a:ext>
            </a:extLst>
          </p:cNvPr>
          <p:cNvSpPr txBox="1"/>
          <p:nvPr/>
        </p:nvSpPr>
        <p:spPr>
          <a:xfrm>
            <a:off x="20543947" y="6031939"/>
            <a:ext cx="3585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5400" dirty="0">
                <a:solidFill>
                  <a:srgbClr val="1B31FD"/>
                </a:solidFill>
                <a:latin typeface="Bahnschrift SemiBold" panose="020B0502040204020203" pitchFamily="34" charset="0"/>
                <a:cs typeface="Arial" pitchFamily="34" charset="0"/>
              </a:rPr>
              <a:t>+</a:t>
            </a: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AE2F78F9-C2EE-41D0-B640-7F43EAA99E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9390862">
            <a:off x="30912360" y="2470947"/>
            <a:ext cx="13514221" cy="8656353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8564918A-DBD9-4497-997F-4264E5D5E8A2}"/>
              </a:ext>
            </a:extLst>
          </p:cNvPr>
          <p:cNvSpPr/>
          <p:nvPr/>
        </p:nvSpPr>
        <p:spPr>
          <a:xfrm>
            <a:off x="38511347" y="5910419"/>
            <a:ext cx="3251871" cy="3251871"/>
          </a:xfrm>
          <a:prstGeom prst="ellipse">
            <a:avLst/>
          </a:prstGeom>
          <a:solidFill>
            <a:srgbClr val="002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E9D388D-B600-4AFD-A592-23A4BD224FE7}"/>
              </a:ext>
            </a:extLst>
          </p:cNvPr>
          <p:cNvSpPr/>
          <p:nvPr/>
        </p:nvSpPr>
        <p:spPr>
          <a:xfrm>
            <a:off x="35735741" y="2625914"/>
            <a:ext cx="550828" cy="550828"/>
          </a:xfrm>
          <a:prstGeom prst="ellipse">
            <a:avLst/>
          </a:prstGeom>
          <a:solidFill>
            <a:srgbClr val="1B3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019B5082-0902-422A-BC0C-A6808D1924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 flipH="1">
            <a:off x="33072530" y="4738796"/>
            <a:ext cx="1295894" cy="94415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1808343-0404-45E8-A249-DE78568FAE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9390862">
            <a:off x="-2754331" y="3826499"/>
            <a:ext cx="13514221" cy="8656353"/>
          </a:xfrm>
          <a:prstGeom prst="rect">
            <a:avLst/>
          </a:prstGeom>
        </p:spPr>
      </p:pic>
      <p:sp>
        <p:nvSpPr>
          <p:cNvPr id="76" name="Овал 75">
            <a:extLst>
              <a:ext uri="{FF2B5EF4-FFF2-40B4-BE49-F238E27FC236}">
                <a16:creationId xmlns:a16="http://schemas.microsoft.com/office/drawing/2014/main" id="{5ABFC143-E88D-4424-AC9E-8BC8D00C514E}"/>
              </a:ext>
            </a:extLst>
          </p:cNvPr>
          <p:cNvSpPr/>
          <p:nvPr/>
        </p:nvSpPr>
        <p:spPr>
          <a:xfrm>
            <a:off x="5475207" y="-1714716"/>
            <a:ext cx="3429431" cy="3429431"/>
          </a:xfrm>
          <a:prstGeom prst="ellipse">
            <a:avLst/>
          </a:prstGeom>
          <a:solidFill>
            <a:srgbClr val="FD8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5DE16B81-E8AB-4B2D-B113-A2A6B9F0FE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 flipH="1">
            <a:off x="1510981" y="4160821"/>
            <a:ext cx="1295894" cy="944151"/>
          </a:xfrm>
          <a:prstGeom prst="rect">
            <a:avLst/>
          </a:prstGeom>
        </p:spPr>
      </p:pic>
      <p:sp>
        <p:nvSpPr>
          <p:cNvPr id="78" name="Овал 77">
            <a:extLst>
              <a:ext uri="{FF2B5EF4-FFF2-40B4-BE49-F238E27FC236}">
                <a16:creationId xmlns:a16="http://schemas.microsoft.com/office/drawing/2014/main" id="{F7A13B5A-1E89-4B81-AF67-FE5575786C18}"/>
              </a:ext>
            </a:extLst>
          </p:cNvPr>
          <p:cNvSpPr/>
          <p:nvPr/>
        </p:nvSpPr>
        <p:spPr>
          <a:xfrm>
            <a:off x="6898380" y="5379884"/>
            <a:ext cx="589528" cy="589528"/>
          </a:xfrm>
          <a:prstGeom prst="ellipse">
            <a:avLst/>
          </a:prstGeom>
          <a:solidFill>
            <a:srgbClr val="17C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92C63FD-F86C-BA63-DDFE-DECAB117234C}"/>
              </a:ext>
            </a:extLst>
          </p:cNvPr>
          <p:cNvSpPr/>
          <p:nvPr/>
        </p:nvSpPr>
        <p:spPr>
          <a:xfrm>
            <a:off x="40477440" y="6777992"/>
            <a:ext cx="994409" cy="994409"/>
          </a:xfrm>
          <a:prstGeom prst="rect">
            <a:avLst/>
          </a:prstGeom>
          <a:solidFill>
            <a:srgbClr val="002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2">
            <a:extLst>
              <a:ext uri="{FF2B5EF4-FFF2-40B4-BE49-F238E27FC236}">
                <a16:creationId xmlns:a16="http://schemas.microsoft.com/office/drawing/2014/main" id="{089146FF-9AC7-0CE8-2AE6-CD4EBEE4B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77440" y="6777992"/>
            <a:ext cx="4604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  <a:cs typeface="Arial" pitchFamily="34" charset="0"/>
              </a:defRPr>
            </a:lvl1pPr>
          </a:lstStyle>
          <a:p>
            <a:pPr algn="r"/>
            <a:fld id="{C3E450D1-A1CE-4DBC-8F52-08C4AC6D1D46}" type="slidenum">
              <a:rPr lang="ru-RU" altLang="ru-RU" sz="2800" smtClean="0">
                <a:solidFill>
                  <a:schemeClr val="bg1"/>
                </a:solidFill>
              </a:rPr>
              <a:t>7</a:t>
            </a:fld>
            <a:endParaRPr lang="ru-RU" altLang="ru-RU" sz="2800" dirty="0">
              <a:solidFill>
                <a:schemeClr val="bg1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D5552B2-66AA-46B4-AFF4-38A759DFB162}"/>
              </a:ext>
            </a:extLst>
          </p:cNvPr>
          <p:cNvGrpSpPr/>
          <p:nvPr/>
        </p:nvGrpSpPr>
        <p:grpSpPr>
          <a:xfrm>
            <a:off x="33798403" y="754617"/>
            <a:ext cx="6679037" cy="896902"/>
            <a:chOff x="8120743" y="478290"/>
            <a:chExt cx="3695337" cy="496233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F1EACE1E-20D8-1647-D09D-B15F6B24AB0A}"/>
                </a:ext>
              </a:extLst>
            </p:cNvPr>
            <p:cNvGrpSpPr/>
            <p:nvPr/>
          </p:nvGrpSpPr>
          <p:grpSpPr>
            <a:xfrm>
              <a:off x="8120743" y="548521"/>
              <a:ext cx="2666615" cy="341973"/>
              <a:chOff x="-53923" y="676344"/>
              <a:chExt cx="5164834" cy="662350"/>
            </a:xfrm>
          </p:grpSpPr>
          <p:pic>
            <p:nvPicPr>
              <p:cNvPr id="17" name="Рисунок 14">
                <a:extLst>
                  <a:ext uri="{FF2B5EF4-FFF2-40B4-BE49-F238E27FC236}">
                    <a16:creationId xmlns:a16="http://schemas.microsoft.com/office/drawing/2014/main" id="{86CEF839-8A72-E406-828F-012C7445DF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lum bright="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14404" y="705997"/>
                <a:ext cx="1996507" cy="632697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Рисунок 1" descr="Рисунок 1">
                <a:extLst>
                  <a:ext uri="{FF2B5EF4-FFF2-40B4-BE49-F238E27FC236}">
                    <a16:creationId xmlns:a16="http://schemas.microsoft.com/office/drawing/2014/main" id="{C12C45AD-C908-D70C-2F2D-FC28F6203F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53923" y="676344"/>
                <a:ext cx="2127250" cy="662348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A96E3F49-A700-32A3-EDB3-63C0C79588F9}"/>
                </a:ext>
              </a:extLst>
            </p:cNvPr>
            <p:cNvGrpSpPr/>
            <p:nvPr/>
          </p:nvGrpSpPr>
          <p:grpSpPr>
            <a:xfrm>
              <a:off x="11201654" y="478290"/>
              <a:ext cx="614426" cy="496233"/>
              <a:chOff x="10945646" y="268834"/>
              <a:chExt cx="1126442" cy="909752"/>
            </a:xfrm>
          </p:grpSpPr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id="{5C156C5D-CB96-8AAE-0F14-E18F567AFF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1147563" y="268834"/>
                <a:ext cx="722608" cy="658956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E8D19D5-7867-534B-6CC9-794D66E3F256}"/>
                  </a:ext>
                </a:extLst>
              </p:cNvPr>
              <p:cNvSpPr txBox="1"/>
              <p:nvPr/>
            </p:nvSpPr>
            <p:spPr>
              <a:xfrm>
                <a:off x="10945646" y="928838"/>
                <a:ext cx="1126442" cy="249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00" dirty="0">
                    <a:solidFill>
                      <a:schemeClr val="bg1"/>
                    </a:solidFill>
                    <a:latin typeface="Bahnschrift SemiBold" panose="020B0502040204020203" pitchFamily="34" charset="0"/>
                    <a:cs typeface="Arial" pitchFamily="34" charset="0"/>
                  </a:rPr>
                  <a:t>ХМАО-Югра</a:t>
                </a:r>
                <a:endParaRPr lang="ru-RU" sz="600" dirty="0">
                  <a:solidFill>
                    <a:schemeClr val="bg1"/>
                  </a:solidFill>
                  <a:latin typeface="Bahnschrift SemiBold" panose="020B0502040204020203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4617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3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847074-8E7A-40CC-AA43-1D8D2F1427E0}"/>
              </a:ext>
            </a:extLst>
          </p:cNvPr>
          <p:cNvSpPr txBox="1"/>
          <p:nvPr/>
        </p:nvSpPr>
        <p:spPr>
          <a:xfrm>
            <a:off x="989853" y="640367"/>
            <a:ext cx="131833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6000" dirty="0">
                <a:solidFill>
                  <a:srgbClr val="5B99FF"/>
                </a:solidFill>
                <a:latin typeface="Bahnschrift SemiBold" panose="020B0502040204020203" pitchFamily="34" charset="0"/>
                <a:cs typeface="Arial" pitchFamily="34" charset="0"/>
              </a:rPr>
              <a:t>РАСПРЕДЕЛЕНИЕ БЮДЖЕТА ПРОЕКТА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534A1C6-25E1-4AA0-AB08-5CC6683B71E5}"/>
              </a:ext>
            </a:extLst>
          </p:cNvPr>
          <p:cNvSpPr/>
          <p:nvPr/>
        </p:nvSpPr>
        <p:spPr>
          <a:xfrm>
            <a:off x="0" y="833201"/>
            <a:ext cx="672373" cy="642970"/>
          </a:xfrm>
          <a:prstGeom prst="rect">
            <a:avLst/>
          </a:prstGeom>
          <a:solidFill>
            <a:srgbClr val="5B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1A7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6D5600-1D42-4B0D-92D5-56B493BE6DE4}"/>
              </a:ext>
            </a:extLst>
          </p:cNvPr>
          <p:cNvSpPr txBox="1"/>
          <p:nvPr/>
        </p:nvSpPr>
        <p:spPr>
          <a:xfrm>
            <a:off x="1101935" y="3465421"/>
            <a:ext cx="85440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60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  <a:t>ВСЕГО расходы </a:t>
            </a:r>
            <a:br>
              <a:rPr lang="ru-RU" altLang="ru-RU" sz="360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</a:br>
            <a:r>
              <a:rPr lang="ru-RU" altLang="ru-RU" sz="360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  <a:t>на реализацию проекта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79BDB3-6189-411F-BF6C-B6BD560CFD6D}"/>
              </a:ext>
            </a:extLst>
          </p:cNvPr>
          <p:cNvSpPr txBox="1"/>
          <p:nvPr/>
        </p:nvSpPr>
        <p:spPr>
          <a:xfrm>
            <a:off x="1049644" y="4645210"/>
            <a:ext cx="69420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9600" dirty="0">
                <a:solidFill>
                  <a:srgbClr val="17CB28"/>
                </a:solidFill>
                <a:latin typeface="Bahnschrift SemiBold" panose="020B0502040204020203" pitchFamily="34" charset="0"/>
                <a:cs typeface="Arial" pitchFamily="34" charset="0"/>
              </a:rPr>
              <a:t>282 000 000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E88898-5305-41EB-803F-806CC57656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80232" y="5342310"/>
            <a:ext cx="568109" cy="5681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D3CC80-373D-4E81-BEA0-7F0EB0DD58BE}"/>
              </a:ext>
            </a:extLst>
          </p:cNvPr>
          <p:cNvSpPr txBox="1"/>
          <p:nvPr/>
        </p:nvSpPr>
        <p:spPr>
          <a:xfrm>
            <a:off x="11012054" y="3465421"/>
            <a:ext cx="85440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60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  <a:t>Внебюджетные 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60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  <a:t>источники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F9C2C-57B6-4B8C-8536-2EDB1A8D625F}"/>
              </a:ext>
            </a:extLst>
          </p:cNvPr>
          <p:cNvSpPr txBox="1"/>
          <p:nvPr/>
        </p:nvSpPr>
        <p:spPr>
          <a:xfrm>
            <a:off x="10974112" y="4645210"/>
            <a:ext cx="69420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9600" dirty="0">
                <a:solidFill>
                  <a:srgbClr val="17CB28"/>
                </a:solidFill>
                <a:latin typeface="Bahnschrift SemiBold" panose="020B0502040204020203" pitchFamily="34" charset="0"/>
                <a:cs typeface="Arial" pitchFamily="34" charset="0"/>
              </a:rPr>
              <a:t>180 000 000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D64361-EB94-416B-A9AF-2D6AE6A3E1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93787" y="5342310"/>
            <a:ext cx="568109" cy="5681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D26308-F6B5-4FF7-BA04-4801D72F752B}"/>
              </a:ext>
            </a:extLst>
          </p:cNvPr>
          <p:cNvSpPr txBox="1"/>
          <p:nvPr/>
        </p:nvSpPr>
        <p:spPr>
          <a:xfrm>
            <a:off x="11102964" y="6165442"/>
            <a:ext cx="58010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  <a:cs typeface="Arial" pitchFamily="34" charset="0"/>
              </a:defRPr>
            </a:lvl1pPr>
          </a:lstStyle>
          <a:p>
            <a:r>
              <a:rPr lang="ru-RU" altLang="ru-RU" sz="2400" dirty="0">
                <a:solidFill>
                  <a:schemeClr val="bg1"/>
                </a:solidFill>
                <a:latin typeface="Bahnschrift Light" panose="020B0502040204020203" pitchFamily="34" charset="0"/>
              </a:rPr>
              <a:t>(средства работодателей)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05DC1A-F745-44D6-81F7-4094B66C30A4}"/>
              </a:ext>
            </a:extLst>
          </p:cNvPr>
          <p:cNvSpPr txBox="1"/>
          <p:nvPr/>
        </p:nvSpPr>
        <p:spPr>
          <a:xfrm>
            <a:off x="20860365" y="3465421"/>
            <a:ext cx="85440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60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  <a:t>Средства окружного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60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  <a:t>бюджета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30A7D4-20C4-4235-BA78-98274C84B2CD}"/>
              </a:ext>
            </a:extLst>
          </p:cNvPr>
          <p:cNvSpPr txBox="1"/>
          <p:nvPr/>
        </p:nvSpPr>
        <p:spPr>
          <a:xfrm>
            <a:off x="20822423" y="4645210"/>
            <a:ext cx="69420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9600" dirty="0">
                <a:solidFill>
                  <a:srgbClr val="17CB28"/>
                </a:solidFill>
                <a:latin typeface="Bahnschrift SemiBold" panose="020B0502040204020203" pitchFamily="34" charset="0"/>
                <a:cs typeface="Arial" pitchFamily="34" charset="0"/>
              </a:rPr>
              <a:t>100 000 000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2DD45BB-71D6-495D-ACAC-1FAF3B6B05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542098" y="5342310"/>
            <a:ext cx="568109" cy="5681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5A5463F-D043-489A-AA96-F0EB17557C72}"/>
              </a:ext>
            </a:extLst>
          </p:cNvPr>
          <p:cNvSpPr txBox="1"/>
          <p:nvPr/>
        </p:nvSpPr>
        <p:spPr>
          <a:xfrm>
            <a:off x="20951275" y="6165442"/>
            <a:ext cx="58010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  <a:cs typeface="Arial" pitchFamily="34" charset="0"/>
              </a:defRPr>
            </a:lvl1pPr>
          </a:lstStyle>
          <a:p>
            <a:r>
              <a:rPr lang="ru-RU" altLang="ru-RU" sz="2400" dirty="0">
                <a:solidFill>
                  <a:schemeClr val="bg1"/>
                </a:solidFill>
                <a:latin typeface="Bahnschrift Light" panose="020B0502040204020203" pitchFamily="34" charset="0"/>
              </a:rPr>
              <a:t>(189 - ФЗ)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5AA63E-0B8C-4B53-990C-5AE74DBFD7FB}"/>
              </a:ext>
            </a:extLst>
          </p:cNvPr>
          <p:cNvSpPr txBox="1"/>
          <p:nvPr/>
        </p:nvSpPr>
        <p:spPr>
          <a:xfrm>
            <a:off x="29967318" y="3465421"/>
            <a:ext cx="85440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60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  <a:t>Средства окружного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60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  <a:t>бюджета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AE61F6-98E6-47DF-863B-F11B7E0A0720}"/>
              </a:ext>
            </a:extLst>
          </p:cNvPr>
          <p:cNvSpPr txBox="1"/>
          <p:nvPr/>
        </p:nvSpPr>
        <p:spPr>
          <a:xfrm>
            <a:off x="30003518" y="4645210"/>
            <a:ext cx="573222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9600" dirty="0">
                <a:solidFill>
                  <a:srgbClr val="17CB28"/>
                </a:solidFill>
                <a:latin typeface="Bahnschrift SemiBold" panose="020B0502040204020203" pitchFamily="34" charset="0"/>
                <a:cs typeface="Arial" pitchFamily="34" charset="0"/>
              </a:rPr>
              <a:t>2 000 000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C9B33FF-E38F-4D9D-8622-910ECC33DD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635791" y="5342310"/>
            <a:ext cx="568109" cy="56810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C58D6D4-BBCC-44A1-9A5E-450D806D1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155740">
            <a:off x="33704987" y="759568"/>
            <a:ext cx="13514221" cy="8656353"/>
          </a:xfrm>
          <a:prstGeom prst="rect">
            <a:avLst/>
          </a:prstGeom>
        </p:spPr>
      </p:pic>
      <p:sp>
        <p:nvSpPr>
          <p:cNvPr id="20" name="Овал 19">
            <a:extLst>
              <a:ext uri="{FF2B5EF4-FFF2-40B4-BE49-F238E27FC236}">
                <a16:creationId xmlns:a16="http://schemas.microsoft.com/office/drawing/2014/main" id="{9E992721-E61D-43B5-8B74-0A0EDE014900}"/>
              </a:ext>
            </a:extLst>
          </p:cNvPr>
          <p:cNvSpPr/>
          <p:nvPr/>
        </p:nvSpPr>
        <p:spPr>
          <a:xfrm>
            <a:off x="38511347" y="5910419"/>
            <a:ext cx="3251871" cy="3251871"/>
          </a:xfrm>
          <a:prstGeom prst="ellipse">
            <a:avLst/>
          </a:prstGeom>
          <a:solidFill>
            <a:srgbClr val="002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25A2794C-9E99-48F2-A0AC-B4C3E61F5EEA}"/>
              </a:ext>
            </a:extLst>
          </p:cNvPr>
          <p:cNvSpPr/>
          <p:nvPr/>
        </p:nvSpPr>
        <p:spPr>
          <a:xfrm>
            <a:off x="35735741" y="2625914"/>
            <a:ext cx="1019270" cy="1019270"/>
          </a:xfrm>
          <a:prstGeom prst="ellipse">
            <a:avLst/>
          </a:prstGeom>
          <a:solidFill>
            <a:srgbClr val="FD8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A6E1BA2-3239-4379-B751-DEA0A2559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 flipH="1">
            <a:off x="27116573" y="2202871"/>
            <a:ext cx="1295894" cy="944151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32271A40-5CFB-4EE5-9EF2-39FAB83F89B6}"/>
              </a:ext>
            </a:extLst>
          </p:cNvPr>
          <p:cNvGrpSpPr/>
          <p:nvPr/>
        </p:nvGrpSpPr>
        <p:grpSpPr>
          <a:xfrm>
            <a:off x="12291396" y="640367"/>
            <a:ext cx="5062821" cy="1374917"/>
            <a:chOff x="6774192" y="5907409"/>
            <a:chExt cx="5062821" cy="1374917"/>
          </a:xfrm>
          <a:solidFill>
            <a:srgbClr val="1B31FD"/>
          </a:solidFill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D2182223-B6A0-4247-B711-BA01BECD8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019066" y="5907409"/>
              <a:ext cx="1817947" cy="1374917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EED07B2-F807-4F4B-B610-F5EB8F56B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789356" y="5907409"/>
              <a:ext cx="1817947" cy="1374917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CD0223DD-1687-4C16-A1D6-66C6BDD3D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008018" y="5907409"/>
              <a:ext cx="1817947" cy="1374917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B194885F-025A-4453-B180-815715FA0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774192" y="5907409"/>
              <a:ext cx="1817947" cy="1374917"/>
            </a:xfrm>
            <a:prstGeom prst="rect">
              <a:avLst/>
            </a:prstGeom>
          </p:spPr>
        </p:pic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AFF8978-A432-1AA9-DAB9-35C17E6CD331}"/>
              </a:ext>
            </a:extLst>
          </p:cNvPr>
          <p:cNvSpPr/>
          <p:nvPr/>
        </p:nvSpPr>
        <p:spPr>
          <a:xfrm>
            <a:off x="40477440" y="6777992"/>
            <a:ext cx="994409" cy="994409"/>
          </a:xfrm>
          <a:prstGeom prst="rect">
            <a:avLst/>
          </a:prstGeom>
          <a:solidFill>
            <a:srgbClr val="002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2">
            <a:extLst>
              <a:ext uri="{FF2B5EF4-FFF2-40B4-BE49-F238E27FC236}">
                <a16:creationId xmlns:a16="http://schemas.microsoft.com/office/drawing/2014/main" id="{28015B6C-49CB-4A6A-12BC-0226BEDC6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77440" y="6777992"/>
            <a:ext cx="4604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  <a:cs typeface="Arial" pitchFamily="34" charset="0"/>
              </a:defRPr>
            </a:lvl1pPr>
          </a:lstStyle>
          <a:p>
            <a:pPr algn="r"/>
            <a:fld id="{C3E450D1-A1CE-4DBC-8F52-08C4AC6D1D46}" type="slidenum">
              <a:rPr lang="ru-RU" altLang="ru-RU" sz="2800" smtClean="0">
                <a:solidFill>
                  <a:schemeClr val="bg1"/>
                </a:solidFill>
              </a:rPr>
              <a:t>8</a:t>
            </a:fld>
            <a:endParaRPr lang="ru-RU" altLang="ru-RU" sz="2800" dirty="0">
              <a:solidFill>
                <a:schemeClr val="bg1"/>
              </a:solidFill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8F41EBC6-8930-5A0C-CA4A-810634795768}"/>
              </a:ext>
            </a:extLst>
          </p:cNvPr>
          <p:cNvGrpSpPr/>
          <p:nvPr/>
        </p:nvGrpSpPr>
        <p:grpSpPr>
          <a:xfrm>
            <a:off x="33798403" y="754617"/>
            <a:ext cx="6679037" cy="896902"/>
            <a:chOff x="8120743" y="478290"/>
            <a:chExt cx="3695337" cy="496233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8211FC87-8C7C-EBA5-80FF-8D89F43CFEB8}"/>
                </a:ext>
              </a:extLst>
            </p:cNvPr>
            <p:cNvGrpSpPr/>
            <p:nvPr/>
          </p:nvGrpSpPr>
          <p:grpSpPr>
            <a:xfrm>
              <a:off x="8120743" y="548521"/>
              <a:ext cx="2666615" cy="341973"/>
              <a:chOff x="-53923" y="676344"/>
              <a:chExt cx="5164834" cy="662350"/>
            </a:xfrm>
          </p:grpSpPr>
          <p:pic>
            <p:nvPicPr>
              <p:cNvPr id="34" name="Рисунок 14">
                <a:extLst>
                  <a:ext uri="{FF2B5EF4-FFF2-40B4-BE49-F238E27FC236}">
                    <a16:creationId xmlns:a16="http://schemas.microsoft.com/office/drawing/2014/main" id="{4C70D994-B74F-7608-8333-41BF7DB874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lum bright="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14404" y="705997"/>
                <a:ext cx="1996507" cy="632697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Рисунок 1" descr="Рисунок 1">
                <a:extLst>
                  <a:ext uri="{FF2B5EF4-FFF2-40B4-BE49-F238E27FC236}">
                    <a16:creationId xmlns:a16="http://schemas.microsoft.com/office/drawing/2014/main" id="{455B3955-947F-A91B-8923-883B8F9F67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53923" y="676344"/>
                <a:ext cx="2127250" cy="662348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93C6B277-B329-81DD-0719-5EFE7CAC24C6}"/>
                </a:ext>
              </a:extLst>
            </p:cNvPr>
            <p:cNvGrpSpPr/>
            <p:nvPr/>
          </p:nvGrpSpPr>
          <p:grpSpPr>
            <a:xfrm>
              <a:off x="11201654" y="478290"/>
              <a:ext cx="614426" cy="496233"/>
              <a:chOff x="10945646" y="268834"/>
              <a:chExt cx="1126442" cy="909752"/>
            </a:xfrm>
          </p:grpSpPr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9CEBE711-2B32-A952-E8EA-07A54FED56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1147563" y="268834"/>
                <a:ext cx="722608" cy="658956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5E59A15-1FF3-0548-E91A-F90705320013}"/>
                  </a:ext>
                </a:extLst>
              </p:cNvPr>
              <p:cNvSpPr txBox="1"/>
              <p:nvPr/>
            </p:nvSpPr>
            <p:spPr>
              <a:xfrm>
                <a:off x="10945646" y="928838"/>
                <a:ext cx="1126442" cy="249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00" dirty="0">
                    <a:solidFill>
                      <a:schemeClr val="bg1"/>
                    </a:solidFill>
                    <a:latin typeface="Bahnschrift SemiBold" panose="020B0502040204020203" pitchFamily="34" charset="0"/>
                    <a:cs typeface="Arial" pitchFamily="34" charset="0"/>
                  </a:rPr>
                  <a:t>ХМАО-Югра</a:t>
                </a:r>
                <a:endParaRPr lang="ru-RU" sz="600" dirty="0">
                  <a:solidFill>
                    <a:schemeClr val="bg1"/>
                  </a:solidFill>
                  <a:latin typeface="Bahnschrift SemiBold" panose="020B0502040204020203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638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3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Овал 55">
            <a:extLst>
              <a:ext uri="{FF2B5EF4-FFF2-40B4-BE49-F238E27FC236}">
                <a16:creationId xmlns:a16="http://schemas.microsoft.com/office/drawing/2014/main" id="{999E4E61-04E4-40E2-AA01-AB564DF5492F}"/>
              </a:ext>
            </a:extLst>
          </p:cNvPr>
          <p:cNvSpPr/>
          <p:nvPr/>
        </p:nvSpPr>
        <p:spPr>
          <a:xfrm>
            <a:off x="15563103" y="6078470"/>
            <a:ext cx="3429431" cy="3429431"/>
          </a:xfrm>
          <a:prstGeom prst="ellipse">
            <a:avLst/>
          </a:prstGeom>
          <a:solidFill>
            <a:srgbClr val="17C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767F72-40FB-4BA2-8265-3E198F1BB36D}"/>
              </a:ext>
            </a:extLst>
          </p:cNvPr>
          <p:cNvSpPr txBox="1"/>
          <p:nvPr/>
        </p:nvSpPr>
        <p:spPr>
          <a:xfrm>
            <a:off x="989853" y="640367"/>
            <a:ext cx="131833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6000" dirty="0">
                <a:solidFill>
                  <a:srgbClr val="5B99FF"/>
                </a:solidFill>
                <a:latin typeface="Bahnschrift SemiBold" panose="020B0502040204020203" pitchFamily="34" charset="0"/>
                <a:cs typeface="Arial" pitchFamily="34" charset="0"/>
              </a:rPr>
              <a:t>УПРАВЛЕНИЕ РИСКАМИ </a:t>
            </a:r>
            <a:endParaRPr lang="ru-RU" sz="6000" dirty="0">
              <a:solidFill>
                <a:srgbClr val="5B99FF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F041A40-49A3-4CD5-91FC-9AC1A96E3B5C}"/>
              </a:ext>
            </a:extLst>
          </p:cNvPr>
          <p:cNvSpPr/>
          <p:nvPr/>
        </p:nvSpPr>
        <p:spPr>
          <a:xfrm>
            <a:off x="0" y="833201"/>
            <a:ext cx="672373" cy="642970"/>
          </a:xfrm>
          <a:prstGeom prst="rect">
            <a:avLst/>
          </a:prstGeom>
          <a:solidFill>
            <a:srgbClr val="5B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1A7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8EAA83-23EF-4847-A800-2ACCA6BB0F5A}"/>
              </a:ext>
            </a:extLst>
          </p:cNvPr>
          <p:cNvSpPr txBox="1"/>
          <p:nvPr/>
        </p:nvSpPr>
        <p:spPr>
          <a:xfrm>
            <a:off x="3691691" y="2695684"/>
            <a:ext cx="434020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D843D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  <a:t>Нехватка финансирования Проекта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CC7291-6E29-41B9-A539-512F02E2EC7F}"/>
              </a:ext>
            </a:extLst>
          </p:cNvPr>
          <p:cNvSpPr txBox="1"/>
          <p:nvPr/>
        </p:nvSpPr>
        <p:spPr>
          <a:xfrm>
            <a:off x="1141762" y="2659745"/>
            <a:ext cx="21451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dirty="0">
                <a:solidFill>
                  <a:srgbClr val="FD843D"/>
                </a:solidFill>
                <a:latin typeface="Bahnschrift SemiBold" panose="020B0502040204020203" pitchFamily="34" charset="0"/>
                <a:cs typeface="Arial" pitchFamily="34" charset="0"/>
              </a:rPr>
              <a:t>РИСК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E5E581-42C8-46A7-A50D-2B8E74E100CE}"/>
              </a:ext>
            </a:extLst>
          </p:cNvPr>
          <p:cNvSpPr txBox="1"/>
          <p:nvPr/>
        </p:nvSpPr>
        <p:spPr>
          <a:xfrm>
            <a:off x="3691691" y="5018754"/>
            <a:ext cx="434020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D843D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  <a:t>Недобор запланированного количества участников Проекта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2871D6-3613-4EF1-A0C5-86BC707FF5FA}"/>
              </a:ext>
            </a:extLst>
          </p:cNvPr>
          <p:cNvSpPr txBox="1"/>
          <p:nvPr/>
        </p:nvSpPr>
        <p:spPr>
          <a:xfrm>
            <a:off x="8634393" y="2695684"/>
            <a:ext cx="43402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D843D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  <a:t>Нарушение срок реализации Проекта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9815CA-2745-451D-9B72-85CC44FEEFEB}"/>
              </a:ext>
            </a:extLst>
          </p:cNvPr>
          <p:cNvSpPr txBox="1"/>
          <p:nvPr/>
        </p:nvSpPr>
        <p:spPr>
          <a:xfrm>
            <a:off x="8634393" y="5018754"/>
            <a:ext cx="434020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D843D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  <a:t>Правовой риск </a:t>
            </a:r>
            <a:br>
              <a:rPr lang="ru-RU" altLang="ru-RU" sz="280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</a:br>
            <a:r>
              <a:rPr lang="ru-RU" altLang="ru-RU" sz="2400" dirty="0">
                <a:solidFill>
                  <a:schemeClr val="bg1"/>
                </a:solidFill>
                <a:latin typeface="Bahnschrift" panose="020B0502040204020203" pitchFamily="34" charset="0"/>
                <a:cs typeface="Arial" pitchFamily="34" charset="0"/>
              </a:rPr>
              <a:t>(невозможность внести изменения </a:t>
            </a:r>
            <a:br>
              <a:rPr lang="ru-RU" altLang="ru-RU" sz="2400" dirty="0">
                <a:solidFill>
                  <a:schemeClr val="bg1"/>
                </a:solidFill>
                <a:latin typeface="Bahnschrift" panose="020B0502040204020203" pitchFamily="34" charset="0"/>
                <a:cs typeface="Arial" pitchFamily="34" charset="0"/>
              </a:rPr>
            </a:br>
            <a:r>
              <a:rPr lang="ru-RU" altLang="ru-RU" sz="2400" dirty="0">
                <a:solidFill>
                  <a:schemeClr val="bg1"/>
                </a:solidFill>
                <a:latin typeface="Bahnschrift" panose="020B0502040204020203" pitchFamily="34" charset="0"/>
                <a:cs typeface="Arial" pitchFamily="34" charset="0"/>
              </a:rPr>
              <a:t>в законодательство)</a:t>
            </a:r>
            <a:endParaRPr lang="ru-RU" altLang="ru-RU" sz="2800" dirty="0">
              <a:solidFill>
                <a:schemeClr val="bg1"/>
              </a:solidFill>
              <a:latin typeface="Bahnschrift" panose="020B0502040204020203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702AC8-55BF-44E5-B7C9-82E1DA527A1F}"/>
              </a:ext>
            </a:extLst>
          </p:cNvPr>
          <p:cNvSpPr txBox="1"/>
          <p:nvPr/>
        </p:nvSpPr>
        <p:spPr>
          <a:xfrm>
            <a:off x="13799516" y="2695684"/>
            <a:ext cx="468619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D843D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  <a:t>Коммуникационные риски </a:t>
            </a:r>
            <a:br>
              <a:rPr lang="ru-RU" altLang="ru-RU" sz="280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</a:br>
            <a:r>
              <a:rPr lang="ru-RU" altLang="ru-RU" sz="2400" dirty="0">
                <a:solidFill>
                  <a:schemeClr val="bg1"/>
                </a:solidFill>
                <a:latin typeface="Bahnschrift" panose="020B0502040204020203" pitchFamily="34" charset="0"/>
                <a:cs typeface="Arial" pitchFamily="34" charset="0"/>
              </a:rPr>
              <a:t>(утеря надобности Проекта, разлад в команде)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8C6E7F-4A15-4539-A864-CF68C1E59784}"/>
              </a:ext>
            </a:extLst>
          </p:cNvPr>
          <p:cNvSpPr txBox="1"/>
          <p:nvPr/>
        </p:nvSpPr>
        <p:spPr>
          <a:xfrm>
            <a:off x="19868595" y="2659745"/>
            <a:ext cx="447421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dirty="0">
                <a:solidFill>
                  <a:srgbClr val="14AE5C"/>
                </a:solidFill>
                <a:latin typeface="Bahnschrift SemiBold" panose="020B0502040204020203" pitchFamily="34" charset="0"/>
                <a:cs typeface="Arial" pitchFamily="34" charset="0"/>
              </a:rPr>
              <a:t>МИНИМИЗАЦИЯ РИСКА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59A5F40-78F9-4A88-A157-28C88A1AA1F6}"/>
              </a:ext>
            </a:extLst>
          </p:cNvPr>
          <p:cNvGrpSpPr/>
          <p:nvPr/>
        </p:nvGrpSpPr>
        <p:grpSpPr>
          <a:xfrm>
            <a:off x="24873529" y="2862031"/>
            <a:ext cx="575011" cy="212006"/>
            <a:chOff x="4222740" y="2393298"/>
            <a:chExt cx="575011" cy="212006"/>
          </a:xfrm>
        </p:grpSpPr>
        <p:sp>
          <p:nvSpPr>
            <p:cNvPr id="16" name="Равнобедренный треугольник 15">
              <a:extLst>
                <a:ext uri="{FF2B5EF4-FFF2-40B4-BE49-F238E27FC236}">
                  <a16:creationId xmlns:a16="http://schemas.microsoft.com/office/drawing/2014/main" id="{511F7115-0654-4946-B20A-096CCF4CD73C}"/>
                </a:ext>
              </a:extLst>
            </p:cNvPr>
            <p:cNvSpPr/>
            <p:nvPr/>
          </p:nvSpPr>
          <p:spPr>
            <a:xfrm rot="5400000">
              <a:off x="4622387" y="2429940"/>
              <a:ext cx="212006" cy="138722"/>
            </a:xfrm>
            <a:prstGeom prst="triangle">
              <a:avLst/>
            </a:prstGeom>
            <a:solidFill>
              <a:srgbClr val="17CB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4239162D-5C6B-4CD6-A86D-0E054C35A368}"/>
                </a:ext>
              </a:extLst>
            </p:cNvPr>
            <p:cNvCxnSpPr>
              <a:cxnSpLocks/>
            </p:cNvCxnSpPr>
            <p:nvPr/>
          </p:nvCxnSpPr>
          <p:spPr>
            <a:xfrm>
              <a:off x="4560560" y="2393298"/>
              <a:ext cx="0" cy="212006"/>
            </a:xfrm>
            <a:prstGeom prst="line">
              <a:avLst/>
            </a:prstGeom>
            <a:ln w="12700">
              <a:solidFill>
                <a:srgbClr val="17CB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AAD3AA1-D3A3-4EFC-BF71-E060A7DFB7B1}"/>
                </a:ext>
              </a:extLst>
            </p:cNvPr>
            <p:cNvCxnSpPr>
              <a:cxnSpLocks/>
            </p:cNvCxnSpPr>
            <p:nvPr/>
          </p:nvCxnSpPr>
          <p:spPr>
            <a:xfrm>
              <a:off x="4453880" y="2393298"/>
              <a:ext cx="0" cy="212006"/>
            </a:xfrm>
            <a:prstGeom prst="line">
              <a:avLst/>
            </a:prstGeom>
            <a:ln w="12700">
              <a:solidFill>
                <a:srgbClr val="17CB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6B3D43A7-939C-4AB8-BDEE-CCE7D9F3B1F1}"/>
                </a:ext>
              </a:extLst>
            </p:cNvPr>
            <p:cNvCxnSpPr>
              <a:cxnSpLocks/>
            </p:cNvCxnSpPr>
            <p:nvPr/>
          </p:nvCxnSpPr>
          <p:spPr>
            <a:xfrm>
              <a:off x="4339580" y="2393298"/>
              <a:ext cx="0" cy="212006"/>
            </a:xfrm>
            <a:prstGeom prst="line">
              <a:avLst/>
            </a:prstGeom>
            <a:ln w="12700">
              <a:solidFill>
                <a:srgbClr val="17CB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B2A0474A-9702-49D7-8784-FB11FD5F9751}"/>
                </a:ext>
              </a:extLst>
            </p:cNvPr>
            <p:cNvCxnSpPr>
              <a:cxnSpLocks/>
            </p:cNvCxnSpPr>
            <p:nvPr/>
          </p:nvCxnSpPr>
          <p:spPr>
            <a:xfrm>
              <a:off x="4222740" y="2393298"/>
              <a:ext cx="0" cy="212006"/>
            </a:xfrm>
            <a:prstGeom prst="line">
              <a:avLst/>
            </a:prstGeom>
            <a:ln w="12700">
              <a:solidFill>
                <a:srgbClr val="17CB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55C878C-F4DC-4C49-ACCE-5DF371D05CCC}"/>
              </a:ext>
            </a:extLst>
          </p:cNvPr>
          <p:cNvSpPr txBox="1"/>
          <p:nvPr/>
        </p:nvSpPr>
        <p:spPr>
          <a:xfrm>
            <a:off x="25736143" y="2695684"/>
            <a:ext cx="555116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D843D"/>
              </a:buClr>
              <a:buSzPct val="120000"/>
            </a:pPr>
            <a:r>
              <a:rPr lang="ru-RU" altLang="ru-RU" sz="280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  <a:t>Корректное формирование бюджета проекта, привлечение денежных средств из других проектов, грантовая поддержка 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A1BB0E25-D293-4B6B-9BB0-377EE6E77B7B}"/>
              </a:ext>
            </a:extLst>
          </p:cNvPr>
          <p:cNvGrpSpPr/>
          <p:nvPr/>
        </p:nvGrpSpPr>
        <p:grpSpPr>
          <a:xfrm>
            <a:off x="24873529" y="5246656"/>
            <a:ext cx="575011" cy="212006"/>
            <a:chOff x="4222740" y="2393298"/>
            <a:chExt cx="575011" cy="212006"/>
          </a:xfrm>
        </p:grpSpPr>
        <p:sp>
          <p:nvSpPr>
            <p:cNvPr id="23" name="Равнобедренный треугольник 22">
              <a:extLst>
                <a:ext uri="{FF2B5EF4-FFF2-40B4-BE49-F238E27FC236}">
                  <a16:creationId xmlns:a16="http://schemas.microsoft.com/office/drawing/2014/main" id="{DCED4C7A-94B2-447A-9D1E-9078CD7DD69C}"/>
                </a:ext>
              </a:extLst>
            </p:cNvPr>
            <p:cNvSpPr/>
            <p:nvPr/>
          </p:nvSpPr>
          <p:spPr>
            <a:xfrm rot="5400000">
              <a:off x="4622387" y="2429940"/>
              <a:ext cx="212006" cy="138722"/>
            </a:xfrm>
            <a:prstGeom prst="triangle">
              <a:avLst/>
            </a:prstGeom>
            <a:solidFill>
              <a:srgbClr val="17CB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7E837265-9DA4-4523-AC92-21F5BB5995EB}"/>
                </a:ext>
              </a:extLst>
            </p:cNvPr>
            <p:cNvCxnSpPr>
              <a:cxnSpLocks/>
            </p:cNvCxnSpPr>
            <p:nvPr/>
          </p:nvCxnSpPr>
          <p:spPr>
            <a:xfrm>
              <a:off x="4560560" y="2393298"/>
              <a:ext cx="0" cy="212006"/>
            </a:xfrm>
            <a:prstGeom prst="line">
              <a:avLst/>
            </a:prstGeom>
            <a:ln w="12700">
              <a:solidFill>
                <a:srgbClr val="17CB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60E1724E-6EDA-4B7E-A41A-4A861CF2DA8D}"/>
                </a:ext>
              </a:extLst>
            </p:cNvPr>
            <p:cNvCxnSpPr>
              <a:cxnSpLocks/>
            </p:cNvCxnSpPr>
            <p:nvPr/>
          </p:nvCxnSpPr>
          <p:spPr>
            <a:xfrm>
              <a:off x="4453880" y="2393298"/>
              <a:ext cx="0" cy="212006"/>
            </a:xfrm>
            <a:prstGeom prst="line">
              <a:avLst/>
            </a:prstGeom>
            <a:ln w="12700">
              <a:solidFill>
                <a:srgbClr val="17CB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005A32EF-7E6F-4CDC-9806-99AFAA5026E4}"/>
                </a:ext>
              </a:extLst>
            </p:cNvPr>
            <p:cNvCxnSpPr>
              <a:cxnSpLocks/>
            </p:cNvCxnSpPr>
            <p:nvPr/>
          </p:nvCxnSpPr>
          <p:spPr>
            <a:xfrm>
              <a:off x="4339580" y="2393298"/>
              <a:ext cx="0" cy="212006"/>
            </a:xfrm>
            <a:prstGeom prst="line">
              <a:avLst/>
            </a:prstGeom>
            <a:ln w="12700">
              <a:solidFill>
                <a:srgbClr val="17CB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385D86FB-4642-4B1E-8420-021F58521C00}"/>
                </a:ext>
              </a:extLst>
            </p:cNvPr>
            <p:cNvCxnSpPr>
              <a:cxnSpLocks/>
            </p:cNvCxnSpPr>
            <p:nvPr/>
          </p:nvCxnSpPr>
          <p:spPr>
            <a:xfrm>
              <a:off x="4222740" y="2393298"/>
              <a:ext cx="0" cy="212006"/>
            </a:xfrm>
            <a:prstGeom prst="line">
              <a:avLst/>
            </a:prstGeom>
            <a:ln w="12700">
              <a:solidFill>
                <a:srgbClr val="17CB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62E3C34-0FF1-4142-98E0-0660E95245C5}"/>
              </a:ext>
            </a:extLst>
          </p:cNvPr>
          <p:cNvSpPr txBox="1"/>
          <p:nvPr/>
        </p:nvSpPr>
        <p:spPr>
          <a:xfrm>
            <a:off x="25736143" y="5080309"/>
            <a:ext cx="555116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D843D"/>
              </a:buClr>
              <a:buSzPct val="120000"/>
            </a:pPr>
            <a:r>
              <a:rPr lang="ru-RU" altLang="ru-RU" sz="280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  <a:t>Провести широкую рекламную кампанию, в том числе через социальные сети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7EFDC6BA-A238-4842-B097-AFD439B2C9D7}"/>
              </a:ext>
            </a:extLst>
          </p:cNvPr>
          <p:cNvGrpSpPr/>
          <p:nvPr/>
        </p:nvGrpSpPr>
        <p:grpSpPr>
          <a:xfrm>
            <a:off x="32608857" y="2862031"/>
            <a:ext cx="575011" cy="212006"/>
            <a:chOff x="4222740" y="2393298"/>
            <a:chExt cx="575011" cy="212006"/>
          </a:xfrm>
        </p:grpSpPr>
        <p:sp>
          <p:nvSpPr>
            <p:cNvPr id="30" name="Равнобедренный треугольник 29">
              <a:extLst>
                <a:ext uri="{FF2B5EF4-FFF2-40B4-BE49-F238E27FC236}">
                  <a16:creationId xmlns:a16="http://schemas.microsoft.com/office/drawing/2014/main" id="{D9942194-D4C5-49DD-AEB5-A9659CF3021A}"/>
                </a:ext>
              </a:extLst>
            </p:cNvPr>
            <p:cNvSpPr/>
            <p:nvPr/>
          </p:nvSpPr>
          <p:spPr>
            <a:xfrm rot="5400000">
              <a:off x="4622387" y="2429940"/>
              <a:ext cx="212006" cy="138722"/>
            </a:xfrm>
            <a:prstGeom prst="triangle">
              <a:avLst/>
            </a:prstGeom>
            <a:solidFill>
              <a:srgbClr val="17CB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D886E815-F66E-414E-9C3B-C61B2159DF44}"/>
                </a:ext>
              </a:extLst>
            </p:cNvPr>
            <p:cNvCxnSpPr>
              <a:cxnSpLocks/>
            </p:cNvCxnSpPr>
            <p:nvPr/>
          </p:nvCxnSpPr>
          <p:spPr>
            <a:xfrm>
              <a:off x="4560560" y="2393298"/>
              <a:ext cx="0" cy="212006"/>
            </a:xfrm>
            <a:prstGeom prst="line">
              <a:avLst/>
            </a:prstGeom>
            <a:ln w="12700">
              <a:solidFill>
                <a:srgbClr val="17CB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A2A79794-6F42-4A29-A4CF-4F54CB773D00}"/>
                </a:ext>
              </a:extLst>
            </p:cNvPr>
            <p:cNvCxnSpPr>
              <a:cxnSpLocks/>
            </p:cNvCxnSpPr>
            <p:nvPr/>
          </p:nvCxnSpPr>
          <p:spPr>
            <a:xfrm>
              <a:off x="4453880" y="2393298"/>
              <a:ext cx="0" cy="212006"/>
            </a:xfrm>
            <a:prstGeom prst="line">
              <a:avLst/>
            </a:prstGeom>
            <a:ln w="12700">
              <a:solidFill>
                <a:srgbClr val="17CB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BC482A07-9290-4BD7-AB05-B2BBA84594C2}"/>
                </a:ext>
              </a:extLst>
            </p:cNvPr>
            <p:cNvCxnSpPr>
              <a:cxnSpLocks/>
            </p:cNvCxnSpPr>
            <p:nvPr/>
          </p:nvCxnSpPr>
          <p:spPr>
            <a:xfrm>
              <a:off x="4339580" y="2393298"/>
              <a:ext cx="0" cy="212006"/>
            </a:xfrm>
            <a:prstGeom prst="line">
              <a:avLst/>
            </a:prstGeom>
            <a:ln w="12700">
              <a:solidFill>
                <a:srgbClr val="17CB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5D8D2F5B-A28F-4B48-AE2C-E754BFC2CED5}"/>
                </a:ext>
              </a:extLst>
            </p:cNvPr>
            <p:cNvCxnSpPr>
              <a:cxnSpLocks/>
            </p:cNvCxnSpPr>
            <p:nvPr/>
          </p:nvCxnSpPr>
          <p:spPr>
            <a:xfrm>
              <a:off x="4222740" y="2393298"/>
              <a:ext cx="0" cy="212006"/>
            </a:xfrm>
            <a:prstGeom prst="line">
              <a:avLst/>
            </a:prstGeom>
            <a:ln w="12700">
              <a:solidFill>
                <a:srgbClr val="17CB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73ABAC47-902A-430B-9D3D-B21A7B262C09}"/>
              </a:ext>
            </a:extLst>
          </p:cNvPr>
          <p:cNvSpPr txBox="1"/>
          <p:nvPr/>
        </p:nvSpPr>
        <p:spPr>
          <a:xfrm>
            <a:off x="33471471" y="2695684"/>
            <a:ext cx="629256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D843D"/>
              </a:buClr>
              <a:buSzPct val="120000"/>
            </a:pPr>
            <a:r>
              <a:rPr lang="ru-RU" altLang="ru-RU" sz="280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  <a:t>Своевременное выявление «забытых работ», осуществление контроля над их выполнением</a:t>
            </a: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95CBEFC6-74F7-4519-B261-D67CCF34B08B}"/>
              </a:ext>
            </a:extLst>
          </p:cNvPr>
          <p:cNvGrpSpPr/>
          <p:nvPr/>
        </p:nvGrpSpPr>
        <p:grpSpPr>
          <a:xfrm>
            <a:off x="32608857" y="4677913"/>
            <a:ext cx="575011" cy="212006"/>
            <a:chOff x="4222740" y="2393298"/>
            <a:chExt cx="575011" cy="212006"/>
          </a:xfrm>
        </p:grpSpPr>
        <p:sp>
          <p:nvSpPr>
            <p:cNvPr id="37" name="Равнобедренный треугольник 36">
              <a:extLst>
                <a:ext uri="{FF2B5EF4-FFF2-40B4-BE49-F238E27FC236}">
                  <a16:creationId xmlns:a16="http://schemas.microsoft.com/office/drawing/2014/main" id="{52A1EF0D-D29E-4798-8D2F-3E9BCC7B9EBF}"/>
                </a:ext>
              </a:extLst>
            </p:cNvPr>
            <p:cNvSpPr/>
            <p:nvPr/>
          </p:nvSpPr>
          <p:spPr>
            <a:xfrm rot="5400000">
              <a:off x="4622387" y="2429940"/>
              <a:ext cx="212006" cy="138722"/>
            </a:xfrm>
            <a:prstGeom prst="triangle">
              <a:avLst/>
            </a:prstGeom>
            <a:solidFill>
              <a:srgbClr val="17CB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DB9DAFAE-5411-407C-96E9-897E768055BD}"/>
                </a:ext>
              </a:extLst>
            </p:cNvPr>
            <p:cNvCxnSpPr>
              <a:cxnSpLocks/>
            </p:cNvCxnSpPr>
            <p:nvPr/>
          </p:nvCxnSpPr>
          <p:spPr>
            <a:xfrm>
              <a:off x="4560560" y="2393298"/>
              <a:ext cx="0" cy="212006"/>
            </a:xfrm>
            <a:prstGeom prst="line">
              <a:avLst/>
            </a:prstGeom>
            <a:ln w="12700">
              <a:solidFill>
                <a:srgbClr val="17CB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E70735E1-5A75-4BA2-8059-09D61BE1E50D}"/>
                </a:ext>
              </a:extLst>
            </p:cNvPr>
            <p:cNvCxnSpPr>
              <a:cxnSpLocks/>
            </p:cNvCxnSpPr>
            <p:nvPr/>
          </p:nvCxnSpPr>
          <p:spPr>
            <a:xfrm>
              <a:off x="4453880" y="2393298"/>
              <a:ext cx="0" cy="212006"/>
            </a:xfrm>
            <a:prstGeom prst="line">
              <a:avLst/>
            </a:prstGeom>
            <a:ln w="12700">
              <a:solidFill>
                <a:srgbClr val="17CB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7B1C02D7-22C9-47DC-8778-98AAC2BF53E1}"/>
                </a:ext>
              </a:extLst>
            </p:cNvPr>
            <p:cNvCxnSpPr>
              <a:cxnSpLocks/>
            </p:cNvCxnSpPr>
            <p:nvPr/>
          </p:nvCxnSpPr>
          <p:spPr>
            <a:xfrm>
              <a:off x="4339580" y="2393298"/>
              <a:ext cx="0" cy="212006"/>
            </a:xfrm>
            <a:prstGeom prst="line">
              <a:avLst/>
            </a:prstGeom>
            <a:ln w="12700">
              <a:solidFill>
                <a:srgbClr val="17CB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id="{9F9CFAA0-E161-4E7B-9F63-0FB2E0C9D7F9}"/>
                </a:ext>
              </a:extLst>
            </p:cNvPr>
            <p:cNvCxnSpPr>
              <a:cxnSpLocks/>
            </p:cNvCxnSpPr>
            <p:nvPr/>
          </p:nvCxnSpPr>
          <p:spPr>
            <a:xfrm>
              <a:off x="4222740" y="2393298"/>
              <a:ext cx="0" cy="212006"/>
            </a:xfrm>
            <a:prstGeom prst="line">
              <a:avLst/>
            </a:prstGeom>
            <a:ln w="12700">
              <a:solidFill>
                <a:srgbClr val="17CB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57691B91-6CEF-468C-A9C7-39800F858E2E}"/>
              </a:ext>
            </a:extLst>
          </p:cNvPr>
          <p:cNvSpPr txBox="1"/>
          <p:nvPr/>
        </p:nvSpPr>
        <p:spPr>
          <a:xfrm>
            <a:off x="33471471" y="4511566"/>
            <a:ext cx="71575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D843D"/>
              </a:buClr>
              <a:buSzPct val="120000"/>
            </a:pPr>
            <a:r>
              <a:rPr lang="ru-RU" altLang="ru-RU" sz="280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  <a:t>Консультация специалистов профильных Департаментов ХМАО-Югры</a:t>
            </a: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3FDD7B86-5388-4964-84F4-56E9AAFDC178}"/>
              </a:ext>
            </a:extLst>
          </p:cNvPr>
          <p:cNvGrpSpPr/>
          <p:nvPr/>
        </p:nvGrpSpPr>
        <p:grpSpPr>
          <a:xfrm>
            <a:off x="32608857" y="6154597"/>
            <a:ext cx="575011" cy="212006"/>
            <a:chOff x="4222740" y="2393298"/>
            <a:chExt cx="575011" cy="212006"/>
          </a:xfrm>
        </p:grpSpPr>
        <p:sp>
          <p:nvSpPr>
            <p:cNvPr id="44" name="Равнобедренный треугольник 43">
              <a:extLst>
                <a:ext uri="{FF2B5EF4-FFF2-40B4-BE49-F238E27FC236}">
                  <a16:creationId xmlns:a16="http://schemas.microsoft.com/office/drawing/2014/main" id="{284201D8-C80D-422D-BC4C-85D72230B619}"/>
                </a:ext>
              </a:extLst>
            </p:cNvPr>
            <p:cNvSpPr/>
            <p:nvPr/>
          </p:nvSpPr>
          <p:spPr>
            <a:xfrm rot="5400000">
              <a:off x="4622387" y="2429940"/>
              <a:ext cx="212006" cy="138722"/>
            </a:xfrm>
            <a:prstGeom prst="triangle">
              <a:avLst/>
            </a:prstGeom>
            <a:solidFill>
              <a:srgbClr val="17CB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id="{D810750B-9D8F-47AD-AAA5-1C5F788EB0A0}"/>
                </a:ext>
              </a:extLst>
            </p:cNvPr>
            <p:cNvCxnSpPr>
              <a:cxnSpLocks/>
            </p:cNvCxnSpPr>
            <p:nvPr/>
          </p:nvCxnSpPr>
          <p:spPr>
            <a:xfrm>
              <a:off x="4560560" y="2393298"/>
              <a:ext cx="0" cy="212006"/>
            </a:xfrm>
            <a:prstGeom prst="line">
              <a:avLst/>
            </a:prstGeom>
            <a:ln w="12700">
              <a:solidFill>
                <a:srgbClr val="17CB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63997AF1-B63C-4FD7-8016-91D2817E9E63}"/>
                </a:ext>
              </a:extLst>
            </p:cNvPr>
            <p:cNvCxnSpPr>
              <a:cxnSpLocks/>
            </p:cNvCxnSpPr>
            <p:nvPr/>
          </p:nvCxnSpPr>
          <p:spPr>
            <a:xfrm>
              <a:off x="4453880" y="2393298"/>
              <a:ext cx="0" cy="212006"/>
            </a:xfrm>
            <a:prstGeom prst="line">
              <a:avLst/>
            </a:prstGeom>
            <a:ln w="12700">
              <a:solidFill>
                <a:srgbClr val="17CB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DE15E0E3-5245-440A-A092-5E8833A630CE}"/>
                </a:ext>
              </a:extLst>
            </p:cNvPr>
            <p:cNvCxnSpPr>
              <a:cxnSpLocks/>
            </p:cNvCxnSpPr>
            <p:nvPr/>
          </p:nvCxnSpPr>
          <p:spPr>
            <a:xfrm>
              <a:off x="4339580" y="2393298"/>
              <a:ext cx="0" cy="212006"/>
            </a:xfrm>
            <a:prstGeom prst="line">
              <a:avLst/>
            </a:prstGeom>
            <a:ln w="12700">
              <a:solidFill>
                <a:srgbClr val="17CB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id="{61DAED89-2C74-4D96-8A0A-2D5F018D7BB7}"/>
                </a:ext>
              </a:extLst>
            </p:cNvPr>
            <p:cNvCxnSpPr>
              <a:cxnSpLocks/>
            </p:cNvCxnSpPr>
            <p:nvPr/>
          </p:nvCxnSpPr>
          <p:spPr>
            <a:xfrm>
              <a:off x="4222740" y="2393298"/>
              <a:ext cx="0" cy="212006"/>
            </a:xfrm>
            <a:prstGeom prst="line">
              <a:avLst/>
            </a:prstGeom>
            <a:ln w="12700">
              <a:solidFill>
                <a:srgbClr val="17CB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07BC0C46-B203-4619-9E28-1F44DAC72D12}"/>
              </a:ext>
            </a:extLst>
          </p:cNvPr>
          <p:cNvSpPr txBox="1"/>
          <p:nvPr/>
        </p:nvSpPr>
        <p:spPr>
          <a:xfrm>
            <a:off x="33471471" y="5988250"/>
            <a:ext cx="71575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D843D"/>
              </a:buClr>
              <a:buSzPct val="120000"/>
            </a:pPr>
            <a:r>
              <a:rPr lang="ru-RU" altLang="ru-RU" sz="280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  <a:t>Постоянно действующая 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D843D"/>
              </a:buClr>
              <a:buSzPct val="120000"/>
            </a:pPr>
            <a:r>
              <a:rPr lang="ru-RU" altLang="ru-RU" sz="2800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  <a:t>мотивирующая команда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65B9FD5B-5AB2-4F47-A1FF-AE6404815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771" y="160201"/>
            <a:ext cx="2596824" cy="1963983"/>
          </a:xfrm>
          <a:prstGeom prst="rect">
            <a:avLst/>
          </a:prstGeom>
        </p:spPr>
      </p:pic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88FCF599-9D51-46D2-B1C1-17C1E71D20B1}"/>
              </a:ext>
            </a:extLst>
          </p:cNvPr>
          <p:cNvCxnSpPr>
            <a:cxnSpLocks/>
          </p:cNvCxnSpPr>
          <p:nvPr/>
        </p:nvCxnSpPr>
        <p:spPr>
          <a:xfrm>
            <a:off x="19234831" y="2290531"/>
            <a:ext cx="0" cy="4406831"/>
          </a:xfrm>
          <a:prstGeom prst="line">
            <a:avLst/>
          </a:prstGeom>
          <a:ln w="31750" cap="rnd">
            <a:solidFill>
              <a:srgbClr val="00B0F0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4B7B961-38DE-4DD4-9F25-52B0A9B5D4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493294" flipV="1">
            <a:off x="19029790" y="4749564"/>
            <a:ext cx="6120702" cy="3920536"/>
          </a:xfrm>
          <a:prstGeom prst="rect">
            <a:avLst/>
          </a:prstGeom>
        </p:spPr>
      </p:pic>
      <p:sp>
        <p:nvSpPr>
          <p:cNvPr id="54" name="Овал 53">
            <a:extLst>
              <a:ext uri="{FF2B5EF4-FFF2-40B4-BE49-F238E27FC236}">
                <a16:creationId xmlns:a16="http://schemas.microsoft.com/office/drawing/2014/main" id="{27A08EAD-2033-48F4-A043-6981BC2AFB24}"/>
              </a:ext>
            </a:extLst>
          </p:cNvPr>
          <p:cNvSpPr/>
          <p:nvPr/>
        </p:nvSpPr>
        <p:spPr>
          <a:xfrm>
            <a:off x="20196175" y="6313372"/>
            <a:ext cx="673196" cy="673196"/>
          </a:xfrm>
          <a:prstGeom prst="ellipse">
            <a:avLst/>
          </a:prstGeom>
          <a:solidFill>
            <a:srgbClr val="1B3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28A7B90D-689D-4ECD-8408-38BA346D3E8C}"/>
              </a:ext>
            </a:extLst>
          </p:cNvPr>
          <p:cNvSpPr/>
          <p:nvPr/>
        </p:nvSpPr>
        <p:spPr>
          <a:xfrm flipH="1" flipV="1">
            <a:off x="13198967" y="851275"/>
            <a:ext cx="219868" cy="219868"/>
          </a:xfrm>
          <a:prstGeom prst="ellipse">
            <a:avLst/>
          </a:prstGeom>
          <a:solidFill>
            <a:srgbClr val="1B3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CD5A8E-D986-D42B-74A4-6FA7FBE2348B}"/>
              </a:ext>
            </a:extLst>
          </p:cNvPr>
          <p:cNvSpPr/>
          <p:nvPr/>
        </p:nvSpPr>
        <p:spPr>
          <a:xfrm>
            <a:off x="40477440" y="6777992"/>
            <a:ext cx="994409" cy="994409"/>
          </a:xfrm>
          <a:prstGeom prst="rect">
            <a:avLst/>
          </a:prstGeom>
          <a:solidFill>
            <a:srgbClr val="002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7DCD2E2C-196B-5FAB-A685-E7C422B85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77440" y="6777992"/>
            <a:ext cx="4604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  <a:cs typeface="Arial" pitchFamily="34" charset="0"/>
              </a:defRPr>
            </a:lvl1pPr>
          </a:lstStyle>
          <a:p>
            <a:pPr algn="r"/>
            <a:fld id="{C3E450D1-A1CE-4DBC-8F52-08C4AC6D1D46}" type="slidenum">
              <a:rPr lang="ru-RU" altLang="ru-RU" sz="2800" smtClean="0">
                <a:solidFill>
                  <a:schemeClr val="bg1"/>
                </a:solidFill>
              </a:rPr>
              <a:t>9</a:t>
            </a:fld>
            <a:endParaRPr lang="ru-RU" altLang="ru-RU" sz="2800" dirty="0">
              <a:solidFill>
                <a:schemeClr val="bg1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51C5839-E4D3-EE3C-2A00-594D6A20BDA1}"/>
              </a:ext>
            </a:extLst>
          </p:cNvPr>
          <p:cNvGrpSpPr/>
          <p:nvPr/>
        </p:nvGrpSpPr>
        <p:grpSpPr>
          <a:xfrm>
            <a:off x="33798403" y="754617"/>
            <a:ext cx="6679037" cy="896902"/>
            <a:chOff x="8120743" y="478290"/>
            <a:chExt cx="3695337" cy="496233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537AAB1C-2989-1A93-E6F0-5F7C3541665B}"/>
                </a:ext>
              </a:extLst>
            </p:cNvPr>
            <p:cNvGrpSpPr/>
            <p:nvPr/>
          </p:nvGrpSpPr>
          <p:grpSpPr>
            <a:xfrm>
              <a:off x="8120743" y="548521"/>
              <a:ext cx="2666615" cy="341973"/>
              <a:chOff x="-53923" y="676344"/>
              <a:chExt cx="5164834" cy="662350"/>
            </a:xfrm>
          </p:grpSpPr>
          <p:pic>
            <p:nvPicPr>
              <p:cNvPr id="59" name="Рисунок 14">
                <a:extLst>
                  <a:ext uri="{FF2B5EF4-FFF2-40B4-BE49-F238E27FC236}">
                    <a16:creationId xmlns:a16="http://schemas.microsoft.com/office/drawing/2014/main" id="{B7AF1A92-C1BB-2E5A-9234-6062629C3E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lum bright="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14404" y="705997"/>
                <a:ext cx="1996507" cy="632697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" name="Рисунок 1" descr="Рисунок 1">
                <a:extLst>
                  <a:ext uri="{FF2B5EF4-FFF2-40B4-BE49-F238E27FC236}">
                    <a16:creationId xmlns:a16="http://schemas.microsoft.com/office/drawing/2014/main" id="{7C2D29A8-5310-1866-FD4D-F79BD0D579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53923" y="676344"/>
                <a:ext cx="2127250" cy="662348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EDB5A219-4068-2B68-5CA1-C4AD3ABA122E}"/>
                </a:ext>
              </a:extLst>
            </p:cNvPr>
            <p:cNvGrpSpPr/>
            <p:nvPr/>
          </p:nvGrpSpPr>
          <p:grpSpPr>
            <a:xfrm>
              <a:off x="11201654" y="478290"/>
              <a:ext cx="614426" cy="496233"/>
              <a:chOff x="10945646" y="268834"/>
              <a:chExt cx="1126442" cy="909752"/>
            </a:xfrm>
          </p:grpSpPr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4D7CE98A-A62B-1B31-F70F-7AF192508C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1147563" y="268834"/>
                <a:ext cx="722608" cy="658956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0DD429F-396B-28BB-34CB-EF45E3B88D76}"/>
                  </a:ext>
                </a:extLst>
              </p:cNvPr>
              <p:cNvSpPr txBox="1"/>
              <p:nvPr/>
            </p:nvSpPr>
            <p:spPr>
              <a:xfrm>
                <a:off x="10945646" y="928838"/>
                <a:ext cx="1126442" cy="249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00" dirty="0">
                    <a:solidFill>
                      <a:schemeClr val="bg1"/>
                    </a:solidFill>
                    <a:latin typeface="Bahnschrift SemiBold" panose="020B0502040204020203" pitchFamily="34" charset="0"/>
                    <a:cs typeface="Arial" pitchFamily="34" charset="0"/>
                  </a:rPr>
                  <a:t>ХМАО-Югра</a:t>
                </a:r>
                <a:endParaRPr lang="ru-RU" sz="600" dirty="0">
                  <a:solidFill>
                    <a:schemeClr val="bg1"/>
                  </a:solidFill>
                  <a:latin typeface="Bahnschrift SemiBold" panose="020B0502040204020203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19647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КЦ темная">
  <a:themeElements>
    <a:clrScheme name="Тема КЦ темная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567C9"/>
      </a:accent1>
      <a:accent2>
        <a:srgbClr val="A14DA0"/>
      </a:accent2>
      <a:accent3>
        <a:srgbClr val="07818F"/>
      </a:accent3>
      <a:accent4>
        <a:srgbClr val="D21C6E"/>
      </a:accent4>
      <a:accent5>
        <a:srgbClr val="2F855A"/>
      </a:accent5>
      <a:accent6>
        <a:srgbClr val="A61B1B"/>
      </a:accent6>
      <a:hlink>
        <a:srgbClr val="0000FF"/>
      </a:hlink>
      <a:folHlink>
        <a:srgbClr val="FF00FF"/>
      </a:folHlink>
    </a:clrScheme>
    <a:fontScheme name="Тема КЦ темная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КЦ тем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03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Inter"/>
            <a:ea typeface="Inter"/>
            <a:cs typeface="Inter"/>
            <a:sym typeface="In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03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Inter"/>
            <a:ea typeface="Inter"/>
            <a:cs typeface="Inter"/>
            <a:sym typeface="In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884</TotalTime>
  <Words>721</Words>
  <Application>Microsoft Office PowerPoint</Application>
  <PresentationFormat>Произвольный</PresentationFormat>
  <Paragraphs>184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Bahnschrift Light</vt:lpstr>
      <vt:lpstr>Bahnschrift</vt:lpstr>
      <vt:lpstr>Calibri Light</vt:lpstr>
      <vt:lpstr>Bahnschrift SemiBold</vt:lpstr>
      <vt:lpstr>Calibri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Панин Артем Игоревич</dc:creator>
  <cp:lastModifiedBy>Васильев Андрей Дмитриевич</cp:lastModifiedBy>
  <cp:revision>58</cp:revision>
  <dcterms:modified xsi:type="dcterms:W3CDTF">2022-12-16T10:12:57Z</dcterms:modified>
</cp:coreProperties>
</file>