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7" r:id="rId2"/>
    <p:sldId id="258" r:id="rId3"/>
    <p:sldId id="259" r:id="rId4"/>
    <p:sldId id="273" r:id="rId5"/>
    <p:sldId id="261" r:id="rId6"/>
    <p:sldId id="262" r:id="rId7"/>
    <p:sldId id="263" r:id="rId8"/>
    <p:sldId id="274" r:id="rId9"/>
    <p:sldId id="275" r:id="rId10"/>
    <p:sldId id="267" r:id="rId11"/>
    <p:sldId id="268" r:id="rId12"/>
    <p:sldId id="269" r:id="rId13"/>
    <p:sldId id="270" r:id="rId14"/>
    <p:sldId id="276" r:id="rId15"/>
    <p:sldId id="27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BB1B16-C0C1-4AD6-B6F2-832B2D504296}" v="1" dt="2021-12-10T12:33:28.398"/>
  </p1510:revLst>
</p1510:revInfo>
</file>

<file path=ppt/tableStyles.xml><?xml version="1.0" encoding="utf-8"?>
<a:tblStyleLst xmlns:a="http://schemas.openxmlformats.org/drawingml/2006/main" def="{2961F28D-6243-490D-84AB-58F802711D0E}">
  <a:tblStyle styleId="{2961F28D-6243-490D-84AB-58F802711D0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1E3CE8F-EEC1-4391-853E-061F08C858B6}" styleName="Table_1"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918655">
              <a:alpha val="4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918655">
              <a:alpha val="4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1865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91865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S::urn:spo:anon#7b383aa0f9045c1bba7d650305e8b7b49a0be17c5ca60543bb61f775927cf8fe::" providerId="AD" clId="Web-{8FBB1B16-C0C1-4AD6-B6F2-832B2D504296}"/>
    <pc:docChg chg="modSld">
      <pc:chgData name="Гость" userId="S::urn:spo:anon#7b383aa0f9045c1bba7d650305e8b7b49a0be17c5ca60543bb61f775927cf8fe::" providerId="AD" clId="Web-{8FBB1B16-C0C1-4AD6-B6F2-832B2D504296}" dt="2021-12-10T12:33:28.398" v="0"/>
      <pc:docMkLst>
        <pc:docMk/>
      </pc:docMkLst>
      <pc:sldChg chg="addSp">
        <pc:chgData name="Гость" userId="S::urn:spo:anon#7b383aa0f9045c1bba7d650305e8b7b49a0be17c5ca60543bb61f775927cf8fe::" providerId="AD" clId="Web-{8FBB1B16-C0C1-4AD6-B6F2-832B2D504296}" dt="2021-12-10T12:33:28.398" v="0"/>
        <pc:sldMkLst>
          <pc:docMk/>
          <pc:sldMk cId="0" sldId="257"/>
        </pc:sldMkLst>
        <pc:spChg chg="add">
          <ac:chgData name="Гость" userId="S::urn:spo:anon#7b383aa0f9045c1bba7d650305e8b7b49a0be17c5ca60543bb61f775927cf8fe::" providerId="AD" clId="Web-{8FBB1B16-C0C1-4AD6-B6F2-832B2D504296}" dt="2021-12-10T12:33:28.398" v="0"/>
          <ac:spMkLst>
            <pc:docMk/>
            <pc:sldMk cId="0" sldId="257"/>
            <ac:spMk id="2" creationId="{3557B7EB-74C4-4CDA-A741-7AF4DF1A1FA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9802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4d37d92d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04d37d92d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360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4f24c21d6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4f24c21d6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30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4f24c21d6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4f24c21d6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66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4f24c21d6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04f24c21d6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2744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4f24c21d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04f24c21d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474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4f24c21d6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04f24c21d6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90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04f24c21d6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04f24c21d6_0_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980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4d37d92d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4d37d92d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3702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4f24c2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04f24c2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172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04f24c21d6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04f24c21d6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8177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4f24c21d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4f24c21d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324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04f24c21d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04f24c21d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4f24c21d6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4f24c21d6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820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4f24c21d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04f24c21d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491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04f24c21d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04f24c21d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076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5667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656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4" name="Google Shape;14;p2" descr="Рисунок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601" y="202827"/>
            <a:ext cx="1264154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8153" y="202820"/>
            <a:ext cx="1264151" cy="400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5" name="Google Shape;75;p13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79" name="Google Shape;79;p14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7" name="Google Shape;27;p5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74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61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311700" y="1322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2200"/>
            </a:lvl1pPr>
            <a:lvl2pPr lvl="1">
              <a:buNone/>
              <a:defRPr sz="2200"/>
            </a:lvl2pPr>
            <a:lvl3pPr lvl="2">
              <a:buNone/>
              <a:defRPr sz="2200"/>
            </a:lvl3pPr>
            <a:lvl4pPr lvl="3">
              <a:buNone/>
              <a:defRPr sz="2200"/>
            </a:lvl4pPr>
            <a:lvl5pPr lvl="4">
              <a:buNone/>
              <a:defRPr sz="2200"/>
            </a:lvl5pPr>
            <a:lvl6pPr lvl="5">
              <a:buNone/>
              <a:defRPr sz="2200"/>
            </a:lvl6pPr>
            <a:lvl7pPr lvl="6">
              <a:buNone/>
              <a:defRPr sz="2200"/>
            </a:lvl7pPr>
            <a:lvl8pPr lvl="7">
              <a:buNone/>
              <a:defRPr sz="2200"/>
            </a:lvl8pPr>
            <a:lvl9pPr lvl="8">
              <a:buNone/>
              <a:defRPr sz="2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3" name="Google Shape;33;p6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0" name="Google Shape;40;p7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45" name="Google Shape;45;p8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1" name="Google Shape;51;p9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0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4" name="Google Shape;64;p11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69" name="Google Shape;69;p12" descr="Рисунок 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6600" y="202830"/>
            <a:ext cx="1013894" cy="315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533" y="202824"/>
            <a:ext cx="1013893" cy="3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Black"/>
              <a:buNone/>
              <a:defRPr sz="28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algn="r" rtl="0">
              <a:buNone/>
              <a:defRPr sz="1000">
                <a:solidFill>
                  <a:schemeClr val="accent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3692750" y="4713775"/>
            <a:ext cx="1996500" cy="33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31 июля 2021 года</a:t>
            </a:r>
            <a:endParaRPr sz="1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12245" y="1073437"/>
            <a:ext cx="5628600" cy="215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482625" y="956300"/>
            <a:ext cx="5628600" cy="215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906733" y="3679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</a:rPr>
              <a:t>Национальный проект</a:t>
            </a:r>
            <a:br>
              <a:rPr lang="ru" sz="1100">
                <a:solidFill>
                  <a:schemeClr val="lt1"/>
                </a:solidFill>
              </a:rPr>
            </a:br>
            <a:r>
              <a:rPr lang="ru" sz="1100">
                <a:solidFill>
                  <a:schemeClr val="lt1"/>
                </a:solidFill>
              </a:rPr>
              <a:t>«ЖИЛЬЕ И ГОРОДСКАЯ СРЕДА»</a:t>
            </a:r>
            <a:br>
              <a:rPr lang="ru" sz="1100">
                <a:solidFill>
                  <a:schemeClr val="lt1"/>
                </a:solidFill>
              </a:rPr>
            </a:b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</a:rPr>
              <a:t>СОЦИАЛЬНОЕ ЖИЛЬЁ:</a:t>
            </a: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lt1"/>
                </a:solidFill>
              </a:rPr>
              <a:t>МИФ СТАНЕТ РЕАЛЬНОСТЬЮ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906725" y="2466800"/>
            <a:ext cx="8520600" cy="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</a:rPr>
              <a:t>Федеральная программа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</a:rPr>
              <a:t>«Подготовка и переподготовка резерва управленческих кадров </a:t>
            </a:r>
            <a:endParaRPr sz="9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chemeClr val="lt1"/>
                </a:solidFill>
              </a:rPr>
              <a:t>(2010 - 2021 годы)»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1" name="Google Shape;101;p16"/>
          <p:cNvSpPr/>
          <p:nvPr/>
        </p:nvSpPr>
        <p:spPr>
          <a:xfrm rot="10800000" flipH="1">
            <a:off x="1018125" y="2406251"/>
            <a:ext cx="4006500" cy="3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/>
          <p:nvPr/>
        </p:nvSpPr>
        <p:spPr>
          <a:xfrm>
            <a:off x="3573750" y="4641050"/>
            <a:ext cx="1996500" cy="33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11 декабря 2021 года</a:t>
            </a:r>
            <a:endParaRPr sz="1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7B7EB-74C4-4CDA-A741-7AF4DF1A1FAE}"/>
              </a:ext>
            </a:extLst>
          </p:cNvPr>
          <p:cNvSpPr txBox="1"/>
          <p:nvPr/>
        </p:nvSpPr>
        <p:spPr>
          <a:xfrm>
            <a:off x="3200400" y="2343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/>
              <a:t>Текст слайда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ФИНАНСОВАЯ МОДЕЛЬ (ФРАГМЕНТ)</a:t>
            </a:r>
            <a:endParaRPr sz="1800"/>
          </a:p>
        </p:txBody>
      </p:sp>
      <p:sp>
        <p:nvSpPr>
          <p:cNvPr id="261" name="Google Shape;26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pic>
        <p:nvPicPr>
          <p:cNvPr id="262" name="Google Shape;26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500" y="1322075"/>
            <a:ext cx="6819000" cy="36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НОРМАТИВНОЕ РЕГУЛИРОВАНИЕ</a:t>
            </a:r>
            <a:endParaRPr sz="1800"/>
          </a:p>
        </p:txBody>
      </p:sp>
      <p:sp>
        <p:nvSpPr>
          <p:cNvPr id="268" name="Google Shape;268;p27"/>
          <p:cNvSpPr txBox="1">
            <a:spLocks noGrp="1"/>
          </p:cNvSpPr>
          <p:nvPr>
            <p:ph type="body" idx="1"/>
          </p:nvPr>
        </p:nvSpPr>
        <p:spPr>
          <a:xfrm>
            <a:off x="3695650" y="1322075"/>
            <a:ext cx="5136600" cy="3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Внесение изменений в ФЗ-115 «О концессионных соглашениях», </a:t>
            </a:r>
            <a:r>
              <a:rPr lang="ru" sz="1200" b="1"/>
              <a:t>позволяющих строить социальное жилье по договорам концессии</a:t>
            </a:r>
            <a:endParaRPr sz="1200" b="1"/>
          </a:p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Внесение изменений в Жилищный кодекс РФ и нормативно-правовые акты субъектов РФ, </a:t>
            </a:r>
            <a:r>
              <a:rPr lang="ru" sz="1200" b="1"/>
              <a:t>определяющие условия приватизации социального жилья для граждан</a:t>
            </a:r>
            <a:r>
              <a:rPr lang="ru" sz="1200"/>
              <a:t>: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выполняющих общественно полезную работу по дефицитным специальностям (медицинские и социальные работники, педагоги, работники сферы ЖКХ и т.п.) 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многодетным семьям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гражданам, являющимся опекунами приемных детей или осуществляющими уход за инвалидами первой группы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ветеранам труда и гражданам, имеющим государственные награды</a:t>
            </a:r>
            <a:endParaRPr sz="1200"/>
          </a:p>
        </p:txBody>
      </p:sp>
      <p:sp>
        <p:nvSpPr>
          <p:cNvPr id="269" name="Google Shape;269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pic>
        <p:nvPicPr>
          <p:cNvPr id="270" name="Google Shape;270;p27"/>
          <p:cNvPicPr preferRelativeResize="0"/>
          <p:nvPr/>
        </p:nvPicPr>
        <p:blipFill rotWithShape="1">
          <a:blip r:embed="rId3">
            <a:alphaModFix/>
          </a:blip>
          <a:srcRect l="7990" t="7100" r="7004" b="11193"/>
          <a:stretch/>
        </p:blipFill>
        <p:spPr>
          <a:xfrm>
            <a:off x="383450" y="1705675"/>
            <a:ext cx="3312200" cy="244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НОРМАТИВНОЕ РЕГУЛИРОВАНИЕ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ПРОДОЛЖЕНИЕ</a:t>
            </a:r>
            <a:endParaRPr sz="1800"/>
          </a:p>
        </p:txBody>
      </p:sp>
      <p:sp>
        <p:nvSpPr>
          <p:cNvPr id="276" name="Google Shape;276;p28"/>
          <p:cNvSpPr txBox="1">
            <a:spLocks noGrp="1"/>
          </p:cNvSpPr>
          <p:nvPr>
            <p:ph type="body" idx="1"/>
          </p:nvPr>
        </p:nvSpPr>
        <p:spPr>
          <a:xfrm>
            <a:off x="3695650" y="1322075"/>
            <a:ext cx="5136600" cy="31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7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3.</a:t>
            </a:r>
            <a:r>
              <a:rPr lang="ru" sz="1200"/>
              <a:t>  </a:t>
            </a:r>
            <a:r>
              <a:rPr lang="ru" sz="1200" b="1"/>
              <a:t>Внесение изменений в Налоговый кодекс</a:t>
            </a:r>
            <a:r>
              <a:rPr lang="ru" sz="1200"/>
              <a:t>, предусматривающих: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увеличение с 2% до 5% ставки налога на имущество физических лиц по инвестиционному жилью (второму и последующим объектам недвижимости, находящимся в собственности граждан)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наделение субъектов РФ полномочиями по введению налогового сбора в размере до 5% при приобретении жилья с высокой стоимостью (например, выше 15 млн.руб.)</a:t>
            </a:r>
            <a:endParaRPr sz="1200"/>
          </a:p>
          <a:p>
            <a:pPr marL="457200" lvl="0" indent="-173399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введение для застройщиков налогового вычета в объеме 50% стоимости социального жилья, безвозмездно передаваемого государству, по налогу на прибыль , зачисляемому в федеральный бюджет </a:t>
            </a:r>
            <a:endParaRPr sz="1200"/>
          </a:p>
        </p:txBody>
      </p:sp>
      <p:sp>
        <p:nvSpPr>
          <p:cNvPr id="277" name="Google Shape;27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  <p:pic>
        <p:nvPicPr>
          <p:cNvPr id="278" name="Google Shape;278;p28"/>
          <p:cNvPicPr preferRelativeResize="0"/>
          <p:nvPr/>
        </p:nvPicPr>
        <p:blipFill rotWithShape="1">
          <a:blip r:embed="rId3">
            <a:alphaModFix/>
          </a:blip>
          <a:srcRect l="7990" t="7100" r="7004" b="11193"/>
          <a:stretch/>
        </p:blipFill>
        <p:spPr>
          <a:xfrm>
            <a:off x="383450" y="1705675"/>
            <a:ext cx="3312200" cy="244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НОРМАТИВНОЕ РЕГУЛИРОВАНИЕ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ПРОДОЛЖЕНИЕ</a:t>
            </a:r>
            <a:endParaRPr sz="1800"/>
          </a:p>
        </p:txBody>
      </p:sp>
      <p:sp>
        <p:nvSpPr>
          <p:cNvPr id="284" name="Google Shape;284;p29"/>
          <p:cNvSpPr txBox="1">
            <a:spLocks noGrp="1"/>
          </p:cNvSpPr>
          <p:nvPr>
            <p:ph type="body" idx="1"/>
          </p:nvPr>
        </p:nvSpPr>
        <p:spPr>
          <a:xfrm>
            <a:off x="3609700" y="1288825"/>
            <a:ext cx="5325600" cy="35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69999" lvl="0" indent="-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4.</a:t>
            </a:r>
            <a:r>
              <a:rPr lang="ru" sz="1200"/>
              <a:t>   </a:t>
            </a:r>
            <a:r>
              <a:rPr lang="ru" sz="1200" b="1"/>
              <a:t>Внесение изменений в Бюджетный кодекс</a:t>
            </a:r>
            <a:r>
              <a:rPr lang="ru" sz="1200"/>
              <a:t>, предусматривающих:</a:t>
            </a:r>
            <a:endParaRPr sz="1200"/>
          </a:p>
          <a:p>
            <a:pPr marL="26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списание обязательств субъектов РФ по бюджетным кредитам в объеме 50% расходов субъекта на строительство (приобретение) социального жилья или исполнение обязательств по концессионным соглашениям</a:t>
            </a:r>
            <a:endParaRPr sz="1200"/>
          </a:p>
          <a:p>
            <a:pPr marL="269999" lvl="0" indent="-269999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5.</a:t>
            </a:r>
            <a:r>
              <a:rPr lang="ru" sz="1200"/>
              <a:t>   </a:t>
            </a:r>
            <a:r>
              <a:rPr lang="ru" sz="1200" b="1"/>
              <a:t>Внесение изменений в законодательство субъектов РФ</a:t>
            </a:r>
            <a:r>
              <a:rPr lang="ru" sz="1200"/>
              <a:t> с целью:</a:t>
            </a:r>
            <a:endParaRPr sz="1200"/>
          </a:p>
          <a:p>
            <a:pPr marL="26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уменьшения арендной платы за земельные участки, используемые для строительства социального жилья (пропорционально площади социального жилья в общей площади жилых помещений)</a:t>
            </a:r>
            <a:endParaRPr sz="1200"/>
          </a:p>
          <a:p>
            <a:pPr marL="26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ru" sz="1200"/>
              <a:t> введение для застройщиков налогового вычета в объеме 50% стоимости социального жилья, безвозмездно передаваемого государству, по налогу на прибыль , зачисляемому в  бюджет субъекта РФ </a:t>
            </a:r>
            <a:endParaRPr sz="1200"/>
          </a:p>
        </p:txBody>
      </p:sp>
      <p:sp>
        <p:nvSpPr>
          <p:cNvPr id="285" name="Google Shape;285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13</a:t>
            </a:fld>
            <a:endParaRPr/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3">
            <a:alphaModFix/>
          </a:blip>
          <a:srcRect l="7990" t="7100" r="7004" b="11193"/>
          <a:stretch/>
        </p:blipFill>
        <p:spPr>
          <a:xfrm>
            <a:off x="383450" y="1705675"/>
            <a:ext cx="3312200" cy="2446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РИСКИ РЕАЛИЗАЦИИ ПРОЕКТА</a:t>
            </a:r>
            <a:endParaRPr sz="1800"/>
          </a:p>
        </p:txBody>
      </p:sp>
      <p:sp>
        <p:nvSpPr>
          <p:cNvPr id="289" name="Google Shape;28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1E9AA0"/>
                </a:solidFill>
              </a:rPr>
              <a:pPr/>
              <a:t>14</a:t>
            </a:fld>
            <a:endParaRPr>
              <a:solidFill>
                <a:srgbClr val="1E9AA0"/>
              </a:solidFill>
            </a:endParaRPr>
          </a:p>
        </p:txBody>
      </p:sp>
      <p:graphicFrame>
        <p:nvGraphicFramePr>
          <p:cNvPr id="290" name="Google Shape;290;p30"/>
          <p:cNvGraphicFramePr/>
          <p:nvPr/>
        </p:nvGraphicFramePr>
        <p:xfrm>
          <a:off x="668213" y="1322075"/>
          <a:ext cx="7807575" cy="34593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81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Формулировка риска</a:t>
                      </a:r>
                      <a:endParaRPr sz="1100"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Антирисковые мероприятия</a:t>
                      </a:r>
                      <a:endParaRPr sz="1100" b="1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Снижение вероятности возникновения риска</a:t>
                      </a:r>
                      <a:endParaRPr sz="1100"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Снижение последствий риска для проекта</a:t>
                      </a:r>
                      <a:endParaRPr sz="1100"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 Риск недостижения показателей проекта в связи со значительным увеличением числа граждан, вставших на учет нуждающихся в жилых помещениях по договору социального найма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Введение новых критериев определения нуждаемости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Увеличение объемов строительства социального жилья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 Риск недостижения показателя по вводу социального жилья в связи с повышением себестоимости строительства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Внедрение современных технологий строительства жилья с низкой себестоимостью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Своевременное принятие решений по компенсации дополнительных расходов застройщикам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 Риск закрытия проекта в связи с образованием гетто в жилых  домах социального фонда в силу высокой концентрации жителей с иждивенческой моделью поведения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Установление максимальной доли социального жилья в общей площади конкретного дома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Выработка дополнительных мер по изменению социальной траектории граждан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 Риск отсутствия внебюджетных источников финансирования в связи с низким интересом частных инвесторов к строительству социального жилья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Дополнительные преференции застройщикам (варианты будут предложены в проекте)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8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Увеличение объемов финансирования из федерального и региональных бюджетов</a:t>
                      </a:r>
                      <a:endParaRPr sz="8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82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РЕЗЮМЕ ПРОЕКТНОЙ ИДЕИ</a:t>
            </a:r>
            <a:endParaRPr sz="1800"/>
          </a:p>
        </p:txBody>
      </p:sp>
      <p:sp>
        <p:nvSpPr>
          <p:cNvPr id="299" name="Google Shape;29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15</a:t>
            </a:fld>
            <a:endParaRPr/>
          </a:p>
        </p:txBody>
      </p:sp>
      <p:sp>
        <p:nvSpPr>
          <p:cNvPr id="300" name="Google Shape;300;p31"/>
          <p:cNvSpPr txBox="1"/>
          <p:nvPr/>
        </p:nvSpPr>
        <p:spPr>
          <a:xfrm>
            <a:off x="295275" y="3411375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СВЕТЛАНА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ГЕРИХ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2108799" y="3411375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АЛЕКСЕЙ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КУЗНЕЦОВ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3922335" y="3411375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ВИКТОР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КУДРЯШОВ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5729124" y="3411375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АНДРЕЙ МАКСИМОВ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7493637" y="3411375"/>
            <a:ext cx="135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СЕРГЕЙ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ГРИГОРЯН</a:t>
            </a:r>
            <a:endParaRPr b="1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/>
          </a:blip>
          <a:srcRect l="17037" r="22179" b="40337"/>
          <a:stretch/>
        </p:blipFill>
        <p:spPr>
          <a:xfrm>
            <a:off x="156188" y="1709015"/>
            <a:ext cx="1633275" cy="160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/>
          <p:cNvPicPr preferRelativeResize="0"/>
          <p:nvPr/>
        </p:nvPicPr>
        <p:blipFill rotWithShape="1">
          <a:blip r:embed="rId4">
            <a:alphaModFix/>
          </a:blip>
          <a:srcRect l="28253" r="29926" b="27065"/>
          <a:stretch/>
        </p:blipFill>
        <p:spPr>
          <a:xfrm>
            <a:off x="3783250" y="1709025"/>
            <a:ext cx="1633251" cy="1603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5">
            <a:alphaModFix/>
          </a:blip>
          <a:srcRect t="922" b="922"/>
          <a:stretch/>
        </p:blipFill>
        <p:spPr>
          <a:xfrm>
            <a:off x="1969725" y="1709025"/>
            <a:ext cx="1633250" cy="1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1"/>
          <p:cNvPicPr preferRelativeResize="0"/>
          <p:nvPr/>
        </p:nvPicPr>
        <p:blipFill rotWithShape="1">
          <a:blip r:embed="rId6">
            <a:alphaModFix/>
          </a:blip>
          <a:srcRect t="309"/>
          <a:stretch/>
        </p:blipFill>
        <p:spPr>
          <a:xfrm>
            <a:off x="5568900" y="1709025"/>
            <a:ext cx="1633250" cy="1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7">
            <a:alphaModFix/>
          </a:blip>
          <a:srcRect b="15160"/>
          <a:stretch/>
        </p:blipFill>
        <p:spPr>
          <a:xfrm>
            <a:off x="7354550" y="1709025"/>
            <a:ext cx="1633250" cy="160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АКТУАЛЬНОСТЬ ПРОЕКТНОЙ ИДЕИ:</a:t>
            </a:r>
            <a:br>
              <a:rPr lang="ru"/>
            </a:b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322075"/>
            <a:ext cx="8520600" cy="1458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3,9% российских семей (~2,2 миллиона человек) стоят на учете в качестве нуждающихся в жилых помещениях на конец 2020 года. </a:t>
            </a:r>
            <a:r>
              <a:rPr lang="ru" sz="1200" b="1"/>
              <a:t>В 2020 году социальное жилье получили лишь 4,3% семей</a:t>
            </a:r>
            <a:r>
              <a:rPr lang="ru" sz="1200"/>
              <a:t>, состоящих на учете (96 тысяч). (</a:t>
            </a:r>
            <a:r>
              <a:rPr lang="ru" sz="1200" i="1"/>
              <a:t>Источник: Росстат РФ)</a:t>
            </a:r>
            <a:endParaRPr sz="1200"/>
          </a:p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Доля семей, </a:t>
            </a:r>
            <a:r>
              <a:rPr lang="ru" sz="1200" b="1"/>
              <a:t>не способных воспользоваться программой льготной ипотеки – 34,2%</a:t>
            </a:r>
            <a:r>
              <a:rPr lang="ru" sz="1200"/>
              <a:t>. Источник: национальное бюро кредитных историй РФ</a:t>
            </a:r>
            <a:endParaRPr sz="1200"/>
          </a:p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/>
              <a:t>Средний </a:t>
            </a:r>
            <a:r>
              <a:rPr lang="ru" sz="1200" b="1"/>
              <a:t>срок ожидания получения социального жилья</a:t>
            </a:r>
            <a:r>
              <a:rPr lang="ru" sz="1200"/>
              <a:t> в регионах России – </a:t>
            </a:r>
            <a:r>
              <a:rPr lang="ru" sz="1200" b="1"/>
              <a:t>20-30 лет и более</a:t>
            </a:r>
            <a:r>
              <a:rPr lang="ru" sz="1200"/>
              <a:t>.</a:t>
            </a:r>
            <a:endParaRPr sz="1200"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1137100" y="3313225"/>
            <a:ext cx="978600" cy="97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8-10</a:t>
            </a:r>
            <a:endParaRPr sz="1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sz="1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16800" y="4353300"/>
            <a:ext cx="2419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4"/>
                </a:solidFill>
              </a:rPr>
              <a:t>РЕАЛЬНАЯ ОЦЕНКА</a:t>
            </a:r>
            <a:endParaRPr sz="1000" b="1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4"/>
                </a:solidFill>
              </a:rPr>
              <a:t>НУЖДАЮЩИХСЯ ГРАЖДАН</a:t>
            </a:r>
            <a:endParaRPr sz="1000" b="1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4"/>
                </a:solidFill>
              </a:rPr>
              <a:t>В СОЦИАЛЬНОМ ЖИЛЬЕ</a:t>
            </a:r>
            <a:endParaRPr sz="1000" b="1">
              <a:solidFill>
                <a:schemeClr val="accent4"/>
              </a:solidFill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3556300" y="3313225"/>
            <a:ext cx="978600" cy="97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180</a:t>
            </a:r>
            <a:endParaRPr sz="1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sz="1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>
            <a:spLocks noGrp="1"/>
          </p:cNvSpPr>
          <p:nvPr>
            <p:ph type="body" idx="1"/>
          </p:nvPr>
        </p:nvSpPr>
        <p:spPr>
          <a:xfrm>
            <a:off x="2836000" y="4353300"/>
            <a:ext cx="2419200" cy="4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4"/>
                </a:solidFill>
              </a:rPr>
              <a:t>ОБЪЕМ НЕОБХОДИМОГО</a:t>
            </a:r>
            <a:endParaRPr sz="1000" b="1">
              <a:solidFill>
                <a:schemeClr val="accent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4"/>
                </a:solidFill>
              </a:rPr>
              <a:t>СОЦИАЛЬНОГО ЖИЛЬЯ</a:t>
            </a:r>
            <a:br>
              <a:rPr lang="ru" sz="1000" b="1">
                <a:solidFill>
                  <a:schemeClr val="accent4"/>
                </a:solidFill>
              </a:rPr>
            </a:br>
            <a:r>
              <a:rPr lang="ru" sz="1000" b="1">
                <a:solidFill>
                  <a:schemeClr val="accent4"/>
                </a:solidFill>
              </a:rPr>
              <a:t>(КВ. М)</a:t>
            </a:r>
            <a:endParaRPr sz="1000" b="1">
              <a:solidFill>
                <a:schemeClr val="accent4"/>
              </a:solidFill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5975500" y="3313225"/>
            <a:ext cx="978600" cy="97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НЕТ</a:t>
            </a:r>
            <a:endParaRPr sz="1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5255200" y="4353300"/>
            <a:ext cx="2419200" cy="615553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>
                <a:solidFill>
                  <a:schemeClr val="accent3"/>
                </a:solidFill>
              </a:rPr>
              <a:t>Наличие в Федеральном проекте «Жилье» механизмов стимулирования строительства социального жилья</a:t>
            </a:r>
            <a:endParaRPr sz="1000" b="1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СУТЬ ПРОЕКТНОЙ ИНИЦИАТИВЫ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</a:t>
            </a:fld>
            <a:endParaRPr/>
          </a:p>
        </p:txBody>
      </p:sp>
      <p:graphicFrame>
        <p:nvGraphicFramePr>
          <p:cNvPr id="122" name="Google Shape;122;p18"/>
          <p:cNvGraphicFramePr/>
          <p:nvPr/>
        </p:nvGraphicFramePr>
        <p:xfrm>
          <a:off x="1167175" y="1464663"/>
          <a:ext cx="7665125" cy="3322230"/>
        </p:xfrm>
        <a:graphic>
          <a:graphicData uri="http://schemas.openxmlformats.org/drawingml/2006/table">
            <a:tbl>
              <a:tblPr>
                <a:noFill/>
                <a:tableStyleId>{2961F28D-6243-490D-84AB-58F802711D0E}</a:tableStyleId>
              </a:tblPr>
              <a:tblGrid>
                <a:gridCol w="20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НАЦИОНАЛЬНАЯ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ЦЕЛЬ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Комфортная и безопасная среда для жизни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ЦЕЛЕВЫЕ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ПОКАЗАТЕЛИ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Улучшение жилищных условий </a:t>
                      </a: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менее 5 млн. семей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ежегодно и увеличение объема жилищного строительства </a:t>
                      </a: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не менее чем до 120 млн.кв.метров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в год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accen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СУТЬ ПРОЕКТНОЙ ИНИЦИАТИВЫ</a:t>
                      </a:r>
                      <a:endParaRPr b="1">
                        <a:solidFill>
                          <a:schemeClr val="accen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Разработать и внедрить механизмы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стимулирования строительства социального жилья, что позволит миллионам малообеспеченных граждан: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улучшить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свои жилищные условия 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Montserrat"/>
                        <a:buChar char="●"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поднять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уровень благосостояния и способствовать позитивному изменению их жизненной траектории</a:t>
                      </a:r>
                      <a:endParaRPr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3" name="Google Shape;123;p18"/>
          <p:cNvGrpSpPr/>
          <p:nvPr/>
        </p:nvGrpSpPr>
        <p:grpSpPr>
          <a:xfrm>
            <a:off x="393548" y="1537405"/>
            <a:ext cx="488071" cy="465802"/>
            <a:chOff x="311700" y="1464675"/>
            <a:chExt cx="554500" cy="529200"/>
          </a:xfrm>
        </p:grpSpPr>
        <p:sp>
          <p:nvSpPr>
            <p:cNvPr id="124" name="Google Shape;124;p18"/>
            <p:cNvSpPr/>
            <p:nvPr/>
          </p:nvSpPr>
          <p:spPr>
            <a:xfrm>
              <a:off x="416500" y="1563975"/>
              <a:ext cx="330600" cy="33060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5" name="Google Shape;125;p18"/>
            <p:cNvCxnSpPr>
              <a:stCxn id="124" idx="6"/>
            </p:cNvCxnSpPr>
            <p:nvPr/>
          </p:nvCxnSpPr>
          <p:spPr>
            <a:xfrm>
              <a:off x="747100" y="1729275"/>
              <a:ext cx="1191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18"/>
            <p:cNvCxnSpPr>
              <a:stCxn id="124" idx="0"/>
            </p:cNvCxnSpPr>
            <p:nvPr/>
          </p:nvCxnSpPr>
          <p:spPr>
            <a:xfrm rot="10800000">
              <a:off x="581800" y="1464675"/>
              <a:ext cx="0" cy="99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18"/>
            <p:cNvCxnSpPr/>
            <p:nvPr/>
          </p:nvCxnSpPr>
          <p:spPr>
            <a:xfrm>
              <a:off x="311700" y="1729275"/>
              <a:ext cx="119100" cy="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18"/>
            <p:cNvCxnSpPr/>
            <p:nvPr/>
          </p:nvCxnSpPr>
          <p:spPr>
            <a:xfrm rot="10800000">
              <a:off x="581800" y="1894575"/>
              <a:ext cx="0" cy="99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" name="Google Shape;129;p18"/>
          <p:cNvGrpSpPr/>
          <p:nvPr/>
        </p:nvGrpSpPr>
        <p:grpSpPr>
          <a:xfrm>
            <a:off x="330163" y="2368800"/>
            <a:ext cx="651788" cy="460775"/>
            <a:chOff x="367313" y="2368800"/>
            <a:chExt cx="651788" cy="460775"/>
          </a:xfrm>
        </p:grpSpPr>
        <p:sp>
          <p:nvSpPr>
            <p:cNvPr id="130" name="Google Shape;130;p18"/>
            <p:cNvSpPr/>
            <p:nvPr/>
          </p:nvSpPr>
          <p:spPr>
            <a:xfrm>
              <a:off x="367313" y="2419675"/>
              <a:ext cx="614850" cy="409900"/>
            </a:xfrm>
            <a:custGeom>
              <a:avLst/>
              <a:gdLst/>
              <a:ahLst/>
              <a:cxnLst/>
              <a:rect l="l" t="t" r="r" b="b"/>
              <a:pathLst>
                <a:path w="24594" h="16396" extrusionOk="0">
                  <a:moveTo>
                    <a:pt x="0" y="16396"/>
                  </a:moveTo>
                  <a:lnTo>
                    <a:pt x="5289" y="9520"/>
                  </a:lnTo>
                  <a:lnTo>
                    <a:pt x="10578" y="12693"/>
                  </a:lnTo>
                  <a:lnTo>
                    <a:pt x="16396" y="9520"/>
                  </a:lnTo>
                  <a:lnTo>
                    <a:pt x="18511" y="14016"/>
                  </a:lnTo>
                  <a:lnTo>
                    <a:pt x="24594" y="0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31" name="Google Shape;131;p18"/>
            <p:cNvSpPr/>
            <p:nvPr/>
          </p:nvSpPr>
          <p:spPr>
            <a:xfrm>
              <a:off x="936000" y="2368800"/>
              <a:ext cx="83100" cy="831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395295"/>
            <a:ext cx="651775" cy="524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25" y="2611425"/>
            <a:ext cx="3546349" cy="221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ЦЕЛЬ И ПОКАЗАТЕЛИ ПРОЕКТА</a:t>
            </a: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1E9AA0"/>
                </a:solidFill>
              </a:rPr>
              <a:pPr/>
              <a:t>4</a:t>
            </a:fld>
            <a:endParaRPr>
              <a:solidFill>
                <a:srgbClr val="1E9AA0"/>
              </a:solidFill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410250" y="1322075"/>
            <a:ext cx="8421900" cy="874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>
                <a:solidFill>
                  <a:schemeClr val="accent2"/>
                </a:solidFill>
              </a:rPr>
              <a:t>ЦЕЛЬ:</a:t>
            </a:r>
            <a:endParaRPr sz="1500" b="1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/>
              <a:t>К 2030 году обеспечено</a:t>
            </a:r>
            <a:r>
              <a:rPr lang="ru" sz="1200"/>
              <a:t> социальным жильем </a:t>
            </a:r>
            <a:r>
              <a:rPr lang="ru" sz="1200" b="1"/>
              <a:t>50 % малоимущих граждан</a:t>
            </a:r>
            <a:r>
              <a:rPr lang="ru" sz="1200"/>
              <a:t>, нуждающихся в улучшении жилищных условий.</a:t>
            </a:r>
            <a:endParaRPr sz="1200"/>
          </a:p>
        </p:txBody>
      </p:sp>
      <p:sp>
        <p:nvSpPr>
          <p:cNvPr id="142" name="Google Shape;142;p19"/>
          <p:cNvSpPr/>
          <p:nvPr/>
        </p:nvSpPr>
        <p:spPr>
          <a:xfrm>
            <a:off x="410250" y="2341150"/>
            <a:ext cx="978600" cy="978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24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граждан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43" name="Google Shape;143;p19"/>
          <p:cNvGraphicFramePr/>
          <p:nvPr>
            <p:extLst>
              <p:ext uri="{D42A27DB-BD31-4B8C-83A1-F6EECF244321}">
                <p14:modId xmlns:p14="http://schemas.microsoft.com/office/powerpoint/2010/main" val="263905675"/>
              </p:ext>
            </p:extLst>
          </p:nvPr>
        </p:nvGraphicFramePr>
        <p:xfrm>
          <a:off x="3973800" y="2169275"/>
          <a:ext cx="4858500" cy="315453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3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957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accent2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AS-IS</a:t>
                      </a:r>
                      <a:endParaRPr>
                        <a:solidFill>
                          <a:schemeClr val="accent2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accent2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(2020)</a:t>
                      </a:r>
                      <a:endParaRPr>
                        <a:solidFill>
                          <a:schemeClr val="accent2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accent2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TO BE</a:t>
                      </a:r>
                      <a:endParaRPr>
                        <a:solidFill>
                          <a:schemeClr val="accent2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>
                          <a:solidFill>
                            <a:schemeClr val="accent2"/>
                          </a:solidFill>
                          <a:latin typeface="Montserrat Black"/>
                          <a:ea typeface="Montserrat Black"/>
                          <a:cs typeface="Montserrat Black"/>
                          <a:sym typeface="Montserrat Black"/>
                        </a:rPr>
                        <a:t>(к 2030)</a:t>
                      </a:r>
                      <a:endParaRPr>
                        <a:solidFill>
                          <a:schemeClr val="accent2"/>
                        </a:solidFill>
                        <a:latin typeface="Montserrat Black"/>
                        <a:ea typeface="Montserrat Black"/>
                        <a:cs typeface="Montserrat Black"/>
                        <a:sym typeface="Montserrat Black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4,3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%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ДОЛЯ ОБЕСПЕЧЕННЫХ</a:t>
                      </a:r>
                      <a:r>
                        <a:rPr lang="ru" sz="1100" baseline="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 </a:t>
                      </a:r>
                      <a:r>
                        <a:rPr lang="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СОЦИАЛЬНЫМ ЖИЛЬЕМ </a:t>
                      </a:r>
                      <a:endParaRPr sz="1100">
                        <a:solidFill>
                          <a:schemeClr val="accent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%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42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 Medium"/>
                          <a:cs typeface="Montserrat Medium"/>
                          <a:sym typeface="Montserrat"/>
                        </a:rPr>
                        <a:t>1,7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МЛН КВ М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ВВОД СОЦИАЛЬНОГО ЖИЛЬЯ (ВСЕГО</a:t>
                      </a:r>
                      <a:r>
                        <a:rPr lang="en-US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/</a:t>
                      </a:r>
                      <a:r>
                        <a:rPr lang="ru-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ЕЖЕГОДНО</a:t>
                      </a:r>
                      <a:r>
                        <a:rPr lang="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)</a:t>
                      </a:r>
                      <a:endParaRPr sz="1100">
                        <a:solidFill>
                          <a:schemeClr val="accent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 Medium"/>
                          <a:cs typeface="Montserrat Medium"/>
                          <a:sym typeface="Montserrat"/>
                        </a:rPr>
                        <a:t>108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МЛН КВ М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b="1">
                          <a:solidFill>
                            <a:schemeClr val="dk2"/>
                          </a:solidFill>
                          <a:latin typeface="Montserrat"/>
                          <a:ea typeface="Montserrat Medium"/>
                          <a:cs typeface="Montserrat Medium"/>
                          <a:sym typeface="Montserrat"/>
                        </a:rPr>
                        <a:t>12</a:t>
                      </a:r>
                      <a:r>
                        <a:rPr lang="ru-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МЛН КВ М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₽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>
                          <a:solidFill>
                            <a:schemeClr val="accent2"/>
                          </a:solidFill>
                          <a:latin typeface="Montserrat ExtraBold"/>
                          <a:ea typeface="Montserrat ExtraBold"/>
                          <a:cs typeface="Montserrat ExtraBold"/>
                          <a:sym typeface="Montserrat ExtraBold"/>
                        </a:rPr>
                        <a:t>ОБЪЕМ ЧАСТНЫХ ИНВЕСТИЦИЙ В СОЦЖИЛЬЕ В ГОД</a:t>
                      </a:r>
                      <a:endParaRPr sz="1100">
                        <a:solidFill>
                          <a:schemeClr val="accent2"/>
                        </a:solidFill>
                        <a:latin typeface="Montserrat ExtraBold"/>
                        <a:ea typeface="Montserrat ExtraBold"/>
                        <a:cs typeface="Montserrat ExtraBold"/>
                        <a:sym typeface="Montserrat ExtraBold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b="1">
                          <a:solidFill>
                            <a:schemeClr val="dk2"/>
                          </a:solidFill>
                          <a:latin typeface="Montserrat"/>
                          <a:ea typeface="Montserrat Medium"/>
                          <a:cs typeface="Montserrat Medium"/>
                          <a:sym typeface="Montserrat"/>
                        </a:rPr>
                        <a:t>430</a:t>
                      </a:r>
                      <a:r>
                        <a:rPr lang="ru">
                          <a:solidFill>
                            <a:schemeClr val="dk2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МЛРД ₽</a:t>
                      </a:r>
                      <a:endParaRPr>
                        <a:solidFill>
                          <a:schemeClr val="dk2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21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ЗАДАЧИ,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КОТОРЫЕ РЕШ</a:t>
            </a:r>
            <a:r>
              <a:rPr lang="ru-RU" sz="1800"/>
              <a:t>ЕНЫ</a:t>
            </a:r>
            <a:r>
              <a:rPr lang="ru" sz="1800"/>
              <a:t> В РАМКАХ ПРОЕКТА</a:t>
            </a:r>
            <a:endParaRPr sz="1800"/>
          </a:p>
        </p:txBody>
      </p:sp>
      <p:sp>
        <p:nvSpPr>
          <p:cNvPr id="148" name="Google Shape;148;p20"/>
          <p:cNvSpPr txBox="1">
            <a:spLocks noGrp="1"/>
          </p:cNvSpPr>
          <p:nvPr>
            <p:ph type="body" idx="1"/>
          </p:nvPr>
        </p:nvSpPr>
        <p:spPr>
          <a:xfrm>
            <a:off x="3695650" y="1758400"/>
            <a:ext cx="5136600" cy="23082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 b="1"/>
              <a:t>Разработаны и обоснованы модели ГЧП и МЧП</a:t>
            </a:r>
            <a:r>
              <a:rPr lang="ru" sz="1200"/>
              <a:t>, обеспечивающие участие частного капитала</a:t>
            </a:r>
            <a:br>
              <a:rPr lang="ru" sz="1200"/>
            </a:br>
            <a:r>
              <a:rPr lang="ru" sz="1200"/>
              <a:t>в строительстве социального жилья (социальная концессия и др.)</a:t>
            </a:r>
            <a:endParaRPr sz="1200"/>
          </a:p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 b="1"/>
              <a:t>Обосновано внедрение налоговых инструментов</a:t>
            </a:r>
            <a:r>
              <a:rPr lang="ru" sz="1200"/>
              <a:t>, позволяющих укрепить финансовые возможности регионов по строительству социального жилья и/или исполнению обязательств в рамках концессионных соглашений</a:t>
            </a:r>
            <a:endParaRPr sz="1200"/>
          </a:p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 b="1"/>
              <a:t>Предложены новые правила приватизации социального жилья</a:t>
            </a:r>
            <a:r>
              <a:rPr lang="ru" sz="1200"/>
              <a:t>, исходя из участия гражданина в выполнении функций, полезных для государства</a:t>
            </a:r>
            <a:endParaRPr sz="1200"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500" y="1721775"/>
            <a:ext cx="2901800" cy="29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РЕЗУЛЬТАТЫ И ЭФФЕКТЫ</a:t>
            </a:r>
            <a:endParaRPr sz="1800"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595723" y="1426709"/>
            <a:ext cx="5236577" cy="3157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79999" lvl="0" indent="-17145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ru" sz="1200" b="1"/>
              <a:t>Разработан</a:t>
            </a:r>
            <a:r>
              <a:rPr lang="ru" sz="1200"/>
              <a:t> практически </a:t>
            </a:r>
            <a:r>
              <a:rPr lang="ru" sz="1200" b="1"/>
              <a:t>реализуемый подход обеспечения жильем</a:t>
            </a:r>
            <a:r>
              <a:rPr lang="ru" sz="1200"/>
              <a:t> нуждающихся граждан, </a:t>
            </a:r>
            <a:r>
              <a:rPr lang="ru" sz="1200" b="1"/>
              <a:t>доступный для применения во всех регионах страны, </a:t>
            </a:r>
            <a:r>
              <a:rPr lang="ru" sz="1200"/>
              <a:t>применение которого позволит:</a:t>
            </a:r>
            <a:endParaRPr sz="1200"/>
          </a:p>
          <a:p>
            <a:pPr marL="179999" indent="-171450">
              <a:buSzPts val="1200"/>
            </a:pPr>
            <a:r>
              <a:rPr lang="ru" sz="1200"/>
              <a:t>Существенно </a:t>
            </a:r>
            <a:r>
              <a:rPr lang="ru" sz="1200" b="1"/>
              <a:t>сократить время ожидания социального жилья</a:t>
            </a:r>
            <a:r>
              <a:rPr lang="ru" sz="1200"/>
              <a:t>, большее количество семей смогут улучшить жилищные условия в период до 2030 года</a:t>
            </a:r>
            <a:endParaRPr sz="1200"/>
          </a:p>
          <a:p>
            <a:pPr marL="179999" indent="-171450">
              <a:buSzPts val="1200"/>
            </a:pPr>
            <a:r>
              <a:rPr lang="ru" sz="1200" b="1"/>
              <a:t>Помочь малоимущим гражданам улучшить своего благосостояния</a:t>
            </a:r>
            <a:r>
              <a:rPr lang="ru" sz="1200"/>
              <a:t>, что позитивно повлияет на их социальную стратификацию, репродуктивное и электоральное поведение, создает возможность выбора вариантов экономической активности и трудовой мобильности</a:t>
            </a:r>
            <a:endParaRPr sz="1200"/>
          </a:p>
          <a:p>
            <a:pPr marL="179999" indent="-171450">
              <a:buSzPts val="1200"/>
            </a:pPr>
            <a:r>
              <a:rPr lang="ru" sz="1200" b="1"/>
              <a:t>Открыть для бизнеса Бизнес новые доходные направления инвестирования</a:t>
            </a:r>
            <a:r>
              <a:rPr lang="ru" sz="1200"/>
              <a:t> в социальные проекты с высоким уровнем гарантии возврата средств</a:t>
            </a:r>
            <a:endParaRPr sz="1200"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pic>
        <p:nvPicPr>
          <p:cNvPr id="158" name="Google Shape;15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98250"/>
            <a:ext cx="3390850" cy="33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ЗАИНТЕРЕСОВАННЫЕ СТОРОНЫ ПРОЕКТА</a:t>
            </a:r>
            <a:endParaRPr sz="1800"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graphicFrame>
        <p:nvGraphicFramePr>
          <p:cNvPr id="165" name="Google Shape;165;p22"/>
          <p:cNvGraphicFramePr/>
          <p:nvPr>
            <p:extLst>
              <p:ext uri="{D42A27DB-BD31-4B8C-83A1-F6EECF244321}">
                <p14:modId xmlns:p14="http://schemas.microsoft.com/office/powerpoint/2010/main" val="3179998823"/>
              </p:ext>
            </p:extLst>
          </p:nvPr>
        </p:nvGraphicFramePr>
        <p:xfrm>
          <a:off x="407570" y="1409576"/>
          <a:ext cx="8064875" cy="3310225"/>
        </p:xfrm>
        <a:graphic>
          <a:graphicData uri="http://schemas.openxmlformats.org/drawingml/2006/table">
            <a:tbl>
              <a:tblPr>
                <a:noFill/>
                <a:tableStyleId>{81E3CE8F-EEC1-4391-853E-061F08C858B6}</a:tableStyleId>
              </a:tblPr>
              <a:tblGrid>
                <a:gridCol w="42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8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5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5675"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Минфин РФ</a:t>
                      </a: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837">
                        <a:alpha val="4061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Минстрой РФ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Минтруда и социальной защиты РФ</a:t>
                      </a:r>
                      <a:endParaRPr sz="1100" b="1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1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Trebuchet MS"/>
                        <a:buNone/>
                      </a:pPr>
                      <a:r>
                        <a:rPr lang="ru" sz="11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Фонд реформирования ЖКХ</a:t>
                      </a:r>
                      <a:endParaRPr sz="1100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Главы субъектов РФ</a:t>
                      </a:r>
                      <a:endParaRPr sz="1100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bg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Банки</a:t>
                      </a: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ДОМ.РФ</a:t>
                      </a:r>
                      <a:endParaRPr sz="1100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Главы муниципалитетов</a:t>
                      </a:r>
                      <a:endParaRPr sz="1100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i="0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Строительные</a:t>
                      </a:r>
                      <a:r>
                        <a:rPr lang="ru" sz="1100" i="0" u="none" strike="noStrike" cap="none" baseline="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компании</a:t>
                      </a: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Граждане, нуждающиеся в улучшении жилищных условий</a:t>
                      </a:r>
                      <a:endParaRPr sz="1100" i="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00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-3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-2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-1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УРОВЕНЬ ЗАИНТЕРЕСОВАННОСТИ</a:t>
                      </a:r>
                      <a:endParaRPr sz="1100" b="1" i="0" u="none" strike="noStrike" cap="non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625" marR="7625" marT="7625" marB="0" anchor="ctr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6" name="Google Shape;166;p22"/>
          <p:cNvSpPr/>
          <p:nvPr/>
        </p:nvSpPr>
        <p:spPr>
          <a:xfrm rot="-5400000">
            <a:off x="-555875" y="2624975"/>
            <a:ext cx="23205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УРОВЕНЬ ВЛИЯНИЯ</a:t>
            </a:r>
            <a:endParaRPr sz="11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7" name="Google Shape;167;p22"/>
          <p:cNvCxnSpPr/>
          <p:nvPr/>
        </p:nvCxnSpPr>
        <p:spPr>
          <a:xfrm rot="10800000">
            <a:off x="297500" y="1646150"/>
            <a:ext cx="0" cy="228090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168" name="Google Shape;168;p22"/>
          <p:cNvCxnSpPr/>
          <p:nvPr/>
        </p:nvCxnSpPr>
        <p:spPr>
          <a:xfrm>
            <a:off x="1478650" y="4860025"/>
            <a:ext cx="64350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oval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МЕХАНИЗМ РЕАЛИЗАЦИИ: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СОЦИАЛЬНАЯ КОНЦЕССИЯ</a:t>
            </a:r>
            <a:endParaRPr sz="1800"/>
          </a:p>
        </p:txBody>
      </p:sp>
      <p:sp>
        <p:nvSpPr>
          <p:cNvPr id="211" name="Google Shape;21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1E9AA0"/>
                </a:solidFill>
              </a:rPr>
              <a:pPr/>
              <a:t>8</a:t>
            </a:fld>
            <a:endParaRPr>
              <a:solidFill>
                <a:srgbClr val="1E9AA0"/>
              </a:solidFill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2380325" y="1686000"/>
            <a:ext cx="16527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МУНИЦИПАЛЬНОЕ ОБРАЗОВАНИЕ/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СУБЪЕКТ РФ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4"/>
          <p:cNvSpPr/>
          <p:nvPr/>
        </p:nvSpPr>
        <p:spPr>
          <a:xfrm>
            <a:off x="727625" y="2663638"/>
            <a:ext cx="9321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БАНК/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ЧАСТНЫЕ ИНВЕСТОРЫ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4"/>
          <p:cNvSpPr/>
          <p:nvPr/>
        </p:nvSpPr>
        <p:spPr>
          <a:xfrm>
            <a:off x="4852775" y="1686000"/>
            <a:ext cx="14214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ФЕДЕРАЛЬНЫЙ ОПЕРАТОР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24"/>
          <p:cNvSpPr/>
          <p:nvPr/>
        </p:nvSpPr>
        <p:spPr>
          <a:xfrm>
            <a:off x="2380325" y="2663638"/>
            <a:ext cx="16527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(КОНЦЕССИОНЕР)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16" name="Google Shape;216;p24"/>
          <p:cNvCxnSpPr/>
          <p:nvPr/>
        </p:nvCxnSpPr>
        <p:spPr>
          <a:xfrm>
            <a:off x="1659725" y="2831938"/>
            <a:ext cx="720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17" name="Google Shape;217;p24"/>
          <p:cNvSpPr/>
          <p:nvPr/>
        </p:nvSpPr>
        <p:spPr>
          <a:xfrm>
            <a:off x="2588525" y="3341000"/>
            <a:ext cx="1236300" cy="29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КВАРТИРЫ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24"/>
          <p:cNvSpPr/>
          <p:nvPr/>
        </p:nvSpPr>
        <p:spPr>
          <a:xfrm>
            <a:off x="2588525" y="4601326"/>
            <a:ext cx="1236300" cy="29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НАСЕЛЕНИЕ</a:t>
            </a:r>
            <a:endParaRPr sz="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4"/>
          <p:cNvSpPr/>
          <p:nvPr/>
        </p:nvSpPr>
        <p:spPr>
          <a:xfrm>
            <a:off x="4952175" y="3596138"/>
            <a:ext cx="14214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ЗАСТРОЙЩИК</a:t>
            </a:r>
            <a:br>
              <a:rPr lang="ru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9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(ГЕН. ПОДРЯДЧИК)</a:t>
            </a:r>
            <a:endParaRPr sz="9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0" name="Google Shape;220;p24"/>
          <p:cNvCxnSpPr>
            <a:stCxn id="219" idx="1"/>
          </p:cNvCxnSpPr>
          <p:nvPr/>
        </p:nvCxnSpPr>
        <p:spPr>
          <a:xfrm rot="10800000">
            <a:off x="3907275" y="3140438"/>
            <a:ext cx="1044900" cy="692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221" name="Google Shape;221;p24"/>
          <p:cNvCxnSpPr>
            <a:stCxn id="215" idx="2"/>
            <a:endCxn id="222" idx="0"/>
          </p:cNvCxnSpPr>
          <p:nvPr/>
        </p:nvCxnSpPr>
        <p:spPr>
          <a:xfrm>
            <a:off x="3206675" y="3136438"/>
            <a:ext cx="0" cy="757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3" name="Google Shape;223;p24"/>
          <p:cNvSpPr/>
          <p:nvPr/>
        </p:nvSpPr>
        <p:spPr>
          <a:xfrm>
            <a:off x="6869625" y="2653925"/>
            <a:ext cx="1421400" cy="572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ОБЛИГАЦИИ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1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(ДО 10 ЛЕТ)</a:t>
            </a:r>
            <a:endParaRPr sz="11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6869475" y="3851050"/>
            <a:ext cx="1421400" cy="47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РЫНОК/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ЧАСТНЫЕ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1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ИНВЕСТОРЫ</a:t>
            </a:r>
            <a:endParaRPr sz="10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24"/>
          <p:cNvSpPr/>
          <p:nvPr/>
        </p:nvSpPr>
        <p:spPr>
          <a:xfrm>
            <a:off x="1481225" y="2612658"/>
            <a:ext cx="1077600" cy="2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КРЕДИТ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26" name="Google Shape;226;p24"/>
          <p:cNvCxnSpPr>
            <a:stCxn id="224" idx="0"/>
            <a:endCxn id="223" idx="2"/>
          </p:cNvCxnSpPr>
          <p:nvPr/>
        </p:nvCxnSpPr>
        <p:spPr>
          <a:xfrm rot="10800000" flipH="1">
            <a:off x="7580175" y="3226750"/>
            <a:ext cx="300" cy="62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27" name="Google Shape;227;p24"/>
          <p:cNvSpPr/>
          <p:nvPr/>
        </p:nvSpPr>
        <p:spPr>
          <a:xfrm>
            <a:off x="7543800" y="3479738"/>
            <a:ext cx="674400" cy="1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ДЕНЬГИ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4033025" y="2842775"/>
            <a:ext cx="2836500" cy="175500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9" name="Google Shape;229;p24"/>
          <p:cNvSpPr/>
          <p:nvPr/>
        </p:nvSpPr>
        <p:spPr>
          <a:xfrm>
            <a:off x="529300" y="1553625"/>
            <a:ext cx="6167653" cy="3470002"/>
          </a:xfrm>
          <a:custGeom>
            <a:avLst/>
            <a:gdLst/>
            <a:ahLst/>
            <a:cxnLst/>
            <a:rect l="l" t="t" r="r" b="b"/>
            <a:pathLst>
              <a:path w="220549" h="134340" extrusionOk="0">
                <a:moveTo>
                  <a:pt x="220549" y="40990"/>
                </a:moveTo>
                <a:lnTo>
                  <a:pt x="220549" y="0"/>
                </a:lnTo>
                <a:lnTo>
                  <a:pt x="0" y="0"/>
                </a:lnTo>
                <a:lnTo>
                  <a:pt x="0" y="134340"/>
                </a:lnTo>
                <a:lnTo>
                  <a:pt x="219755" y="134340"/>
                </a:lnTo>
                <a:lnTo>
                  <a:pt x="219755" y="55270"/>
                </a:lnTo>
              </a:path>
            </a:pathLst>
          </a:cu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Google Shape;230;p24"/>
          <p:cNvSpPr/>
          <p:nvPr/>
        </p:nvSpPr>
        <p:spPr>
          <a:xfrm>
            <a:off x="654925" y="4630900"/>
            <a:ext cx="786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b="1">
                <a:solidFill>
                  <a:srgbClr val="1E9AA0"/>
                </a:solidFill>
                <a:latin typeface="Montserrat"/>
                <a:ea typeface="Montserrat"/>
                <a:cs typeface="Montserrat"/>
                <a:sym typeface="Montserrat"/>
              </a:rPr>
              <a:t>1 ЭТАП</a:t>
            </a:r>
            <a:endParaRPr b="1">
              <a:solidFill>
                <a:srgbClr val="1E9A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6869475" y="4630900"/>
            <a:ext cx="7866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b="1">
                <a:solidFill>
                  <a:srgbClr val="1E9AA0"/>
                </a:solidFill>
                <a:latin typeface="Montserrat"/>
                <a:ea typeface="Montserrat"/>
                <a:cs typeface="Montserrat"/>
                <a:sym typeface="Montserrat"/>
              </a:rPr>
              <a:t>2 ЭТАП</a:t>
            </a:r>
            <a:endParaRPr b="1">
              <a:solidFill>
                <a:srgbClr val="1E9AA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3332263" y="4184925"/>
            <a:ext cx="2069700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 ЖИЛЬЯ ПО ДОГОВОРАМ СОЦИАЛЬНОГО НАЙМА ИЛИ В ЛЬГОТНУЮ АРЕНДУ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" name="Google Shape;233;p24"/>
          <p:cNvCxnSpPr>
            <a:stCxn id="214" idx="1"/>
            <a:endCxn id="212" idx="3"/>
          </p:cNvCxnSpPr>
          <p:nvPr/>
        </p:nvCxnSpPr>
        <p:spPr>
          <a:xfrm rot="10800000">
            <a:off x="4033175" y="1922400"/>
            <a:ext cx="819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4" name="Google Shape;234;p24"/>
          <p:cNvSpPr/>
          <p:nvPr/>
        </p:nvSpPr>
        <p:spPr>
          <a:xfrm>
            <a:off x="3970300" y="1686000"/>
            <a:ext cx="1077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СУБСИДИЯ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24"/>
          <p:cNvSpPr/>
          <p:nvPr/>
        </p:nvSpPr>
        <p:spPr>
          <a:xfrm rot="759046">
            <a:off x="4017491" y="2387999"/>
            <a:ext cx="2873869" cy="175551"/>
          </a:xfrm>
          <a:prstGeom prst="rightArrow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36" name="Google Shape;236;p24"/>
          <p:cNvCxnSpPr>
            <a:stCxn id="228" idx="1"/>
          </p:cNvCxnSpPr>
          <p:nvPr/>
        </p:nvCxnSpPr>
        <p:spPr>
          <a:xfrm>
            <a:off x="4033025" y="2930525"/>
            <a:ext cx="1143600" cy="679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7" name="Google Shape;237;p24"/>
          <p:cNvSpPr/>
          <p:nvPr/>
        </p:nvSpPr>
        <p:spPr>
          <a:xfrm rot="1874441">
            <a:off x="4333960" y="3189117"/>
            <a:ext cx="819653" cy="17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СТРОЙКА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24"/>
          <p:cNvSpPr/>
          <p:nvPr/>
        </p:nvSpPr>
        <p:spPr>
          <a:xfrm rot="2001162">
            <a:off x="3978707" y="3508864"/>
            <a:ext cx="819584" cy="24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ПЕРЕДАЧА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ОБЪЕКТА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9" name="Google Shape;239;p24"/>
          <p:cNvCxnSpPr>
            <a:stCxn id="212" idx="2"/>
            <a:endCxn id="215" idx="0"/>
          </p:cNvCxnSpPr>
          <p:nvPr/>
        </p:nvCxnSpPr>
        <p:spPr>
          <a:xfrm>
            <a:off x="3206675" y="2158800"/>
            <a:ext cx="0" cy="504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24"/>
          <p:cNvSpPr/>
          <p:nvPr/>
        </p:nvSpPr>
        <p:spPr>
          <a:xfrm>
            <a:off x="3239800" y="2220575"/>
            <a:ext cx="1176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КАП. ГАРАНТ/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ПЛАТА КОНЦЕДЕНТА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24"/>
          <p:cNvSpPr/>
          <p:nvPr/>
        </p:nvSpPr>
        <p:spPr>
          <a:xfrm>
            <a:off x="2095950" y="2220575"/>
            <a:ext cx="1077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КОНЦЕССИОННОЕ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СОГЛАШЕНИЕЕ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24"/>
          <p:cNvSpPr/>
          <p:nvPr/>
        </p:nvSpPr>
        <p:spPr>
          <a:xfrm>
            <a:off x="1441525" y="3018271"/>
            <a:ext cx="10776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ВОЗВРАТ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КРЕДИТА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3" name="Google Shape;243;p24"/>
          <p:cNvCxnSpPr/>
          <p:nvPr/>
        </p:nvCxnSpPr>
        <p:spPr>
          <a:xfrm rot="10800000">
            <a:off x="1679225" y="2972763"/>
            <a:ext cx="701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24"/>
          <p:cNvSpPr/>
          <p:nvPr/>
        </p:nvSpPr>
        <p:spPr>
          <a:xfrm rot="851449">
            <a:off x="5527363" y="2399994"/>
            <a:ext cx="674276" cy="11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" sz="8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ГАРАНТИИ</a:t>
            </a:r>
            <a:endParaRPr sz="8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4"/>
          <p:cNvSpPr/>
          <p:nvPr/>
        </p:nvSpPr>
        <p:spPr>
          <a:xfrm>
            <a:off x="2588525" y="3893926"/>
            <a:ext cx="1236300" cy="29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РЕГИОНАЛЬНЫЙ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" sz="8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ОПЕРАТОР</a:t>
            </a:r>
            <a:endParaRPr sz="8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5" name="Google Shape;245;p24"/>
          <p:cNvCxnSpPr>
            <a:stCxn id="222" idx="2"/>
            <a:endCxn id="218" idx="0"/>
          </p:cNvCxnSpPr>
          <p:nvPr/>
        </p:nvCxnSpPr>
        <p:spPr>
          <a:xfrm>
            <a:off x="3206675" y="4184926"/>
            <a:ext cx="0" cy="416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4009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5"/>
          <p:cNvSpPr txBox="1">
            <a:spLocks noGrp="1"/>
          </p:cNvSpPr>
          <p:nvPr>
            <p:ph type="title"/>
          </p:nvPr>
        </p:nvSpPr>
        <p:spPr>
          <a:xfrm>
            <a:off x="311700" y="7493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ФИНАНСОВАЯ МОДЕЛЬ (ПРИМЕР):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ИСХОДНЫЕ ДАННЫЕ</a:t>
            </a:r>
            <a:endParaRPr sz="1800"/>
          </a:p>
        </p:txBody>
      </p:sp>
      <p:sp>
        <p:nvSpPr>
          <p:cNvPr id="251" name="Google Shape;25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ru">
                <a:solidFill>
                  <a:srgbClr val="1E9AA0"/>
                </a:solidFill>
              </a:rPr>
              <a:pPr/>
              <a:t>9</a:t>
            </a:fld>
            <a:endParaRPr>
              <a:solidFill>
                <a:srgbClr val="1E9AA0"/>
              </a:solidFill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0200" y="1618576"/>
            <a:ext cx="4503600" cy="330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579236"/>
      </p:ext>
    </p:extLst>
  </p:cSld>
  <p:clrMapOvr>
    <a:masterClrMapping/>
  </p:clrMapOvr>
</p:sld>
</file>

<file path=ppt/theme/theme1.xml><?xml version="1.0" encoding="utf-8"?>
<a:theme xmlns:a="http://schemas.openxmlformats.org/drawingml/2006/main" name="Обоснование проектной идеи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83D3D4"/>
      </a:accent1>
      <a:accent2>
        <a:srgbClr val="1E9AA0"/>
      </a:accent2>
      <a:accent3>
        <a:srgbClr val="910C07"/>
      </a:accent3>
      <a:accent4>
        <a:srgbClr val="F48153"/>
      </a:accent4>
      <a:accent5>
        <a:srgbClr val="0BBBEF"/>
      </a:accent5>
      <a:accent6>
        <a:srgbClr val="DAF9F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15</Slides>
  <Notes>15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Обоснование проектной идеи</vt:lpstr>
      <vt:lpstr>Национальный проект «ЖИЛЬЕ И ГОРОДСКАЯ СРЕДА»  СОЦИАЛЬНОЕ ЖИЛЬЁ: МИФ СТАНЕТ РЕАЛЬНОСТЬЮ</vt:lpstr>
      <vt:lpstr>АКТУАЛЬНОСТЬ ПРОЕКТНОЙ ИДЕИ: </vt:lpstr>
      <vt:lpstr>СУТЬ ПРОЕКТНОЙ ИНИЦИАТИВЫ</vt:lpstr>
      <vt:lpstr>ЦЕЛЬ И ПОКАЗАТЕЛИ ПРОЕКТА</vt:lpstr>
      <vt:lpstr>ОСНОВНЫЕ ЗАДАЧИ, КОТОРЫЕ РЕШЕНЫ В РАМКАХ ПРОЕКТА</vt:lpstr>
      <vt:lpstr>РЕЗУЛЬТАТЫ И ЭФФЕКТЫ</vt:lpstr>
      <vt:lpstr>ЗАИНТЕРЕСОВАННЫЕ СТОРОНЫ ПРОЕКТА</vt:lpstr>
      <vt:lpstr>МЕХАНИЗМ РЕАЛИЗАЦИИ: СОЦИАЛЬНАЯ КОНЦЕССИЯ</vt:lpstr>
      <vt:lpstr>ФИНАНСОВАЯ МОДЕЛЬ (ПРИМЕР): ИСХОДНЫЕ ДАННЫЕ</vt:lpstr>
      <vt:lpstr>ФИНАНСОВАЯ МОДЕЛЬ (ФРАГМЕНТ)</vt:lpstr>
      <vt:lpstr>НОРМАТИВНОЕ РЕГУЛИРОВАНИЕ</vt:lpstr>
      <vt:lpstr>НОРМАТИВНОЕ РЕГУЛИРОВАНИЕ ПРОДОЛЖЕНИЕ</vt:lpstr>
      <vt:lpstr>НОРМАТИВНОЕ РЕГУЛИРОВАНИЕ ПРОДОЛЖЕНИЕ</vt:lpstr>
      <vt:lpstr>РИСКИ РЕАЛИЗАЦИИ ПРОЕКТА</vt:lpstr>
      <vt:lpstr>РЕЗЮМЕ ПРОЕКТНОЙ ИДЕИ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«ЖИЛЬЕ И ГОРОДСКАЯ СРЕДА»  СОЦИАЛЬНОЕ ЖИЛЬЁ: МИФ СТАНЕТ РЕАЛЬНОСТЬЮ</dc:title>
  <dc:creator>Кудряшов ВВ</dc:creator>
  <cp:revision>1</cp:revision>
  <dcterms:modified xsi:type="dcterms:W3CDTF">2021-12-10T12:33:29Z</dcterms:modified>
</cp:coreProperties>
</file>