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7" r:id="rId3"/>
    <p:sldId id="281" r:id="rId4"/>
    <p:sldId id="258" r:id="rId5"/>
    <p:sldId id="282" r:id="rId6"/>
    <p:sldId id="259" r:id="rId7"/>
    <p:sldId id="261" r:id="rId8"/>
    <p:sldId id="280" r:id="rId9"/>
    <p:sldId id="279" r:id="rId10"/>
    <p:sldId id="272" r:id="rId11"/>
    <p:sldId id="284" r:id="rId12"/>
    <p:sldId id="285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9EA3A7"/>
    <a:srgbClr val="31504F"/>
    <a:srgbClr val="33424D"/>
    <a:srgbClr val="D2E0DF"/>
    <a:srgbClr val="CAE8E1"/>
    <a:srgbClr val="D2E0D8"/>
    <a:srgbClr val="FF3300"/>
    <a:srgbClr val="FF6600"/>
    <a:srgbClr val="01A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3" autoAdjust="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42E2-D61F-4EDE-90CF-BE0A922DFFE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3152D-C16D-4854-B512-A014AA7C27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3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0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3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3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8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3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152D-C16D-4854-B512-A014AA7C27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1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5AEA3-B509-4ABB-82CC-9BD5E2248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17104D-98C5-4CB6-A96C-5FBB7E423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92BF7-4026-4D8E-9B22-BF62499A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BBC94-74A0-44AA-82CE-F7322F44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FB0A2-9DD9-4C55-A8FB-CA076186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CBC6E-F67C-4385-A121-F8359911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06BC01-2043-48B1-B4AC-9B0B32595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62262-F7B7-4A63-83BD-7A4D1A76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E4B73-9E08-4F4C-9673-3EA84462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44AC2-BABF-4C3D-B415-E3320D32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79EAB8-BABA-4DA4-AF09-10B426795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3D4E6-9C39-44DE-A965-3242AAEB9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8DC7B-A5EF-4761-809F-6F6E9D3E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D388A-4623-46C6-B38C-5C941ED9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4AD58-5E35-4109-BF73-8175DB67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B0EA1-FAAC-4862-BD40-316CE017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7C919-419D-4C80-8731-41698CCAB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8AB8C-034B-4DCA-8960-B138CC23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755B6-462F-460B-9424-DE11C894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E0BCF-7268-434D-B368-DF913CB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2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A2D7-8FE3-48AD-9C79-C65F4D0C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141F8-5648-43E9-9BA7-3FF6154EF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303DC-72CD-48A3-8DC6-44F0C8FD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F51AD-A5B7-4439-B976-C559E6D8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191B8-A2C6-45F3-B3B4-1A7C2C0E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E4874-E187-4FC3-A585-93BD2CF8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3325D-6C96-4D02-BFEF-B5F1731B6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91EFA-4C2A-42A1-AEBC-8601B9D7D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8B213-82B9-4303-B9AC-6845ED81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0BCF76-BC6E-4768-922A-F1689B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704A3E-DC1C-4C1B-82B0-1BB03A4B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B0FE5-D5CC-4E7D-99B5-A7587075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4DE2C6-57FA-4978-B4D6-C91270AAF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38BE2C-FAB9-4949-A919-EEE5789AD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01435-1D85-4ED2-B890-9E111F640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EAE351-FEB0-4E20-AFF7-0F9176318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EDCD07-B6EE-4869-A23D-E3B5B6C6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C00041-4329-41F1-A850-3B75357A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E55DF9-EAF8-4BB6-9FA6-D33A70C2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5D73-34EA-453B-A551-672EEB3C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54393D-4659-49FD-83F8-824F1AB6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D8EEB6-AFA9-409F-A61B-BE038E4F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B13F30-C225-44FE-894C-15F9DA94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2E2E3C-8565-423D-8615-669B74D3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9208ED-4E13-41F6-ADB5-D96A6398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9390A8-9BD3-44DE-9305-409CCEB2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45C92-86E6-4125-A8E0-7971735C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222C-E00F-4358-8EB2-043D4CEE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D8626D-1CBB-43DF-92AE-C60C42E10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EF898-6933-42B5-90B8-344836E3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F9977-A522-49E7-B88C-FE91E558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E0790-D7DE-46C2-A73A-237F3860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9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33B27-5664-402B-880A-678EF4F4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EDA12A-A128-4350-B6AE-C1F01567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629E5F-DAA2-4D89-BA57-D626D87A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9BB892-9582-4CFF-9D74-87DD450C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0A82BC-FF90-4D16-A979-8A5E352E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83C7CC-804F-43DC-9BBE-95614EF9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6AE0E-D343-4147-827A-4169ADB5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227BB-2462-4E80-825E-DD4947D46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C1B62-2898-400D-BC86-73EC293C4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D11D-5AB1-4A55-BAF5-D999F15B59D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D751D-5F85-44D1-9232-CB1EACC64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4997F-B690-4EF2-8FE1-7F52827E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8CC5-E9AC-40C8-A6E6-47B31DCDB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009F7B-8707-4F06-9FA3-E1760A86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4998A-50E9-48E8-95F6-091ABEA3B569}"/>
              </a:ext>
            </a:extLst>
          </p:cNvPr>
          <p:cNvSpPr/>
          <p:nvPr/>
        </p:nvSpPr>
        <p:spPr>
          <a:xfrm>
            <a:off x="685061" y="0"/>
            <a:ext cx="10821879" cy="4527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FC0D4E-2CE7-4B8A-B26A-44BEC8AE1A84}"/>
              </a:ext>
            </a:extLst>
          </p:cNvPr>
          <p:cNvSpPr/>
          <p:nvPr/>
        </p:nvSpPr>
        <p:spPr>
          <a:xfrm>
            <a:off x="685061" y="2218138"/>
            <a:ext cx="10821879" cy="46563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6996CAB-CDDF-41C1-8ED5-23ACA42D2A05}"/>
              </a:ext>
            </a:extLst>
          </p:cNvPr>
          <p:cNvCxnSpPr/>
          <p:nvPr/>
        </p:nvCxnSpPr>
        <p:spPr>
          <a:xfrm>
            <a:off x="0" y="843379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070AA1A-0924-48E5-99F2-815043BC40A6}"/>
              </a:ext>
            </a:extLst>
          </p:cNvPr>
          <p:cNvCxnSpPr/>
          <p:nvPr/>
        </p:nvCxnSpPr>
        <p:spPr>
          <a:xfrm>
            <a:off x="0" y="1794770"/>
            <a:ext cx="121979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4EB16-D6FF-4559-A8F8-2864420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" y="830777"/>
            <a:ext cx="2887566" cy="995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15ECBF-8519-4825-895C-AF4552F56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04" y="947134"/>
            <a:ext cx="2257059" cy="774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B8EACB-108C-4140-9426-8B827D77F718}"/>
              </a:ext>
            </a:extLst>
          </p:cNvPr>
          <p:cNvSpPr txBox="1"/>
          <p:nvPr/>
        </p:nvSpPr>
        <p:spPr>
          <a:xfrm>
            <a:off x="1333518" y="2993457"/>
            <a:ext cx="767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0" dirty="0">
                <a:solidFill>
                  <a:srgbClr val="017C5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Национальный проект «Экология»</a:t>
            </a:r>
            <a:endParaRPr lang="ru-RU" sz="2000" b="1" kern="0" dirty="0">
              <a:solidFill>
                <a:srgbClr val="017C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0F2C3-9830-4FEA-9E43-A759C63939D1}"/>
              </a:ext>
            </a:extLst>
          </p:cNvPr>
          <p:cNvSpPr txBox="1"/>
          <p:nvPr/>
        </p:nvSpPr>
        <p:spPr>
          <a:xfrm>
            <a:off x="1362394" y="5965073"/>
            <a:ext cx="1005506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Федеральная программа</a:t>
            </a:r>
            <a:r>
              <a:rPr lang="en-US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«Подготовка и переподготовка резерва</a:t>
            </a:r>
            <a:r>
              <a:rPr lang="en-US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управленческих кадров</a:t>
            </a:r>
            <a:r>
              <a:rPr lang="en-US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(2010 - 20</a:t>
            </a:r>
            <a:r>
              <a:rPr lang="en-US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</a:t>
            </a:r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годы)»</a:t>
            </a:r>
            <a:endParaRPr lang="ru-RU" sz="2000" kern="0" dirty="0">
              <a:solidFill>
                <a:srgbClr val="6C7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B1BF1-22D3-404C-BEAB-1BA18516E198}"/>
              </a:ext>
            </a:extLst>
          </p:cNvPr>
          <p:cNvSpPr txBox="1"/>
          <p:nvPr/>
        </p:nvSpPr>
        <p:spPr>
          <a:xfrm>
            <a:off x="1362393" y="6272850"/>
            <a:ext cx="269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rgbClr val="017C5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 декабря 2021 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6322A6-4515-421C-A42F-4ED83F9A3150}"/>
              </a:ext>
            </a:extLst>
          </p:cNvPr>
          <p:cNvSpPr/>
          <p:nvPr/>
        </p:nvSpPr>
        <p:spPr>
          <a:xfrm>
            <a:off x="1446025" y="3833757"/>
            <a:ext cx="72000" cy="936000"/>
          </a:xfrm>
          <a:prstGeom prst="rect">
            <a:avLst/>
          </a:prstGeom>
          <a:solidFill>
            <a:srgbClr val="017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FFFE4-CCA8-4F4B-91D4-1C9E50D3419A}"/>
              </a:ext>
            </a:extLst>
          </p:cNvPr>
          <p:cNvSpPr txBox="1"/>
          <p:nvPr/>
        </p:nvSpPr>
        <p:spPr>
          <a:xfrm>
            <a:off x="1607658" y="3702394"/>
            <a:ext cx="7129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200" b="1" spc="5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единой национальной системы </a:t>
            </a:r>
          </a:p>
          <a:p>
            <a:pPr>
              <a:lnSpc>
                <a:spcPts val="2800"/>
              </a:lnSpc>
            </a:pPr>
            <a:r>
              <a:rPr lang="ru-RU" sz="2200" b="1" spc="50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непрерывного экологического образования, просвещения и мотивации</a:t>
            </a:r>
            <a:endParaRPr lang="ru-RU" sz="2200" b="1" spc="50" dirty="0">
              <a:solidFill>
                <a:srgbClr val="6C7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6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EC6628-D056-444C-ABC9-C7CD9E379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45D5A5-1312-439B-89CD-DCFEE75CAE20}"/>
              </a:ext>
            </a:extLst>
          </p:cNvPr>
          <p:cNvSpPr/>
          <p:nvPr/>
        </p:nvSpPr>
        <p:spPr>
          <a:xfrm>
            <a:off x="647988" y="953023"/>
            <a:ext cx="10821879" cy="58556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184E1-3FAF-49D8-88EF-7E402421E3D1}"/>
              </a:ext>
            </a:extLst>
          </p:cNvPr>
          <p:cNvSpPr txBox="1"/>
          <p:nvPr/>
        </p:nvSpPr>
        <p:spPr>
          <a:xfrm>
            <a:off x="790942" y="230704"/>
            <a:ext cx="1071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Состав проектной команды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FDCD2D-357B-4D1D-987B-0AA9B2BC05FF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268CF2B-54B6-4AA0-8E97-60F8F295F561}"/>
              </a:ext>
            </a:extLst>
          </p:cNvPr>
          <p:cNvGrpSpPr/>
          <p:nvPr/>
        </p:nvGrpSpPr>
        <p:grpSpPr>
          <a:xfrm>
            <a:off x="3115843" y="1147176"/>
            <a:ext cx="1810177" cy="4865998"/>
            <a:chOff x="991376" y="2649823"/>
            <a:chExt cx="1810177" cy="4865998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A959F663-A1C3-43D5-ABA6-274D3E868F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1376" y="2649823"/>
              <a:ext cx="1810177" cy="4865998"/>
              <a:chOff x="847843" y="3358512"/>
              <a:chExt cx="1574068" cy="4231302"/>
            </a:xfrm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7538D737-FF6E-4250-BCCD-A584B7F468C0}"/>
                  </a:ext>
                </a:extLst>
              </p:cNvPr>
              <p:cNvSpPr/>
              <p:nvPr/>
            </p:nvSpPr>
            <p:spPr>
              <a:xfrm>
                <a:off x="847843" y="3358512"/>
                <a:ext cx="1574068" cy="423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5315AEFD-D9B5-40F0-BC67-38A013C11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849" y="3368276"/>
                <a:ext cx="1297052" cy="1673296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2F047D-DABE-4CA8-8A75-4B833DF9611F}"/>
                </a:ext>
              </a:extLst>
            </p:cNvPr>
            <p:cNvSpPr txBox="1"/>
            <p:nvPr/>
          </p:nvSpPr>
          <p:spPr>
            <a:xfrm>
              <a:off x="1198429" y="4776077"/>
              <a:ext cx="1264043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Михаил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Фишкин</a:t>
              </a:r>
              <a:endParaRPr lang="en-US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Ростовская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 природных ресурсов и экологии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34023AD8-D48A-42FC-8023-5AED2CE03292}"/>
                </a:ext>
              </a:extLst>
            </p:cNvPr>
            <p:cNvCxnSpPr>
              <a:cxnSpLocks/>
            </p:cNvCxnSpPr>
            <p:nvPr/>
          </p:nvCxnSpPr>
          <p:spPr>
            <a:xfrm>
              <a:off x="1285054" y="5441661"/>
              <a:ext cx="1080000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46CEC65-D9DB-4469-8B9C-0ABB7A1E1183}"/>
              </a:ext>
            </a:extLst>
          </p:cNvPr>
          <p:cNvGrpSpPr/>
          <p:nvPr/>
        </p:nvGrpSpPr>
        <p:grpSpPr>
          <a:xfrm>
            <a:off x="1138935" y="1083187"/>
            <a:ext cx="1834120" cy="4929987"/>
            <a:chOff x="3089341" y="2598391"/>
            <a:chExt cx="1834120" cy="4929987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23C29A20-6F18-46AE-9147-5BF286201A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9341" y="2598391"/>
              <a:ext cx="1834120" cy="4929987"/>
              <a:chOff x="2804883" y="3307080"/>
              <a:chExt cx="1594887" cy="4286945"/>
            </a:xfrm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187EE258-A994-4AE0-8551-DCFB342869B5}"/>
                  </a:ext>
                </a:extLst>
              </p:cNvPr>
              <p:cNvSpPr/>
              <p:nvPr/>
            </p:nvSpPr>
            <p:spPr>
              <a:xfrm>
                <a:off x="2804883" y="3358512"/>
                <a:ext cx="1594887" cy="4235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CB19BCFD-06D8-428C-92FB-C28083E64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740" y="3307080"/>
                <a:ext cx="1360512" cy="1734492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E00BE-7B11-4345-96A8-C7126833F493}"/>
                </a:ext>
              </a:extLst>
            </p:cNvPr>
            <p:cNvSpPr txBox="1"/>
            <p:nvPr/>
          </p:nvSpPr>
          <p:spPr>
            <a:xfrm>
              <a:off x="3296396" y="4776077"/>
              <a:ext cx="1359204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Олег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Сапожников</a:t>
              </a:r>
              <a:endParaRPr lang="en-US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Удмуртская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</a:t>
              </a: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Коммерческий директор 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«Ижевский механический завод»</a:t>
              </a: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87CA5FB9-030C-4359-8D83-F520BC870BB4}"/>
                </a:ext>
              </a:extLst>
            </p:cNvPr>
            <p:cNvCxnSpPr>
              <a:cxnSpLocks/>
            </p:cNvCxnSpPr>
            <p:nvPr/>
          </p:nvCxnSpPr>
          <p:spPr>
            <a:xfrm>
              <a:off x="3373735" y="5441661"/>
              <a:ext cx="1080000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0B5B2B7-A697-4FC8-88E9-22A097E3C5AB}"/>
              </a:ext>
            </a:extLst>
          </p:cNvPr>
          <p:cNvGrpSpPr/>
          <p:nvPr/>
        </p:nvGrpSpPr>
        <p:grpSpPr>
          <a:xfrm>
            <a:off x="5092747" y="1121983"/>
            <a:ext cx="1905621" cy="5036997"/>
            <a:chOff x="5187308" y="2640059"/>
            <a:chExt cx="1850173" cy="5018486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29CBD173-3071-46DA-887E-FA179F4B6F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87308" y="2640059"/>
              <a:ext cx="1850173" cy="4859345"/>
              <a:chOff x="4864919" y="3348747"/>
              <a:chExt cx="1608847" cy="4225517"/>
            </a:xfrm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43E74D88-2525-4C25-866E-D94E4A544DB0}"/>
                  </a:ext>
                </a:extLst>
              </p:cNvPr>
              <p:cNvSpPr/>
              <p:nvPr/>
            </p:nvSpPr>
            <p:spPr>
              <a:xfrm>
                <a:off x="4864919" y="3358512"/>
                <a:ext cx="1608847" cy="421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072017DD-ED45-415C-BE9F-2B61D0416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556" y="3348747"/>
                <a:ext cx="1349622" cy="169282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F22AA4-CD0E-458B-8972-567C9DD75D24}"/>
                </a:ext>
              </a:extLst>
            </p:cNvPr>
            <p:cNvSpPr txBox="1"/>
            <p:nvPr/>
          </p:nvSpPr>
          <p:spPr>
            <a:xfrm>
              <a:off x="5390994" y="4776077"/>
              <a:ext cx="1264043" cy="288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Юрий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Панфилов</a:t>
              </a:r>
              <a:endParaRPr lang="en-US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Тульская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 природных ресурсов и экологии</a:t>
              </a: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8E163EC8-0185-4C6E-976E-FAB6FB6FB11B}"/>
                </a:ext>
              </a:extLst>
            </p:cNvPr>
            <p:cNvCxnSpPr>
              <a:cxnSpLocks/>
            </p:cNvCxnSpPr>
            <p:nvPr/>
          </p:nvCxnSpPr>
          <p:spPr>
            <a:xfrm>
              <a:off x="5468268" y="5441661"/>
              <a:ext cx="1080000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C17610-C119-447B-80A7-E85EEC04EF1B}"/>
              </a:ext>
            </a:extLst>
          </p:cNvPr>
          <p:cNvGrpSpPr/>
          <p:nvPr/>
        </p:nvGrpSpPr>
        <p:grpSpPr>
          <a:xfrm>
            <a:off x="9107659" y="1112798"/>
            <a:ext cx="1811911" cy="4865998"/>
            <a:chOff x="7285277" y="2649823"/>
            <a:chExt cx="1811911" cy="4865998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5A603428-F9EE-487A-97CC-DFC76323F1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5277" y="2649823"/>
              <a:ext cx="1811911" cy="4865998"/>
              <a:chOff x="7115490" y="3358512"/>
              <a:chExt cx="1575576" cy="4231302"/>
            </a:xfrm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DAE99E9C-8009-4F39-B2AF-FA6EEC99E553}"/>
                  </a:ext>
                </a:extLst>
              </p:cNvPr>
              <p:cNvSpPr/>
              <p:nvPr/>
            </p:nvSpPr>
            <p:spPr>
              <a:xfrm>
                <a:off x="7115490" y="3358512"/>
                <a:ext cx="1575576" cy="423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B8D349CC-7CC0-4404-9E26-0287972C6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7521" y="3389766"/>
                <a:ext cx="1216165" cy="1651806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061E8E-AF0D-4557-9ECC-E6BED43858D6}"/>
                </a:ext>
              </a:extLst>
            </p:cNvPr>
            <p:cNvSpPr txBox="1"/>
            <p:nvPr/>
          </p:nvSpPr>
          <p:spPr>
            <a:xfrm>
              <a:off x="7479436" y="4776077"/>
              <a:ext cx="1398589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Алий</a:t>
              </a:r>
            </a:p>
            <a:p>
              <a:pPr algn="ctr"/>
              <a:r>
                <a:rPr lang="ru-RU" sz="1300" dirty="0" err="1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Мусуков</a:t>
              </a:r>
              <a:endParaRPr lang="en-US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Кабардино-Балкарская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</a:t>
              </a: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Председатель Правительства</a:t>
              </a:r>
            </a:p>
            <a:p>
              <a:endParaRPr lang="ru-RU" sz="110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9CAAE17C-0777-45C7-A4CA-5CE884585FF3}"/>
                </a:ext>
              </a:extLst>
            </p:cNvPr>
            <p:cNvCxnSpPr>
              <a:cxnSpLocks/>
            </p:cNvCxnSpPr>
            <p:nvPr/>
          </p:nvCxnSpPr>
          <p:spPr>
            <a:xfrm>
              <a:off x="7566578" y="5441661"/>
              <a:ext cx="1080000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21690BE-82EF-4021-931C-084C0805F01F}"/>
              </a:ext>
            </a:extLst>
          </p:cNvPr>
          <p:cNvGrpSpPr/>
          <p:nvPr/>
        </p:nvGrpSpPr>
        <p:grpSpPr>
          <a:xfrm>
            <a:off x="7132673" y="1112798"/>
            <a:ext cx="1811911" cy="5019356"/>
            <a:chOff x="9383240" y="2649821"/>
            <a:chExt cx="1811911" cy="5019356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F6D419A4-DC37-4FC0-B4C3-E448AC7897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3240" y="2649821"/>
              <a:ext cx="1811911" cy="4877227"/>
              <a:chOff x="9239706" y="3358511"/>
              <a:chExt cx="1580225" cy="4253582"/>
            </a:xfrm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31D8BCB7-4DD1-49AF-925E-E156BB7CB88E}"/>
                  </a:ext>
                </a:extLst>
              </p:cNvPr>
              <p:cNvSpPr/>
              <p:nvPr/>
            </p:nvSpPr>
            <p:spPr>
              <a:xfrm>
                <a:off x="9239706" y="3358511"/>
                <a:ext cx="1580225" cy="4253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1A6B7E37-F12A-4C59-963A-DDDA766F5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4237" y="3473000"/>
                <a:ext cx="1331166" cy="1568572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8F11AA-5AA0-4BCD-A300-E77471BD9CB2}"/>
                </a:ext>
              </a:extLst>
            </p:cNvPr>
            <p:cNvSpPr txBox="1"/>
            <p:nvPr/>
          </p:nvSpPr>
          <p:spPr>
            <a:xfrm>
              <a:off x="9551226" y="4776077"/>
              <a:ext cx="152633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Андрей</a:t>
              </a:r>
            </a:p>
            <a:p>
              <a:pPr algn="ctr"/>
              <a:r>
                <a:rPr lang="ru-RU" sz="1300" dirty="0" err="1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Хлопянов</a:t>
              </a:r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Ставропольский</a:t>
              </a: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</a:t>
              </a: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3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Первый заместитель председателя Правительства</a:t>
              </a:r>
            </a:p>
            <a:p>
              <a:endParaRPr lang="ru-RU" sz="130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30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D1929079-1BDF-4ACE-876F-0E66C8B6AE26}"/>
                </a:ext>
              </a:extLst>
            </p:cNvPr>
            <p:cNvCxnSpPr>
              <a:cxnSpLocks/>
            </p:cNvCxnSpPr>
            <p:nvPr/>
          </p:nvCxnSpPr>
          <p:spPr>
            <a:xfrm>
              <a:off x="9636008" y="5441661"/>
              <a:ext cx="1080000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708850C-9D04-4A7B-8A5E-479318C64BCB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E5AE1568-0F99-4A17-9830-E8A0C7E48FD2}"/>
              </a:ext>
            </a:extLst>
          </p:cNvPr>
          <p:cNvSpPr>
            <a:spLocks noChangeAspect="1"/>
          </p:cNvSpPr>
          <p:nvPr/>
        </p:nvSpPr>
        <p:spPr>
          <a:xfrm>
            <a:off x="11961000" y="6480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EC6628-D056-444C-ABC9-C7CD9E379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184E1-3FAF-49D8-88EF-7E402421E3D1}"/>
              </a:ext>
            </a:extLst>
          </p:cNvPr>
          <p:cNvSpPr txBox="1"/>
          <p:nvPr/>
        </p:nvSpPr>
        <p:spPr>
          <a:xfrm>
            <a:off x="655272" y="100594"/>
            <a:ext cx="1071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Наш экологический вклад !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FDCD2D-357B-4D1D-987B-0AA9B2BC05FF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708850C-9D04-4A7B-8A5E-479318C64BCB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E5AE1568-0F99-4A17-9830-E8A0C7E48FD2}"/>
              </a:ext>
            </a:extLst>
          </p:cNvPr>
          <p:cNvSpPr>
            <a:spLocks noChangeAspect="1"/>
          </p:cNvSpPr>
          <p:nvPr/>
        </p:nvSpPr>
        <p:spPr>
          <a:xfrm>
            <a:off x="11961000" y="6480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4D1FB9-B4C6-4E1E-A36A-C354A4D1B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157" y="638074"/>
            <a:ext cx="7867090" cy="5581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3E2285-A73F-4B61-97DE-1A72A7B2CB6D}"/>
              </a:ext>
            </a:extLst>
          </p:cNvPr>
          <p:cNvSpPr txBox="1"/>
          <p:nvPr/>
        </p:nvSpPr>
        <p:spPr>
          <a:xfrm>
            <a:off x="1959157" y="6301551"/>
            <a:ext cx="786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РАНХ и ГС, 09.12.2021</a:t>
            </a:r>
          </a:p>
        </p:txBody>
      </p:sp>
    </p:spTree>
    <p:extLst>
      <p:ext uri="{BB962C8B-B14F-4D97-AF65-F5344CB8AC3E}">
        <p14:creationId xmlns:p14="http://schemas.microsoft.com/office/powerpoint/2010/main" val="39028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009F7B-8707-4F06-9FA3-E1760A86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A4998A-50E9-48E8-95F6-091ABEA3B569}"/>
              </a:ext>
            </a:extLst>
          </p:cNvPr>
          <p:cNvSpPr/>
          <p:nvPr/>
        </p:nvSpPr>
        <p:spPr>
          <a:xfrm>
            <a:off x="685061" y="0"/>
            <a:ext cx="10821879" cy="4527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FC0D4E-2CE7-4B8A-B26A-44BEC8AE1A84}"/>
              </a:ext>
            </a:extLst>
          </p:cNvPr>
          <p:cNvSpPr/>
          <p:nvPr/>
        </p:nvSpPr>
        <p:spPr>
          <a:xfrm>
            <a:off x="685059" y="2305416"/>
            <a:ext cx="10821879" cy="46563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   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6996CAB-CDDF-41C1-8ED5-23ACA42D2A05}"/>
              </a:ext>
            </a:extLst>
          </p:cNvPr>
          <p:cNvCxnSpPr/>
          <p:nvPr/>
        </p:nvCxnSpPr>
        <p:spPr>
          <a:xfrm>
            <a:off x="0" y="843379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070AA1A-0924-48E5-99F2-815043BC40A6}"/>
              </a:ext>
            </a:extLst>
          </p:cNvPr>
          <p:cNvCxnSpPr/>
          <p:nvPr/>
        </p:nvCxnSpPr>
        <p:spPr>
          <a:xfrm>
            <a:off x="0" y="1794770"/>
            <a:ext cx="121979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4EB16-D6FF-4559-A8F8-2864420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" y="830777"/>
            <a:ext cx="2887566" cy="995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15ECBF-8519-4825-895C-AF4552F56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04" y="947134"/>
            <a:ext cx="2257059" cy="774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B8EACB-108C-4140-9426-8B827D77F718}"/>
              </a:ext>
            </a:extLst>
          </p:cNvPr>
          <p:cNvSpPr txBox="1"/>
          <p:nvPr/>
        </p:nvSpPr>
        <p:spPr>
          <a:xfrm>
            <a:off x="1333517" y="2619461"/>
            <a:ext cx="956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Национальный проект «Экология»</a:t>
            </a:r>
          </a:p>
          <a:p>
            <a:pPr algn="ctr"/>
            <a:endParaRPr lang="ru-RU" sz="8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</a:t>
            </a:r>
            <a:r>
              <a:rPr lang="ru-RU" sz="20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Экопросвещение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FFFE4-CCA8-4F4B-91D4-1C9E50D3419A}"/>
              </a:ext>
            </a:extLst>
          </p:cNvPr>
          <p:cNvSpPr txBox="1"/>
          <p:nvPr/>
        </p:nvSpPr>
        <p:spPr>
          <a:xfrm>
            <a:off x="1205707" y="3668784"/>
            <a:ext cx="9835978" cy="149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spc="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единой национальной системы </a:t>
            </a:r>
          </a:p>
          <a:p>
            <a:pPr algn="ctr">
              <a:lnSpc>
                <a:spcPts val="2800"/>
              </a:lnSpc>
            </a:pPr>
            <a:r>
              <a:rPr lang="ru-RU" sz="2000" b="1" spc="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непрерывного экологического образования, </a:t>
            </a:r>
          </a:p>
          <a:p>
            <a:pPr algn="ctr">
              <a:lnSpc>
                <a:spcPts val="2800"/>
              </a:lnSpc>
            </a:pPr>
            <a:r>
              <a:rPr lang="ru-RU" sz="2000" b="1" spc="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просвещения и мотивации</a:t>
            </a:r>
          </a:p>
          <a:p>
            <a:pPr algn="ctr">
              <a:lnSpc>
                <a:spcPts val="2800"/>
              </a:lnSpc>
            </a:pPr>
            <a:endParaRPr lang="ru-RU" sz="2000" b="1" spc="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3C1D6-0DA8-4D69-9749-7FAEC8ECD228}"/>
              </a:ext>
            </a:extLst>
          </p:cNvPr>
          <p:cNvSpPr txBox="1"/>
          <p:nvPr/>
        </p:nvSpPr>
        <p:spPr>
          <a:xfrm>
            <a:off x="1439351" y="5056661"/>
            <a:ext cx="9368689" cy="77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endParaRPr lang="ru-RU" sz="2000" b="1" spc="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ru-RU" sz="2000" b="1" spc="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 !</a:t>
            </a:r>
            <a:endParaRPr lang="ru-RU" sz="2000" b="1" spc="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DE8854D-A126-482F-8D21-80BB2A6DA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DD7E70C-BA38-4F47-A77A-E97BD6ACC16C}"/>
              </a:ext>
            </a:extLst>
          </p:cNvPr>
          <p:cNvSpPr/>
          <p:nvPr/>
        </p:nvSpPr>
        <p:spPr>
          <a:xfrm>
            <a:off x="196450" y="686452"/>
            <a:ext cx="11671720" cy="6040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E64C2-F0EA-4C4E-9A27-A7C90C9CB946}"/>
              </a:ext>
            </a:extLst>
          </p:cNvPr>
          <p:cNvSpPr txBox="1"/>
          <p:nvPr/>
        </p:nvSpPr>
        <p:spPr>
          <a:xfrm>
            <a:off x="424058" y="13132"/>
            <a:ext cx="113438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Проблема: Низкий уровень экологической культуры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негативно влияет на окружающую среду </a:t>
            </a:r>
          </a:p>
          <a:p>
            <a:endParaRPr lang="ru-RU" sz="1800" b="1" dirty="0">
              <a:solidFill>
                <a:srgbClr val="17A3D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6B76738-7F8E-4CB2-BEEC-9AA6573345D8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954BDF87-1262-4573-A35C-8CD3DB2FB9F0}"/>
              </a:ext>
            </a:extLst>
          </p:cNvPr>
          <p:cNvSpPr>
            <a:spLocks noChangeAspect="1"/>
          </p:cNvSpPr>
          <p:nvPr/>
        </p:nvSpPr>
        <p:spPr>
          <a:xfrm>
            <a:off x="11961000" y="37470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30094898-CDB2-42B1-8182-3DBB746B88EC}"/>
              </a:ext>
            </a:extLst>
          </p:cNvPr>
          <p:cNvSpPr/>
          <p:nvPr/>
        </p:nvSpPr>
        <p:spPr>
          <a:xfrm>
            <a:off x="4876305" y="2594248"/>
            <a:ext cx="2439392" cy="24393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E336CE2-427A-4C9B-8EEF-01BFB99C989A}"/>
              </a:ext>
            </a:extLst>
          </p:cNvPr>
          <p:cNvGrpSpPr/>
          <p:nvPr/>
        </p:nvGrpSpPr>
        <p:grpSpPr>
          <a:xfrm>
            <a:off x="7406252" y="744110"/>
            <a:ext cx="4496466" cy="5858974"/>
            <a:chOff x="7230716" y="545320"/>
            <a:chExt cx="4496466" cy="6116738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56115B2F-9E41-493E-83EE-A6784DBC7458}"/>
                </a:ext>
              </a:extLst>
            </p:cNvPr>
            <p:cNvSpPr/>
            <p:nvPr/>
          </p:nvSpPr>
          <p:spPr>
            <a:xfrm>
              <a:off x="7963785" y="545320"/>
              <a:ext cx="3573019" cy="6116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3C063360-AD73-49AC-B1A1-3F6F947966B3}"/>
                </a:ext>
              </a:extLst>
            </p:cNvPr>
            <p:cNvCxnSpPr/>
            <p:nvPr/>
          </p:nvCxnSpPr>
          <p:spPr>
            <a:xfrm>
              <a:off x="8495729" y="1868361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2C61780C-56B9-4946-93AF-21C9E99FC9FA}"/>
                </a:ext>
              </a:extLst>
            </p:cNvPr>
            <p:cNvCxnSpPr/>
            <p:nvPr/>
          </p:nvCxnSpPr>
          <p:spPr>
            <a:xfrm>
              <a:off x="8245737" y="3551424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C6ADA1BE-4D23-4C4F-8C17-0B18F497F97D}"/>
                </a:ext>
              </a:extLst>
            </p:cNvPr>
            <p:cNvCxnSpPr/>
            <p:nvPr/>
          </p:nvCxnSpPr>
          <p:spPr>
            <a:xfrm>
              <a:off x="8537247" y="4981180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930A3-3F3D-4546-8555-FBEECA76E958}"/>
                </a:ext>
              </a:extLst>
            </p:cNvPr>
            <p:cNvSpPr txBox="1"/>
            <p:nvPr/>
          </p:nvSpPr>
          <p:spPr>
            <a:xfrm>
              <a:off x="8170230" y="4962350"/>
              <a:ext cx="3264513" cy="112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Образование отходов производства</a:t>
              </a:r>
              <a:r>
                <a:rPr lang="en-US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и потребления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16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r"/>
              <a:endParaRPr lang="ru-RU" sz="1600" dirty="0">
                <a:solidFill>
                  <a:srgbClr val="F14253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01C1C9-1E49-4B30-8563-358C478564B3}"/>
                </a:ext>
              </a:extLst>
            </p:cNvPr>
            <p:cNvSpPr txBox="1"/>
            <p:nvPr/>
          </p:nvSpPr>
          <p:spPr>
            <a:xfrm>
              <a:off x="8190204" y="1875592"/>
              <a:ext cx="3536978" cy="86755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Нерациональное использование природных ресурсов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16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22F0AA-C34D-49DB-BAE6-D90C81DCBBA2}"/>
                </a:ext>
              </a:extLst>
            </p:cNvPr>
            <p:cNvSpPr txBox="1"/>
            <p:nvPr/>
          </p:nvSpPr>
          <p:spPr>
            <a:xfrm>
              <a:off x="7230716" y="676106"/>
              <a:ext cx="4306087" cy="53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        Экологический нигилизм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11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8A63819-F4B8-4E47-9203-40CAE49B2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94" y="957984"/>
              <a:ext cx="925517" cy="92551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4E354B4-593E-4124-8BBA-A99428D24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14758" y="2545582"/>
              <a:ext cx="1046880" cy="9550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822F0AA-C34D-49DB-BAE6-D90C81DCBBA2}"/>
                </a:ext>
              </a:extLst>
            </p:cNvPr>
            <p:cNvSpPr txBox="1"/>
            <p:nvPr/>
          </p:nvSpPr>
          <p:spPr>
            <a:xfrm>
              <a:off x="8842855" y="845726"/>
              <a:ext cx="2760704" cy="70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 растет количество протестных экологических акций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01C1C9-1E49-4B30-8563-358C478564B3}"/>
                </a:ext>
              </a:extLst>
            </p:cNvPr>
            <p:cNvSpPr txBox="1"/>
            <p:nvPr/>
          </p:nvSpPr>
          <p:spPr>
            <a:xfrm>
              <a:off x="8820053" y="2459144"/>
              <a:ext cx="2614690" cy="96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 на потребление </a:t>
              </a:r>
            </a:p>
            <a:p>
              <a:pPr algn="r"/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товаров и услуг увеличилась </a:t>
              </a: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до</a:t>
              </a:r>
              <a:r>
                <a:rPr lang="en-US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81,2% </a:t>
              </a:r>
              <a:endParaRPr lang="ru-RU" dirty="0">
                <a:solidFill>
                  <a:srgbClr val="FF33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01C1C9-1E49-4B30-8563-358C478564B3}"/>
                </a:ext>
              </a:extLst>
            </p:cNvPr>
            <p:cNvSpPr txBox="1"/>
            <p:nvPr/>
          </p:nvSpPr>
          <p:spPr>
            <a:xfrm>
              <a:off x="8179593" y="3521130"/>
              <a:ext cx="3446995" cy="61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Сокращение биоразнообразия, деградация почв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01C1C9-1E49-4B30-8563-358C478564B3}"/>
                </a:ext>
              </a:extLst>
            </p:cNvPr>
            <p:cNvSpPr txBox="1"/>
            <p:nvPr/>
          </p:nvSpPr>
          <p:spPr>
            <a:xfrm>
              <a:off x="8886255" y="4093014"/>
              <a:ext cx="2444236" cy="78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1200" dirty="0" err="1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Норникель</a:t>
              </a:r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ущерб</a:t>
              </a:r>
              <a:r>
                <a:rPr lang="ru-RU" sz="1200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ru-RU" sz="1200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- </a:t>
              </a:r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 </a:t>
              </a:r>
              <a:r>
                <a:rPr lang="ru-RU" dirty="0" err="1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млрд.руб</a:t>
              </a:r>
              <a:r>
                <a:rPr lang="ru-RU" sz="20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solidFill>
                  <a:srgbClr val="FF3300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A930A3-3F3D-4546-8555-FBEECA76E958}"/>
                </a:ext>
              </a:extLst>
            </p:cNvPr>
            <p:cNvSpPr txBox="1"/>
            <p:nvPr/>
          </p:nvSpPr>
          <p:spPr>
            <a:xfrm>
              <a:off x="8866181" y="5407540"/>
              <a:ext cx="2670623" cy="120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ежегодно образующихся отходов за 10 лет увеличилось на</a:t>
              </a:r>
              <a:r>
                <a:rPr lang="ru-RU" sz="1600" dirty="0">
                  <a:solidFill>
                    <a:srgbClr val="6C7C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66,5 %.</a:t>
              </a:r>
            </a:p>
            <a:p>
              <a:pPr algn="r"/>
              <a:endParaRPr lang="ru-RU" sz="1100" dirty="0">
                <a:solidFill>
                  <a:srgbClr val="F14253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17E188-F431-4155-A193-72977F3780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16" y="2337968"/>
            <a:ext cx="2326732" cy="2660066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FC0C29-CFF9-43F0-9813-81CCDB673A22}"/>
              </a:ext>
            </a:extLst>
          </p:cNvPr>
          <p:cNvSpPr/>
          <p:nvPr/>
        </p:nvSpPr>
        <p:spPr>
          <a:xfrm>
            <a:off x="378389" y="134450"/>
            <a:ext cx="72000" cy="36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5BC4509-428E-4E3E-99FA-5652F97FB4C6}"/>
              </a:ext>
            </a:extLst>
          </p:cNvPr>
          <p:cNvGrpSpPr/>
          <p:nvPr/>
        </p:nvGrpSpPr>
        <p:grpSpPr>
          <a:xfrm>
            <a:off x="326623" y="804596"/>
            <a:ext cx="8734156" cy="5855298"/>
            <a:chOff x="441654" y="995761"/>
            <a:chExt cx="8659702" cy="5855298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58276C7-9E29-4E81-AD8A-B2DF11F0803C}"/>
                </a:ext>
              </a:extLst>
            </p:cNvPr>
            <p:cNvSpPr/>
            <p:nvPr/>
          </p:nvSpPr>
          <p:spPr>
            <a:xfrm>
              <a:off x="466077" y="995761"/>
              <a:ext cx="3573019" cy="5855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890F9C-D5AB-450D-B95B-9CA537759AFB}"/>
                </a:ext>
              </a:extLst>
            </p:cNvPr>
            <p:cNvSpPr txBox="1"/>
            <p:nvPr/>
          </p:nvSpPr>
          <p:spPr>
            <a:xfrm>
              <a:off x="441654" y="2735688"/>
              <a:ext cx="3518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Глобальное изменение климата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endParaRPr lang="ru-RU" sz="1600" dirty="0">
                <a:solidFill>
                  <a:srgbClr val="F14253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7524C-FD9C-46E2-9D9F-6BA32AF7D02F}"/>
                </a:ext>
              </a:extLst>
            </p:cNvPr>
            <p:cNvSpPr txBox="1"/>
            <p:nvPr/>
          </p:nvSpPr>
          <p:spPr>
            <a:xfrm>
              <a:off x="477548" y="5118183"/>
              <a:ext cx="35500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Лесные и ландшафтные пожары</a:t>
              </a:r>
            </a:p>
            <a:p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       (90% вина человека)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endParaRPr lang="ru-RU" sz="1600" dirty="0">
                <a:solidFill>
                  <a:srgbClr val="F14253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BA5FE4-E0A9-40B1-8DCA-8D334596A28B}"/>
                </a:ext>
              </a:extLst>
            </p:cNvPr>
            <p:cNvSpPr txBox="1"/>
            <p:nvPr/>
          </p:nvSpPr>
          <p:spPr>
            <a:xfrm>
              <a:off x="529849" y="4144275"/>
              <a:ext cx="2443581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увеличилось </a:t>
              </a: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400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193EA2A-D748-46DE-B210-6E5CF382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306" y="4296369"/>
              <a:ext cx="865050" cy="86505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7EB60A-E346-4E36-A13B-C257A69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740" y="2990425"/>
              <a:ext cx="884711" cy="88471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76517EA-806F-4BD7-996A-E0CCA862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85" y="4148456"/>
              <a:ext cx="884711" cy="884711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673B9E4-507C-491C-A10C-D28ECDE56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392" y="5635828"/>
              <a:ext cx="907891" cy="907891"/>
            </a:xfrm>
            <a:prstGeom prst="rect">
              <a:avLst/>
            </a:prstGeom>
          </p:spPr>
        </p:pic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7DEDE879-A084-4769-859D-73B4D6A75C87}"/>
                </a:ext>
              </a:extLst>
            </p:cNvPr>
            <p:cNvCxnSpPr/>
            <p:nvPr/>
          </p:nvCxnSpPr>
          <p:spPr>
            <a:xfrm>
              <a:off x="841035" y="2730851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8EF9CE9E-C6AC-4C9D-8D1C-AF01D9C5AF09}"/>
                </a:ext>
              </a:extLst>
            </p:cNvPr>
            <p:cNvCxnSpPr/>
            <p:nvPr/>
          </p:nvCxnSpPr>
          <p:spPr>
            <a:xfrm>
              <a:off x="841036" y="3883813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9EBD844B-3CE6-479F-B75B-233DF8D77A65}"/>
                </a:ext>
              </a:extLst>
            </p:cNvPr>
            <p:cNvCxnSpPr/>
            <p:nvPr/>
          </p:nvCxnSpPr>
          <p:spPr>
            <a:xfrm>
              <a:off x="797582" y="5103509"/>
              <a:ext cx="2823099" cy="0"/>
            </a:xfrm>
            <a:prstGeom prst="line">
              <a:avLst/>
            </a:prstGeom>
            <a:ln w="12700">
              <a:solidFill>
                <a:srgbClr val="6C7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890F9C-D5AB-450D-B95B-9CA537759AFB}"/>
                </a:ext>
              </a:extLst>
            </p:cNvPr>
            <p:cNvSpPr txBox="1"/>
            <p:nvPr/>
          </p:nvSpPr>
          <p:spPr>
            <a:xfrm>
              <a:off x="466925" y="3066957"/>
              <a:ext cx="2662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Скорость потепления в среднем </a:t>
              </a: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России значительно превосходит среднюю </a:t>
              </a: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земному шару </a:t>
              </a:r>
              <a:endParaRPr lang="ru-RU" sz="12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BA5FE4-E0A9-40B1-8DCA-8D334596A28B}"/>
                </a:ext>
              </a:extLst>
            </p:cNvPr>
            <p:cNvSpPr txBox="1"/>
            <p:nvPr/>
          </p:nvSpPr>
          <p:spPr>
            <a:xfrm>
              <a:off x="513533" y="3897677"/>
              <a:ext cx="3968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1425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Экологические правонарушения</a:t>
              </a:r>
              <a:endPara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B7524C-FD9C-46E2-9D9F-6BA32AF7D02F}"/>
                </a:ext>
              </a:extLst>
            </p:cNvPr>
            <p:cNvSpPr txBox="1"/>
            <p:nvPr/>
          </p:nvSpPr>
          <p:spPr>
            <a:xfrm>
              <a:off x="492979" y="5438709"/>
              <a:ext cx="2788209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F1425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</a:t>
              </a:r>
              <a:endParaRPr lang="en-US" sz="1100" dirty="0">
                <a:solidFill>
                  <a:srgbClr val="F1425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endParaRPr lang="ru-RU" sz="90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+20% </a:t>
              </a:r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лесных пожаров увеличилось.</a:t>
              </a:r>
            </a:p>
            <a:p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Площадь выросла в</a:t>
              </a:r>
              <a:r>
                <a:rPr lang="ru-RU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3,8 </a:t>
              </a:r>
              <a:r>
                <a:rPr lang="ru-RU" sz="1200" dirty="0">
                  <a:solidFill>
                    <a:srgbClr val="6C7C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раза.</a:t>
              </a:r>
            </a:p>
            <a:p>
              <a:endParaRPr lang="ru-RU" sz="1100" dirty="0">
                <a:solidFill>
                  <a:srgbClr val="F14253"/>
                </a:solidFill>
                <a:latin typeface="Exo 2.0" panose="00000500000000000000" pitchFamily="50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7010A3-62E6-454E-A442-F9B13362A7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91" y="1478228"/>
            <a:ext cx="864509" cy="8728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49DA4C-F621-4D7B-A373-9B1C303710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05" y="5499767"/>
            <a:ext cx="781815" cy="10292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6C6D0D-DA51-4D70-B089-D2F7D1512698}"/>
              </a:ext>
            </a:extLst>
          </p:cNvPr>
          <p:cNvSpPr txBox="1"/>
          <p:nvPr/>
        </p:nvSpPr>
        <p:spPr>
          <a:xfrm>
            <a:off x="352150" y="1153026"/>
            <a:ext cx="284806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ru-RU" sz="1100" dirty="0">
              <a:solidFill>
                <a:srgbClr val="F1425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r>
              <a:rPr lang="ru-RU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Загрязнений </a:t>
            </a:r>
          </a:p>
          <a:p>
            <a:pPr lvl="0">
              <a:defRPr/>
            </a:pP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атмосферного воздуха.</a:t>
            </a:r>
          </a:p>
          <a:p>
            <a:pPr lvl="0">
              <a:defRPr/>
            </a:pPr>
            <a:r>
              <a:rPr lang="en-US" sz="85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2808</a:t>
            </a:r>
            <a:r>
              <a:rPr lang="ru-RU" sz="85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экстремальных </a:t>
            </a:r>
          </a:p>
          <a:p>
            <a:pPr>
              <a:defRPr/>
            </a:pP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загрязнений водных объектов.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6C6D0D-DA51-4D70-B089-D2F7D1512698}"/>
              </a:ext>
            </a:extLst>
          </p:cNvPr>
          <p:cNvSpPr txBox="1"/>
          <p:nvPr/>
        </p:nvSpPr>
        <p:spPr>
          <a:xfrm>
            <a:off x="361059" y="790267"/>
            <a:ext cx="3693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Загрязнение</a:t>
            </a:r>
            <a:r>
              <a: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водных объектов </a:t>
            </a:r>
          </a:p>
          <a:p>
            <a:r>
              <a:rPr lang="ru-RU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и атмосферного</a:t>
            </a:r>
            <a:r>
              <a:rPr lang="en-US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1425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воздуха</a:t>
            </a:r>
            <a:endParaRPr lang="en-US" sz="16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r">
              <a:defRPr/>
            </a:pPr>
            <a:endParaRPr lang="ru-RU" sz="1100" dirty="0">
              <a:solidFill>
                <a:srgbClr val="F1425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endParaRPr lang="ru-RU" sz="850" dirty="0">
              <a:solidFill>
                <a:srgbClr val="6C7C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ru-RU" sz="850" dirty="0">
                <a:solidFill>
                  <a:srgbClr val="6C7C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6717894" y="1424153"/>
            <a:ext cx="1376719" cy="1347501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0800000">
            <a:off x="4012571" y="1393796"/>
            <a:ext cx="1421098" cy="1406832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10800000">
            <a:off x="4012571" y="3045044"/>
            <a:ext cx="967802" cy="233305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flipV="1">
            <a:off x="7188577" y="2982897"/>
            <a:ext cx="932310" cy="260086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0800000" flipV="1">
            <a:off x="3974695" y="4236928"/>
            <a:ext cx="991697" cy="212818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>
            <a:off x="7254728" y="4160074"/>
            <a:ext cx="878277" cy="290591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 rot="10800000" flipV="1">
            <a:off x="3993698" y="4928384"/>
            <a:ext cx="1579799" cy="1267145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>
            <a:off x="6696039" y="4859687"/>
            <a:ext cx="1436966" cy="1344048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3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18BA53-367D-40EF-B29C-1233947E0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284F6-BADE-493E-8F8D-C1CF3C24FBF8}"/>
              </a:ext>
            </a:extLst>
          </p:cNvPr>
          <p:cNvSpPr/>
          <p:nvPr/>
        </p:nvSpPr>
        <p:spPr>
          <a:xfrm>
            <a:off x="685061" y="1002359"/>
            <a:ext cx="10821879" cy="58556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CD892E-89AA-40DF-8574-2A91B1AEECD3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D9C77-3BAC-4BDD-BE2E-59D7C26D84A1}"/>
              </a:ext>
            </a:extLst>
          </p:cNvPr>
          <p:cNvSpPr txBox="1"/>
          <p:nvPr/>
        </p:nvSpPr>
        <p:spPr>
          <a:xfrm>
            <a:off x="1746245" y="199987"/>
            <a:ext cx="976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Заинтересованные стороны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проектной инициативы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1221417" y="1447060"/>
            <a:ext cx="3080551" cy="5273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51AB6F-58B3-4421-95C7-EDA20547B8CE}"/>
              </a:ext>
            </a:extLst>
          </p:cNvPr>
          <p:cNvSpPr/>
          <p:nvPr/>
        </p:nvSpPr>
        <p:spPr>
          <a:xfrm>
            <a:off x="4564601" y="1447060"/>
            <a:ext cx="3080551" cy="5273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E23DD-2658-4E3E-A95A-001D097E4EF2}"/>
              </a:ext>
            </a:extLst>
          </p:cNvPr>
          <p:cNvSpPr/>
          <p:nvPr/>
        </p:nvSpPr>
        <p:spPr>
          <a:xfrm>
            <a:off x="7890346" y="1447061"/>
            <a:ext cx="3080551" cy="5273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22EC34-FD9A-4AD4-95C3-5B987CAB4FD7}"/>
              </a:ext>
            </a:extLst>
          </p:cNvPr>
          <p:cNvSpPr/>
          <p:nvPr/>
        </p:nvSpPr>
        <p:spPr>
          <a:xfrm>
            <a:off x="1541205" y="2977619"/>
            <a:ext cx="26815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C09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Граждане России</a:t>
            </a:r>
            <a:endParaRPr lang="en-US" sz="1600" b="1" dirty="0">
              <a:solidFill>
                <a:srgbClr val="01C09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Дошкольники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Школьники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Обучающиеся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СУЗов</a:t>
            </a:r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ВУЗов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Молодежь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Население от 35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лет и старше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D7882-58CE-4469-AAC4-DA7C45990464}"/>
              </a:ext>
            </a:extLst>
          </p:cNvPr>
          <p:cNvSpPr txBox="1"/>
          <p:nvPr/>
        </p:nvSpPr>
        <p:spPr>
          <a:xfrm>
            <a:off x="4852774" y="2880436"/>
            <a:ext cx="261354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C09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Государственное представительство </a:t>
            </a:r>
          </a:p>
          <a:p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Правительство РФ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ФОИВ</a:t>
            </a: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РОИВ 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</a:t>
            </a: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образования</a:t>
            </a: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ООПТ</a:t>
            </a:r>
            <a:endParaRPr lang="ru-RU" sz="1200" b="1" dirty="0">
              <a:solidFill>
                <a:srgbClr val="6C7C8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6C7C8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F58BA-728B-4E48-B2D3-503637CE755E}"/>
              </a:ext>
            </a:extLst>
          </p:cNvPr>
          <p:cNvSpPr txBox="1"/>
          <p:nvPr/>
        </p:nvSpPr>
        <p:spPr>
          <a:xfrm>
            <a:off x="7983379" y="2760918"/>
            <a:ext cx="283655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C09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Институты гражданского общества, бизнес-представительство</a:t>
            </a:r>
          </a:p>
          <a:p>
            <a:endParaRPr lang="ru-RU" sz="9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1600" b="1" dirty="0" err="1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экоорганизации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СМИ</a:t>
            </a: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Интернет-ресурсы</a:t>
            </a:r>
            <a:endParaRPr lang="en-US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solidFill>
                  <a:srgbClr val="6C7C8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Природопользователи</a:t>
            </a:r>
            <a:endParaRPr lang="ru-RU" sz="1600" b="1" dirty="0">
              <a:solidFill>
                <a:srgbClr val="6C7C8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2CEC43-E72B-44D5-9DC1-82E4217B6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05" y="1729237"/>
            <a:ext cx="888509" cy="8885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2354E0-BFF5-4D84-863E-A2A876CA3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30" y="1661275"/>
            <a:ext cx="906696" cy="9066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63EEA8-DFD9-4D93-9F93-82FEDB6CC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47" y="1740602"/>
            <a:ext cx="916148" cy="91614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9BE5546-FF6B-468F-A166-C26B573E96FD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E918BFFD-49F9-40D7-BA5E-C908771665B9}"/>
              </a:ext>
            </a:extLst>
          </p:cNvPr>
          <p:cNvSpPr>
            <a:spLocks noChangeAspect="1"/>
          </p:cNvSpPr>
          <p:nvPr/>
        </p:nvSpPr>
        <p:spPr>
          <a:xfrm>
            <a:off x="11961000" y="4932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820060" y="123825"/>
            <a:ext cx="721145" cy="7429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CBF4FA-F282-4B41-AE33-3E14A1443D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850" y="199987"/>
            <a:ext cx="679704" cy="6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BFA3E4-82A3-4828-84EC-46028CE24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5377155-3C61-4BD9-870A-B4A47159ECF3}"/>
              </a:ext>
            </a:extLst>
          </p:cNvPr>
          <p:cNvSpPr/>
          <p:nvPr/>
        </p:nvSpPr>
        <p:spPr>
          <a:xfrm>
            <a:off x="356796" y="1207363"/>
            <a:ext cx="11394674" cy="51135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9D9380-0256-41B9-A84C-ADCEDC683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9" y="2420393"/>
            <a:ext cx="1781647" cy="1781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545A1-6865-4B2B-BF3B-BB8B7ADDE9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79" y="1351933"/>
            <a:ext cx="4066384" cy="4066384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A3E2F16-920F-4690-ABDA-5C047E69F6E1}"/>
              </a:ext>
            </a:extLst>
          </p:cNvPr>
          <p:cNvSpPr/>
          <p:nvPr/>
        </p:nvSpPr>
        <p:spPr>
          <a:xfrm>
            <a:off x="378389" y="134450"/>
            <a:ext cx="72000" cy="36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4992A-4E53-4743-ABA2-FC9BB247E7B7}"/>
              </a:ext>
            </a:extLst>
          </p:cNvPr>
          <p:cNvSpPr txBox="1"/>
          <p:nvPr/>
        </p:nvSpPr>
        <p:spPr>
          <a:xfrm>
            <a:off x="443264" y="87806"/>
            <a:ext cx="116637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обеспечение вовлеченности населения Российской Федерации в образовательную          и практическую экологическую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деятельность по итогам первого года внедрения проекта на уровне не менее 20 %, с последующим мультипликативным эффектом к 2030 году 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 45 %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3C0F54C-6075-4812-BAF5-F46FA6E08238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0EB2017-380E-4DBE-A4BF-3C935700110A}"/>
              </a:ext>
            </a:extLst>
          </p:cNvPr>
          <p:cNvGrpSpPr/>
          <p:nvPr/>
        </p:nvGrpSpPr>
        <p:grpSpPr>
          <a:xfrm>
            <a:off x="522467" y="1459679"/>
            <a:ext cx="11111421" cy="3850892"/>
            <a:chOff x="494103" y="1707335"/>
            <a:chExt cx="11111421" cy="3850892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43AE1D1E-FD9F-4A2E-B472-D764CEAA8002}"/>
                </a:ext>
              </a:extLst>
            </p:cNvPr>
            <p:cNvGrpSpPr/>
            <p:nvPr/>
          </p:nvGrpSpPr>
          <p:grpSpPr>
            <a:xfrm>
              <a:off x="8995393" y="1967967"/>
              <a:ext cx="2610131" cy="3436832"/>
              <a:chOff x="7876456" y="2516834"/>
              <a:chExt cx="2935445" cy="3865185"/>
            </a:xfrm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01953057-30D7-4532-A30C-55D0E56E6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6456" y="2516834"/>
                <a:ext cx="2803207" cy="3865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C7C8E"/>
                  </a:solidFill>
                  <a:latin typeface="Exo 2.0" panose="00000500000000000000" pitchFamily="50" charset="-52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9679F2-AEA5-4412-B14D-67233E645959}"/>
                  </a:ext>
                </a:extLst>
              </p:cNvPr>
              <p:cNvSpPr txBox="1"/>
              <p:nvPr/>
            </p:nvSpPr>
            <p:spPr>
              <a:xfrm>
                <a:off x="7938168" y="3161828"/>
                <a:ext cx="2873733" cy="2180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Экомотивация</a:t>
                </a:r>
                <a:r>
                  <a:rPr lang="en-US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населения</a:t>
                </a:r>
                <a:endParaRPr lang="en-US" dirty="0">
                  <a:solidFill>
                    <a:srgbClr val="017C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000" b="1" dirty="0">
                  <a:solidFill>
                    <a:srgbClr val="6C7C8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в возрасте 25-59 лет – </a:t>
                </a:r>
              </a:p>
              <a:p>
                <a:r>
                  <a:rPr lang="ru-RU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72,8 миллионов </a:t>
                </a:r>
              </a:p>
              <a:p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в возрасте от 60 лет и старше –</a:t>
                </a:r>
                <a:r>
                  <a:rPr lang="en-US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endParaRPr lang="ru-RU" sz="1100" b="1" dirty="0">
                  <a:solidFill>
                    <a:srgbClr val="6C7C8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ru-RU" sz="10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33,4 миллионов</a:t>
                </a:r>
                <a:endParaRPr lang="ru-RU" sz="1000" b="1" dirty="0">
                  <a:solidFill>
                    <a:srgbClr val="6C7C8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400" dirty="0">
                  <a:solidFill>
                    <a:srgbClr val="017C56"/>
                  </a:solidFill>
                  <a:latin typeface="Exo 2.0" panose="00000500000000000000" pitchFamily="50" charset="-52"/>
                </a:endParaRP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2E92C377-F4F4-4D50-978F-817E2D326331}"/>
                </a:ext>
              </a:extLst>
            </p:cNvPr>
            <p:cNvGrpSpPr/>
            <p:nvPr/>
          </p:nvGrpSpPr>
          <p:grpSpPr>
            <a:xfrm>
              <a:off x="620330" y="1707335"/>
              <a:ext cx="2492547" cy="1371964"/>
              <a:chOff x="1686395" y="3468147"/>
              <a:chExt cx="2803206" cy="1542959"/>
            </a:xfrm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5ED0F870-297E-4F41-B9EA-A25B6095AB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6395" y="3468147"/>
                <a:ext cx="2803206" cy="1299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C7C8E"/>
                  </a:solidFill>
                  <a:latin typeface="Exo 2.0" panose="00000500000000000000" pitchFamily="50" charset="-52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950EED-0100-4DEB-A24F-628BB4FB9604}"/>
                  </a:ext>
                </a:extLst>
              </p:cNvPr>
              <p:cNvSpPr txBox="1"/>
              <p:nvPr/>
            </p:nvSpPr>
            <p:spPr>
              <a:xfrm>
                <a:off x="1733544" y="3574640"/>
                <a:ext cx="2594951" cy="1436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ru-RU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Детский</a:t>
                </a:r>
                <a:r>
                  <a:rPr lang="en-US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сад</a:t>
                </a:r>
                <a:endParaRPr lang="en-US" dirty="0">
                  <a:solidFill>
                    <a:srgbClr val="017C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spcAft>
                    <a:spcPts val="600"/>
                  </a:spcAft>
                </a:pPr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Дети от 3 до 6 лет</a:t>
                </a:r>
              </a:p>
              <a:p>
                <a:pPr algn="r"/>
                <a:r>
                  <a:rPr lang="ru-RU" sz="20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13,3 млн. чел</a:t>
                </a:r>
              </a:p>
              <a:p>
                <a:endParaRPr lang="ru-RU" dirty="0"/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E8EB6A8A-9FF6-456D-94B2-FA34623B5CC0}"/>
                </a:ext>
              </a:extLst>
            </p:cNvPr>
            <p:cNvGrpSpPr/>
            <p:nvPr/>
          </p:nvGrpSpPr>
          <p:grpSpPr>
            <a:xfrm>
              <a:off x="620330" y="3050598"/>
              <a:ext cx="2492547" cy="1155260"/>
              <a:chOff x="4785466" y="1770640"/>
              <a:chExt cx="2803206" cy="1299246"/>
            </a:xfrm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2FC27E88-05FF-491A-A92C-7A5F471342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85466" y="1770640"/>
                <a:ext cx="2803206" cy="1299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C7C8E"/>
                  </a:solidFill>
                  <a:latin typeface="Exo 2.0" panose="00000500000000000000" pitchFamily="50" charset="-52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941BC5-86BB-4818-82A1-FDC520E5CB3D}"/>
                  </a:ext>
                </a:extLst>
              </p:cNvPr>
              <p:cNvSpPr txBox="1"/>
              <p:nvPr/>
            </p:nvSpPr>
            <p:spPr>
              <a:xfrm>
                <a:off x="4862504" y="1868030"/>
                <a:ext cx="2594951" cy="1124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ru-RU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Школа</a:t>
                </a:r>
                <a:endParaRPr lang="en-US" sz="1200" dirty="0">
                  <a:solidFill>
                    <a:srgbClr val="017C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spcAft>
                    <a:spcPts val="600"/>
                  </a:spcAft>
                </a:pPr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Обучающиеся</a:t>
                </a:r>
                <a:endParaRPr lang="en-US" sz="1100" b="1" dirty="0">
                  <a:solidFill>
                    <a:srgbClr val="6C7C8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0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16,8 млн. чел</a:t>
                </a: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3695934-09F3-433B-97E2-962E53A84553}"/>
                </a:ext>
              </a:extLst>
            </p:cNvPr>
            <p:cNvGrpSpPr/>
            <p:nvPr/>
          </p:nvGrpSpPr>
          <p:grpSpPr>
            <a:xfrm>
              <a:off x="494103" y="4402965"/>
              <a:ext cx="2618775" cy="1155262"/>
              <a:chOff x="7742577" y="1770640"/>
              <a:chExt cx="2945166" cy="1299246"/>
            </a:xfrm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188144A1-A944-4F34-98DD-99269D715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84537" y="1770640"/>
                <a:ext cx="2803206" cy="1299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C7C8E"/>
                  </a:solidFill>
                  <a:latin typeface="Exo 2.0" panose="00000500000000000000" pitchFamily="50" charset="-52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6B92F8D-6F37-4EFA-8E01-BB96AF5A1CA7}"/>
                  </a:ext>
                </a:extLst>
              </p:cNvPr>
              <p:cNvSpPr txBox="1"/>
              <p:nvPr/>
            </p:nvSpPr>
            <p:spPr>
              <a:xfrm>
                <a:off x="7742577" y="1777368"/>
                <a:ext cx="2803204" cy="1038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ru-RU" dirty="0">
                    <a:solidFill>
                      <a:srgbClr val="017C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СУЗ, ВУЗ</a:t>
                </a:r>
                <a:endParaRPr lang="en-US" sz="900" b="1" dirty="0">
                  <a:solidFill>
                    <a:srgbClr val="017C56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Студенты ВУЗов, </a:t>
                </a:r>
                <a:r>
                  <a:rPr lang="ru-RU" sz="1100" b="1" dirty="0" err="1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СУЗов</a:t>
                </a:r>
                <a:r>
                  <a:rPr lang="ru-RU" sz="11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r"/>
                <a:r>
                  <a:rPr lang="ru-RU" sz="2000" b="1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4,2 млн. чел</a:t>
                </a:r>
              </a:p>
            </p:txBody>
          </p:sp>
        </p:grp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5F6A3640-2F00-4B44-A2C7-496E11863388}"/>
                </a:ext>
              </a:extLst>
            </p:cNvPr>
            <p:cNvGrpSpPr/>
            <p:nvPr/>
          </p:nvGrpSpPr>
          <p:grpSpPr>
            <a:xfrm>
              <a:off x="1866605" y="1978044"/>
              <a:ext cx="7140615" cy="3580183"/>
              <a:chOff x="1866605" y="1987669"/>
              <a:chExt cx="7140615" cy="3580183"/>
            </a:xfrm>
          </p:grpSpPr>
          <p:cxnSp>
            <p:nvCxnSpPr>
              <p:cNvPr id="42" name="Соединитель: уступ 41">
                <a:extLst>
                  <a:ext uri="{FF2B5EF4-FFF2-40B4-BE49-F238E27FC236}">
                    <a16:creationId xmlns:a16="http://schemas.microsoft.com/office/drawing/2014/main" id="{295D190B-020E-4E52-BF4A-504CA30C4968}"/>
                  </a:ext>
                </a:extLst>
              </p:cNvPr>
              <p:cNvCxnSpPr>
                <a:cxnSpLocks/>
                <a:stCxn id="62" idx="2"/>
                <a:endCxn id="89" idx="2"/>
              </p:cNvCxnSpPr>
              <p:nvPr/>
            </p:nvCxnSpPr>
            <p:spPr>
              <a:xfrm rot="5400000" flipH="1" flipV="1">
                <a:off x="2802821" y="3966246"/>
                <a:ext cx="665390" cy="2537822"/>
              </a:xfrm>
              <a:prstGeom prst="bentConnector3">
                <a:avLst>
                  <a:gd name="adj1" fmla="val -34356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Соединитель: уступ 47">
                <a:extLst>
                  <a:ext uri="{FF2B5EF4-FFF2-40B4-BE49-F238E27FC236}">
                    <a16:creationId xmlns:a16="http://schemas.microsoft.com/office/drawing/2014/main" id="{7271E259-8C85-4F58-8805-047C0F6AA73F}"/>
                  </a:ext>
                </a:extLst>
              </p:cNvPr>
              <p:cNvCxnSpPr>
                <a:cxnSpLocks/>
                <a:stCxn id="60" idx="3"/>
                <a:endCxn id="86" idx="1"/>
              </p:cNvCxnSpPr>
              <p:nvPr/>
            </p:nvCxnSpPr>
            <p:spPr>
              <a:xfrm flipV="1">
                <a:off x="3112877" y="3432812"/>
                <a:ext cx="824049" cy="205041"/>
              </a:xfrm>
              <a:prstGeom prst="bent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Соединитель: уступ 65">
                <a:extLst>
                  <a:ext uri="{FF2B5EF4-FFF2-40B4-BE49-F238E27FC236}">
                    <a16:creationId xmlns:a16="http://schemas.microsoft.com/office/drawing/2014/main" id="{D86A1D6C-898C-4A83-A1AD-ADF204003721}"/>
                  </a:ext>
                </a:extLst>
              </p:cNvPr>
              <p:cNvCxnSpPr>
                <a:cxnSpLocks/>
                <a:stCxn id="56" idx="3"/>
                <a:endCxn id="85" idx="1"/>
              </p:cNvCxnSpPr>
              <p:nvPr/>
            </p:nvCxnSpPr>
            <p:spPr>
              <a:xfrm flipV="1">
                <a:off x="3112877" y="2224016"/>
                <a:ext cx="1563131" cy="70575"/>
              </a:xfrm>
              <a:prstGeom prst="bent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Соединитель: уступ 93">
                <a:extLst>
                  <a:ext uri="{FF2B5EF4-FFF2-40B4-BE49-F238E27FC236}">
                    <a16:creationId xmlns:a16="http://schemas.microsoft.com/office/drawing/2014/main" id="{E0F2225F-7BDB-492D-9DE5-0241CA57A7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413520" y="3778157"/>
                <a:ext cx="593700" cy="49863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Прямоугольник: скругленные углы 3">
                <a:extLst>
                  <a:ext uri="{FF2B5EF4-FFF2-40B4-BE49-F238E27FC236}">
                    <a16:creationId xmlns:a16="http://schemas.microsoft.com/office/drawing/2014/main" id="{62422F69-DDE5-4E8A-866D-D3297FF86F6C}"/>
                  </a:ext>
                </a:extLst>
              </p:cNvPr>
              <p:cNvSpPr/>
              <p:nvPr/>
            </p:nvSpPr>
            <p:spPr>
              <a:xfrm>
                <a:off x="4676008" y="1987669"/>
                <a:ext cx="713501" cy="47269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9,1% </a:t>
                </a:r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Прямоугольник: скругленные углы 3">
                <a:extLst>
                  <a:ext uri="{FF2B5EF4-FFF2-40B4-BE49-F238E27FC236}">
                    <a16:creationId xmlns:a16="http://schemas.microsoft.com/office/drawing/2014/main" id="{1325A2EB-1AB3-4D2B-82FC-07BB74C59369}"/>
                  </a:ext>
                </a:extLst>
              </p:cNvPr>
              <p:cNvSpPr/>
              <p:nvPr/>
            </p:nvSpPr>
            <p:spPr>
              <a:xfrm>
                <a:off x="3936926" y="3268519"/>
                <a:ext cx="632472" cy="32858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11,5% </a:t>
                </a:r>
              </a:p>
            </p:txBody>
          </p:sp>
          <p:sp>
            <p:nvSpPr>
              <p:cNvPr id="89" name="Прямоугольник: скругленные углы 3">
                <a:extLst>
                  <a:ext uri="{FF2B5EF4-FFF2-40B4-BE49-F238E27FC236}">
                    <a16:creationId xmlns:a16="http://schemas.microsoft.com/office/drawing/2014/main" id="{320B4450-206C-4129-806B-D871DDB3706C}"/>
                  </a:ext>
                </a:extLst>
              </p:cNvPr>
              <p:cNvSpPr/>
              <p:nvPr/>
            </p:nvSpPr>
            <p:spPr>
              <a:xfrm>
                <a:off x="4114220" y="4545008"/>
                <a:ext cx="580414" cy="35745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2,9% </a:t>
                </a:r>
              </a:p>
            </p:txBody>
          </p:sp>
          <p:sp>
            <p:nvSpPr>
              <p:cNvPr id="91" name="Прямоугольник: скругленные углы 3">
                <a:extLst>
                  <a:ext uri="{FF2B5EF4-FFF2-40B4-BE49-F238E27FC236}">
                    <a16:creationId xmlns:a16="http://schemas.microsoft.com/office/drawing/2014/main" id="{76D4A46C-E843-4A79-80BD-CDB688AD4FBB}"/>
                  </a:ext>
                </a:extLst>
              </p:cNvPr>
              <p:cNvSpPr/>
              <p:nvPr/>
            </p:nvSpPr>
            <p:spPr>
              <a:xfrm>
                <a:off x="6933120" y="4183692"/>
                <a:ext cx="1504720" cy="742148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возрасте от 25-59 лет -49,8%</a:t>
                </a:r>
              </a:p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возрасте от 60 лет и старше –</a:t>
                </a:r>
                <a:r>
                  <a:rPr lang="en-US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22,9%</a:t>
                </a:r>
              </a:p>
            </p:txBody>
          </p:sp>
        </p:grp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3F08F146-DB65-464F-8D7E-853E11012E3C}"/>
              </a:ext>
            </a:extLst>
          </p:cNvPr>
          <p:cNvSpPr>
            <a:spLocks noChangeAspect="1"/>
          </p:cNvSpPr>
          <p:nvPr/>
        </p:nvSpPr>
        <p:spPr>
          <a:xfrm>
            <a:off x="11961000" y="900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3">
            <a:extLst>
              <a:ext uri="{FF2B5EF4-FFF2-40B4-BE49-F238E27FC236}">
                <a16:creationId xmlns:a16="http://schemas.microsoft.com/office/drawing/2014/main" id="{04EFC4E7-5380-4261-B79C-7126FDB0442E}"/>
              </a:ext>
            </a:extLst>
          </p:cNvPr>
          <p:cNvSpPr/>
          <p:nvPr/>
        </p:nvSpPr>
        <p:spPr>
          <a:xfrm>
            <a:off x="5531335" y="4058075"/>
            <a:ext cx="1213692" cy="361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146,17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млн.человек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7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8B3B0-60DC-4AFF-8330-77BBFBDDD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6BD924-AEC7-46AC-8A73-DE9759698381}"/>
              </a:ext>
            </a:extLst>
          </p:cNvPr>
          <p:cNvSpPr/>
          <p:nvPr/>
        </p:nvSpPr>
        <p:spPr>
          <a:xfrm>
            <a:off x="536074" y="1009798"/>
            <a:ext cx="10821879" cy="57722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985C9F-F1CA-4C19-A278-709124036EB7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A85A2-2D77-4958-B4FF-7BEDAEDD0740}"/>
              </a:ext>
            </a:extLst>
          </p:cNvPr>
          <p:cNvSpPr txBox="1"/>
          <p:nvPr/>
        </p:nvSpPr>
        <p:spPr>
          <a:xfrm>
            <a:off x="820060" y="239094"/>
            <a:ext cx="1053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    Суть проектной инициативы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97769-BBBC-4175-8EE5-31E6C1471A22}"/>
              </a:ext>
            </a:extLst>
          </p:cNvPr>
          <p:cNvSpPr txBox="1"/>
          <p:nvPr/>
        </p:nvSpPr>
        <p:spPr>
          <a:xfrm>
            <a:off x="949911" y="1200405"/>
            <a:ext cx="9951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17C56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 ЕДИНОЙ НАЦИОНАЛЬНОЙ СИСТЕМЫ  НЕПРЕРЫВНОГО ЭКОЛОГИЧЕСКОГО ОБРАЗОВАНИЯ, ПРОСВЕЩЕНИЯ И МОТИВАЦИИ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2245353-D6CA-4E8A-86C8-C1276660D155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F7ECD1E8-C529-4D2A-9FF7-3BAAD59F1822}"/>
              </a:ext>
            </a:extLst>
          </p:cNvPr>
          <p:cNvSpPr>
            <a:spLocks noChangeAspect="1"/>
          </p:cNvSpPr>
          <p:nvPr/>
        </p:nvSpPr>
        <p:spPr>
          <a:xfrm>
            <a:off x="11961000" y="1908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D7C44F-A3EC-41B1-904B-33A3028F5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78" y="2275137"/>
            <a:ext cx="9354331" cy="40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288D9-F2CF-4593-9EF8-5FC2E3491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636EE-5EA0-4A62-A9D1-6480ECB72944}"/>
              </a:ext>
            </a:extLst>
          </p:cNvPr>
          <p:cNvSpPr txBox="1"/>
          <p:nvPr/>
        </p:nvSpPr>
        <p:spPr>
          <a:xfrm>
            <a:off x="1042829" y="52075"/>
            <a:ext cx="107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Суть проектной инициативы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8FE7C4-56CA-4A1C-ABB7-EA2634F8EAAD}"/>
              </a:ext>
            </a:extLst>
          </p:cNvPr>
          <p:cNvSpPr/>
          <p:nvPr/>
        </p:nvSpPr>
        <p:spPr>
          <a:xfrm>
            <a:off x="289112" y="587710"/>
            <a:ext cx="11394674" cy="6240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794A71-1562-42A0-B035-9DFB09580CE8}"/>
              </a:ext>
            </a:extLst>
          </p:cNvPr>
          <p:cNvSpPr/>
          <p:nvPr/>
        </p:nvSpPr>
        <p:spPr>
          <a:xfrm>
            <a:off x="378389" y="134450"/>
            <a:ext cx="72000" cy="36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F7367E4-3B83-4DB6-B7D8-D09FB4C41AC6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0E509529-5784-493F-8424-907B160B43F3}"/>
              </a:ext>
            </a:extLst>
          </p:cNvPr>
          <p:cNvSpPr>
            <a:spLocks noChangeAspect="1"/>
          </p:cNvSpPr>
          <p:nvPr/>
        </p:nvSpPr>
        <p:spPr>
          <a:xfrm>
            <a:off x="11961000" y="2412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8FB576B-B90C-458E-B32F-02929C6F8CF2}"/>
              </a:ext>
            </a:extLst>
          </p:cNvPr>
          <p:cNvGrpSpPr/>
          <p:nvPr/>
        </p:nvGrpSpPr>
        <p:grpSpPr>
          <a:xfrm>
            <a:off x="522049" y="654752"/>
            <a:ext cx="10981171" cy="983417"/>
            <a:chOff x="610312" y="860541"/>
            <a:chExt cx="10981171" cy="98341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24176FF-0B8B-4B59-8971-9F799A4C3136}"/>
                </a:ext>
              </a:extLst>
            </p:cNvPr>
            <p:cNvSpPr/>
            <p:nvPr/>
          </p:nvSpPr>
          <p:spPr>
            <a:xfrm>
              <a:off x="610313" y="1471947"/>
              <a:ext cx="10981170" cy="372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Образование (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знания) +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Просвещение (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воспитание)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24176FF-0B8B-4B59-8971-9F799A4C3136}"/>
                </a:ext>
              </a:extLst>
            </p:cNvPr>
            <p:cNvSpPr/>
            <p:nvPr/>
          </p:nvSpPr>
          <p:spPr>
            <a:xfrm>
              <a:off x="610312" y="860541"/>
              <a:ext cx="10981171" cy="525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rgbClr val="3150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единой национальной системы непрерывного экологического образования, просвещения и мотивации</a:t>
              </a:r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551299" y="84129"/>
            <a:ext cx="452716" cy="4735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FA3CD1F-6C7F-4A5C-82AE-B6A8DE8EF4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18" y="85604"/>
            <a:ext cx="439011" cy="439011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604821" y="1891628"/>
            <a:ext cx="3299654" cy="1074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1003847" y="1871560"/>
            <a:ext cx="268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образовательный процесс экологического воспитания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 СОШ СУЗ</a:t>
            </a:r>
          </a:p>
          <a:p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4153270" y="4383340"/>
            <a:ext cx="3520752" cy="917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4137438" y="1891628"/>
            <a:ext cx="3536585" cy="1056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605788" y="1891917"/>
            <a:ext cx="268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образовательный процесс элективных дисциплин по экологии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ВУЗ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7906986" y="1861329"/>
            <a:ext cx="3596234" cy="1073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353976" y="1861329"/>
            <a:ext cx="268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эколикбеза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для управленческих кадров, при повышении квалификации специалистов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38535" y="1871560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153235" y="1884279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7941466" y="1867204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604821" y="3123547"/>
            <a:ext cx="3271200" cy="1124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1042829" y="3212243"/>
            <a:ext cx="268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инвариантных модулей по экологическому воспитанию для образовательных учреждений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46837" y="3212243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4137437" y="3123548"/>
            <a:ext cx="3536585" cy="1083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692011" y="3259010"/>
            <a:ext cx="268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включение в модули университетской академической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мобильности модуля по экологии 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216235" y="3229411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7906986" y="3133705"/>
            <a:ext cx="3596234" cy="1061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435839" y="3229411"/>
            <a:ext cx="268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экологических модулей в систему подготовки и переподготовки кадров и курсов повышения квалификации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7975680" y="3219818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598382" y="4410840"/>
            <a:ext cx="3277639" cy="917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1019740" y="4555460"/>
            <a:ext cx="268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вовлеченности дошкольных и общеобразовательных учреждений 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38535" y="4487967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759109" y="4526606"/>
            <a:ext cx="268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вовлеченности студентов в изучение элективных дисциплин по экологии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185291" y="4496017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7905559" y="4379433"/>
            <a:ext cx="3597661" cy="917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479820" y="4508372"/>
            <a:ext cx="268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респондентов, получивших экологические знания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013889" y="4469234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583677" y="5413027"/>
            <a:ext cx="10904838" cy="1327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2116728" y="5427495"/>
            <a:ext cx="623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методических материалов (учебных пособий) для преподавателей 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49218" y="5540299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7308F6D-A1CF-48AF-9BA2-0D80BA6C85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3847" y="5985991"/>
            <a:ext cx="566871" cy="56962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2126493" y="5632109"/>
            <a:ext cx="956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сборников для различных уровней образования с представлением лучших практик по направлениям экологического воспитания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2136258" y="6006523"/>
            <a:ext cx="9567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 методических материалов (учебных пособий) для подготовки и переподготовки преподавателей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2116728" y="6222433"/>
            <a:ext cx="956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 методических материалов для повышения квалификации лиц, принимающих управленческие решения, в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внедрения наилучших доступных технологий</a:t>
            </a:r>
            <a:endParaRPr lang="ru-RU" sz="1200" dirty="0">
              <a:solidFill>
                <a:srgbClr val="F1425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7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6F0A291-1D75-4B01-84DD-95EADF01FB0B}"/>
              </a:ext>
            </a:extLst>
          </p:cNvPr>
          <p:cNvCxnSpPr>
            <a:cxnSpLocks/>
          </p:cNvCxnSpPr>
          <p:nvPr/>
        </p:nvCxnSpPr>
        <p:spPr>
          <a:xfrm>
            <a:off x="1193961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3D1A3903-4F05-4D92-967C-7C61760C51FB}"/>
              </a:ext>
            </a:extLst>
          </p:cNvPr>
          <p:cNvSpPr>
            <a:spLocks noChangeAspect="1"/>
          </p:cNvSpPr>
          <p:nvPr/>
        </p:nvSpPr>
        <p:spPr>
          <a:xfrm>
            <a:off x="11880877" y="2520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3AFE82-B8AD-45C4-9331-296AAC24D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C7D4F99-D7DC-473B-984F-4A9EDC9A6966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4DEBFD-C77B-449A-94EE-3E20701A40BC}"/>
              </a:ext>
            </a:extLst>
          </p:cNvPr>
          <p:cNvSpPr txBox="1"/>
          <p:nvPr/>
        </p:nvSpPr>
        <p:spPr>
          <a:xfrm>
            <a:off x="1098700" y="97017"/>
            <a:ext cx="107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Суть проектной инициативы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CEF825-04BF-4D66-9E0B-A8DEDF3386CE}"/>
              </a:ext>
            </a:extLst>
          </p:cNvPr>
          <p:cNvSpPr/>
          <p:nvPr/>
        </p:nvSpPr>
        <p:spPr>
          <a:xfrm>
            <a:off x="378389" y="134450"/>
            <a:ext cx="72000" cy="36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1B09AA-9399-452D-A102-CE96FD9D6C55}"/>
              </a:ext>
            </a:extLst>
          </p:cNvPr>
          <p:cNvSpPr/>
          <p:nvPr/>
        </p:nvSpPr>
        <p:spPr>
          <a:xfrm>
            <a:off x="378389" y="617351"/>
            <a:ext cx="11394674" cy="6240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1CDC499-9A2C-4DE6-A0A4-1DFD43FD439C}"/>
              </a:ext>
            </a:extLst>
          </p:cNvPr>
          <p:cNvSpPr/>
          <p:nvPr/>
        </p:nvSpPr>
        <p:spPr>
          <a:xfrm>
            <a:off x="559240" y="1231075"/>
            <a:ext cx="10981171" cy="503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(действие)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4454561-B9B8-4D6F-9D10-F32463990DDB}"/>
              </a:ext>
            </a:extLst>
          </p:cNvPr>
          <p:cNvSpPr>
            <a:spLocks noChangeAspect="1"/>
          </p:cNvSpPr>
          <p:nvPr/>
        </p:nvSpPr>
        <p:spPr>
          <a:xfrm>
            <a:off x="11961000" y="2916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524591" y="93051"/>
            <a:ext cx="452716" cy="4735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FA3CD1F-6C7F-4A5C-82AE-B6A8DE8EF4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778" y="97338"/>
            <a:ext cx="439011" cy="439011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24176FF-0B8B-4B59-8971-9F799A4C3136}"/>
              </a:ext>
            </a:extLst>
          </p:cNvPr>
          <p:cNvSpPr/>
          <p:nvPr/>
        </p:nvSpPr>
        <p:spPr>
          <a:xfrm>
            <a:off x="569354" y="705904"/>
            <a:ext cx="10981171" cy="525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национальной системы непрерывного экологического образования, просвещения и мотивации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8866909" y="1910511"/>
            <a:ext cx="2683616" cy="1368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6100020" y="1910511"/>
            <a:ext cx="2683616" cy="1368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3285748" y="1922412"/>
            <a:ext cx="2683616" cy="1363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534778" y="1922413"/>
            <a:ext cx="2683616" cy="1363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47942" y="2024532"/>
            <a:ext cx="234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различных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населения в природоохранные мероприятия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533868" y="1921405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621793" y="2005035"/>
            <a:ext cx="234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мотивации различных групп населения –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участников экологических мероприятий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287583" y="1921025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354087" y="1995897"/>
            <a:ext cx="244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информационной поддержки СМИ, Интернет-ресурсами. Социальная реклама экологически грамотного поведения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049826" y="1905389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9160756" y="1958038"/>
            <a:ext cx="2281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повышения роли системы ООПТ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экоцентров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просвещении населения.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Стимулирование образовательных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организаций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882212" y="1876314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524591" y="3451151"/>
            <a:ext cx="2683616" cy="191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3285748" y="3424678"/>
            <a:ext cx="2683616" cy="191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6100020" y="3424678"/>
            <a:ext cx="2683616" cy="191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8866909" y="3398024"/>
            <a:ext cx="2683616" cy="191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24369" y="3622376"/>
            <a:ext cx="235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сводного экологического плана общероссийских мероприятий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644542" y="3618109"/>
            <a:ext cx="253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бальной системы по оценке участия респондентов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экомероприятиях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конвертацией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459464" y="3550712"/>
            <a:ext cx="239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-кампания, демонстрирующая проводимую в стране экологическую работу, деятельность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эковолонтеров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пропаганду разумного потребления товаров, общественное порицание загрязнения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среды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9194563" y="3529207"/>
            <a:ext cx="226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ООПТ, создание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информ.центоров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(оказание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тур.услуг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Использование механизмов инициативного бюджетирования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524591" y="5455194"/>
            <a:ext cx="2683616" cy="1386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3251337" y="5455339"/>
            <a:ext cx="2775595" cy="1386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6112232" y="5446565"/>
            <a:ext cx="2683616" cy="1395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DDC7EB3-B3CF-4318-83B2-E4DC49E23448}"/>
              </a:ext>
            </a:extLst>
          </p:cNvPr>
          <p:cNvSpPr/>
          <p:nvPr/>
        </p:nvSpPr>
        <p:spPr>
          <a:xfrm>
            <a:off x="8888687" y="5427576"/>
            <a:ext cx="2683616" cy="1414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34377" y="5530593"/>
            <a:ext cx="268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мероприятий, включенных в сводный план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517993" y="5527166"/>
            <a:ext cx="268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вовлеченности в практическую экологическую деятельность,</a:t>
            </a:r>
          </a:p>
          <a:p>
            <a:r>
              <a:rPr lang="ru-RU" sz="1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 населения, оплачивающее</a:t>
            </a:r>
          </a:p>
          <a:p>
            <a:r>
              <a:rPr lang="ru-RU" sz="1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услуги ЖКХ по сниженной ставке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475320" y="5544480"/>
            <a:ext cx="268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Индекс цитируемости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9184013" y="5497707"/>
            <a:ext cx="234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охвата ООПТ, введенными в эксплуатацию информационными центрами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92498" y="3519507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264359" y="3508951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149683" y="3470959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875784" y="3443825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493899" y="5452771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196458" y="5458244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6111322" y="5462029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656171" y="4559132"/>
            <a:ext cx="250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прикладной мотивации –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установка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фандоматов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283283" y="4472856"/>
            <a:ext cx="268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aseline="30000" dirty="0"/>
              <a:t>1</a:t>
            </a:r>
            <a:endParaRPr lang="ru-RU" sz="1400" dirty="0"/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525085" y="6366619"/>
            <a:ext cx="268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18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фандоматов</a:t>
            </a:r>
            <a:r>
              <a:rPr lang="ru-RU" sz="1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субъекте РФ на 50 </a:t>
            </a:r>
            <a:r>
              <a:rPr lang="ru-RU" sz="118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тыс.населения</a:t>
            </a:r>
            <a:endParaRPr lang="ru-RU" sz="11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3166037" y="6295942"/>
            <a:ext cx="81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9195441" y="6250680"/>
            <a:ext cx="268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организаций, получивших финансовую поддержку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890F9C-D5AB-450D-B95B-9CA537759AFB}"/>
              </a:ext>
            </a:extLst>
          </p:cNvPr>
          <p:cNvSpPr txBox="1"/>
          <p:nvPr/>
        </p:nvSpPr>
        <p:spPr>
          <a:xfrm>
            <a:off x="8835273" y="5412848"/>
            <a:ext cx="268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9567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44192-652A-419F-838F-453D10831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581172" y="841303"/>
            <a:ext cx="10821879" cy="58556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06BABC-4CA0-4F34-8D3F-755ECDF1AE37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A2202-1A0A-4884-B7AD-D6DBD84F55D3}"/>
              </a:ext>
            </a:extLst>
          </p:cNvPr>
          <p:cNvSpPr txBox="1"/>
          <p:nvPr/>
        </p:nvSpPr>
        <p:spPr>
          <a:xfrm>
            <a:off x="1568500" y="255531"/>
            <a:ext cx="1071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Механизм реализации проекта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6CC798C-D7A2-4D29-A1E1-5A1F34B81ECC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3E25B185-9840-4B83-B965-3634A9C2D621}"/>
              </a:ext>
            </a:extLst>
          </p:cNvPr>
          <p:cNvSpPr>
            <a:spLocks noChangeAspect="1"/>
          </p:cNvSpPr>
          <p:nvPr/>
        </p:nvSpPr>
        <p:spPr>
          <a:xfrm>
            <a:off x="11961000" y="3924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5B3BA6-6C32-444D-851E-B33A98ED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4" y="162923"/>
            <a:ext cx="667747" cy="66774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57061" y="868718"/>
            <a:ext cx="10307858" cy="77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1684439" y="921228"/>
            <a:ext cx="352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НАЦИОНАЛЬНЫЙ </a:t>
            </a:r>
          </a:p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ПРОЕКТ «ЭКОЛОГИЯ»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6813292" y="923278"/>
            <a:ext cx="312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ФЕДЕРАЛЬНЫЙ ПРОЕКТ «ЭКОПРОСВЕЩЕНИЕ»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77972" y="2343739"/>
            <a:ext cx="4235974" cy="85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933877" y="2561022"/>
            <a:ext cx="208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ЭКООБРАЗОВАНИЕ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65544" y="4286525"/>
            <a:ext cx="4269667" cy="145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2799189" y="2558753"/>
            <a:ext cx="208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ЭКОПРОСВЕЩЕНИЕ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5096602" y="2343739"/>
            <a:ext cx="6011142" cy="84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7252524" y="2582905"/>
            <a:ext cx="1581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МОТИВАЦИЯ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76177" y="5892773"/>
            <a:ext cx="10356111" cy="54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7240354" y="6003621"/>
            <a:ext cx="159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PR- 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кампания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81854" y="3274929"/>
            <a:ext cx="4232092" cy="91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922100" y="3463213"/>
            <a:ext cx="220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9EA3A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Инвариантные модули по </a:t>
            </a:r>
          </a:p>
          <a:p>
            <a:r>
              <a:rPr lang="ru-RU" sz="1200" dirty="0">
                <a:solidFill>
                  <a:srgbClr val="9EA3A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экологическому воспитанию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937002" y="5005060"/>
            <a:ext cx="209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Модули академической </a:t>
            </a: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мобильности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909111" y="4387686"/>
            <a:ext cx="207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Экомодули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в системе переподготовки кадров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5107234" y="3285562"/>
            <a:ext cx="5993157" cy="1105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6937968" y="3333071"/>
            <a:ext cx="262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Координационный совет:</a:t>
            </a: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dirty="0" err="1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экоплана</a:t>
            </a:r>
            <a:endParaRPr lang="ru-RU" sz="1200" dirty="0">
              <a:solidFill>
                <a:srgbClr val="6C7C8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Ранжирование мероприятий</a:t>
            </a: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Бальная оценка</a:t>
            </a: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Обновление </a:t>
            </a:r>
            <a:r>
              <a:rPr lang="ru-RU" sz="1200" dirty="0" err="1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экоплана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5089306" y="4412511"/>
            <a:ext cx="6011085" cy="701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5464982" y="5543487"/>
            <a:ext cx="1916191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0" b="1" dirty="0">
              <a:solidFill>
                <a:srgbClr val="6C7C8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9179139" y="3460694"/>
            <a:ext cx="204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информационных</a:t>
            </a:r>
          </a:p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центров ООПТ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765544" y="1727487"/>
            <a:ext cx="10302948" cy="513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1390650" y="1759708"/>
            <a:ext cx="84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Федеральный проектный офис национального проекта «Экология» </a:t>
            </a:r>
          </a:p>
        </p:txBody>
      </p:sp>
      <p:pic>
        <p:nvPicPr>
          <p:cNvPr id="1028" name="Picture 4" descr="https://ach-rajon.ru/upload/iblock/c3f/ps_6-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98" y="3265780"/>
            <a:ext cx="1581173" cy="8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s3-ssl.mzstatic.com/image/thumb/Purple123/v4/a5/bc/6c/a5bc6c41-8be2-ae95-b723-b611ce7e5c2d/AppIcon-0-0-1x_U007emarketing-0-0-0-7-0-0-sRGB-0-0-0-GLES2_U002c0-512MB-85-220-0-0.png/1200x630w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30" y="4380613"/>
            <a:ext cx="1475942" cy="7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pr.khabkrai.ru/photos/8380_x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369517"/>
            <a:ext cx="1815012" cy="10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ildacdn.com/tild3264-3361-4963-a461-643462363136/noro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69" y="5896615"/>
            <a:ext cx="1758853" cy="5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3476141" y="5282835"/>
            <a:ext cx="19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ВУЗы России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121FA1F-7DE6-42AB-ACE3-434203214266}"/>
              </a:ext>
            </a:extLst>
          </p:cNvPr>
          <p:cNvSpPr/>
          <p:nvPr/>
        </p:nvSpPr>
        <p:spPr>
          <a:xfrm>
            <a:off x="5103672" y="5146158"/>
            <a:ext cx="6007351" cy="574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6998200" y="5282835"/>
            <a:ext cx="19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Установка </a:t>
            </a:r>
            <a:r>
              <a:rPr lang="ru-RU" sz="1200" dirty="0" err="1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фандоматов</a:t>
            </a:r>
            <a:endParaRPr lang="ru-RU" sz="1200" dirty="0">
              <a:solidFill>
                <a:srgbClr val="6C7C8E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https://s.rbk.ru/v1_companies_s3/resized/1200xH/media/trademarks/09cbf7e9-9bc6-460c-a960-461f44a238e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23" y="5186092"/>
            <a:ext cx="627321" cy="5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F2245D8-D6A3-40E0-BA58-E6B8D7F8CEEF}"/>
              </a:ext>
            </a:extLst>
          </p:cNvPr>
          <p:cNvSpPr txBox="1"/>
          <p:nvPr/>
        </p:nvSpPr>
        <p:spPr>
          <a:xfrm>
            <a:off x="6998200" y="4526758"/>
            <a:ext cx="287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Разработка сервиса с интеграций в систему «</a:t>
            </a:r>
            <a:r>
              <a:rPr lang="ru-RU" sz="1200" dirty="0" err="1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>
                <a:solidFill>
                  <a:srgbClr val="6C7C8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50" name="Picture 2" descr="https://www.qtech.ru/upload/iblock/fe9/%D0%9C%D0%B8%D0%BD%D1%86%D0%B8%D1%84%D1%80%D1%8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22" y="4558910"/>
            <a:ext cx="1638215" cy="3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4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44192-652A-419F-838F-453D10831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685061" y="1002359"/>
            <a:ext cx="10821879" cy="58556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06BABC-4CA0-4F34-8D3F-755ECDF1AE37}"/>
              </a:ext>
            </a:extLst>
          </p:cNvPr>
          <p:cNvSpPr/>
          <p:nvPr/>
        </p:nvSpPr>
        <p:spPr>
          <a:xfrm>
            <a:off x="685060" y="230704"/>
            <a:ext cx="72000" cy="540000"/>
          </a:xfrm>
          <a:prstGeom prst="rect">
            <a:avLst/>
          </a:prstGeom>
          <a:solidFill>
            <a:srgbClr val="01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A2202-1A0A-4884-B7AD-D6DBD84F55D3}"/>
              </a:ext>
            </a:extLst>
          </p:cNvPr>
          <p:cNvSpPr txBox="1"/>
          <p:nvPr/>
        </p:nvSpPr>
        <p:spPr>
          <a:xfrm>
            <a:off x="1607838" y="318846"/>
            <a:ext cx="1071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Планируемые эффекты от реализации проектной инициативы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EB763A-A666-4F21-BA22-1FDBF7C71342}"/>
              </a:ext>
            </a:extLst>
          </p:cNvPr>
          <p:cNvSpPr/>
          <p:nvPr/>
        </p:nvSpPr>
        <p:spPr>
          <a:xfrm>
            <a:off x="768891" y="1191832"/>
            <a:ext cx="10594434" cy="569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9407352-B287-4E9C-80CD-4328CA991104}"/>
              </a:ext>
            </a:extLst>
          </p:cNvPr>
          <p:cNvGrpSpPr/>
          <p:nvPr/>
        </p:nvGrpSpPr>
        <p:grpSpPr>
          <a:xfrm>
            <a:off x="795095" y="1341975"/>
            <a:ext cx="13435255" cy="5309082"/>
            <a:chOff x="687284" y="1341975"/>
            <a:chExt cx="13435255" cy="5309082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B6428B1B-597A-4931-95E0-029659BC7FB8}"/>
                </a:ext>
              </a:extLst>
            </p:cNvPr>
            <p:cNvGrpSpPr/>
            <p:nvPr/>
          </p:nvGrpSpPr>
          <p:grpSpPr>
            <a:xfrm>
              <a:off x="687284" y="1341975"/>
              <a:ext cx="13435255" cy="3335905"/>
              <a:chOff x="-26985" y="1341975"/>
              <a:chExt cx="13435255" cy="3335905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121FA1F-7DE6-42AB-ACE3-434203214266}"/>
                  </a:ext>
                </a:extLst>
              </p:cNvPr>
              <p:cNvSpPr/>
              <p:nvPr/>
            </p:nvSpPr>
            <p:spPr>
              <a:xfrm>
                <a:off x="1578543" y="2906831"/>
                <a:ext cx="2338939" cy="177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2245D8-D6A3-40E0-BA58-E6B8D7F8CEEF}"/>
                  </a:ext>
                </a:extLst>
              </p:cNvPr>
              <p:cNvSpPr txBox="1"/>
              <p:nvPr/>
            </p:nvSpPr>
            <p:spPr>
              <a:xfrm>
                <a:off x="1703672" y="3821230"/>
                <a:ext cx="20886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Участие в экологических акциях и сохранении природно-заповедного фонда</a:t>
                </a:r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950F1965-5A05-43B3-ADCC-CBF8C6BC9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0058" y="3043452"/>
                <a:ext cx="748904" cy="748904"/>
              </a:xfrm>
              <a:prstGeom prst="rect">
                <a:avLst/>
              </a:prstGeom>
            </p:spPr>
          </p:pic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A121FA1F-7DE6-42AB-ACE3-434203214266}"/>
                  </a:ext>
                </a:extLst>
              </p:cNvPr>
              <p:cNvSpPr/>
              <p:nvPr/>
            </p:nvSpPr>
            <p:spPr>
              <a:xfrm>
                <a:off x="-26985" y="1819966"/>
                <a:ext cx="10568230" cy="717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2245D8-D6A3-40E0-BA58-E6B8D7F8CEEF}"/>
                  </a:ext>
                </a:extLst>
              </p:cNvPr>
              <p:cNvSpPr txBox="1"/>
              <p:nvPr/>
            </p:nvSpPr>
            <p:spPr>
              <a:xfrm>
                <a:off x="73858" y="1903725"/>
                <a:ext cx="9981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Гражданин, который знает, как его образ жизни влияет на окружающую среду и как выбор взаимодействия с окружающей средой способствует ее сохранению или уничтожению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2245D8-D6A3-40E0-BA58-E6B8D7F8CEEF}"/>
                  </a:ext>
                </a:extLst>
              </p:cNvPr>
              <p:cNvSpPr txBox="1"/>
              <p:nvPr/>
            </p:nvSpPr>
            <p:spPr>
              <a:xfrm>
                <a:off x="2562494" y="1341975"/>
                <a:ext cx="10845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err="1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Экознание</a:t>
                </a:r>
                <a:r>
                  <a:rPr lang="ru-RU" sz="16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+ </a:t>
                </a:r>
                <a:r>
                  <a:rPr lang="ru-RU" sz="1600" dirty="0" err="1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Экодействие</a:t>
                </a:r>
                <a:r>
                  <a:rPr lang="ru-RU" sz="16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1600" dirty="0" err="1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Экокультурный</a:t>
                </a:r>
                <a:r>
                  <a:rPr lang="ru-RU" sz="16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гражданин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A2C07E37-4048-4A7B-9295-0BE9D7AFB4B2}"/>
                </a:ext>
              </a:extLst>
            </p:cNvPr>
            <p:cNvGrpSpPr/>
            <p:nvPr/>
          </p:nvGrpSpPr>
          <p:grpSpPr>
            <a:xfrm>
              <a:off x="2292812" y="4880008"/>
              <a:ext cx="2338939" cy="1771049"/>
              <a:chOff x="1578543" y="4880008"/>
              <a:chExt cx="2338939" cy="1771049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72E4B15-11D9-4CA9-B6A5-0C3F56E4B21F}"/>
                  </a:ext>
                </a:extLst>
              </p:cNvPr>
              <p:cNvSpPr/>
              <p:nvPr/>
            </p:nvSpPr>
            <p:spPr>
              <a:xfrm>
                <a:off x="1578543" y="4880008"/>
                <a:ext cx="2338939" cy="177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5BDBEA-06B7-44F8-9CA5-23D9AFB7C5C8}"/>
                  </a:ext>
                </a:extLst>
              </p:cNvPr>
              <p:cNvSpPr txBox="1"/>
              <p:nvPr/>
            </p:nvSpPr>
            <p:spPr>
              <a:xfrm>
                <a:off x="1757239" y="5983611"/>
                <a:ext cx="208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Энерго</a:t>
                </a:r>
                <a:b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</a:br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и ресурсосбережение</a:t>
                </a:r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B4771D73-FA64-46B7-845B-56E8FDD38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9198" y="5092295"/>
                <a:ext cx="763348" cy="763348"/>
              </a:xfrm>
              <a:prstGeom prst="rect">
                <a:avLst/>
              </a:prstGeom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A1363933-646A-48F2-85E9-B53C8BD34F35}"/>
                </a:ext>
              </a:extLst>
            </p:cNvPr>
            <p:cNvGrpSpPr/>
            <p:nvPr/>
          </p:nvGrpSpPr>
          <p:grpSpPr>
            <a:xfrm>
              <a:off x="4818720" y="4880008"/>
              <a:ext cx="2338939" cy="1771049"/>
              <a:chOff x="4818720" y="4880008"/>
              <a:chExt cx="2338939" cy="1771049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BAB3EC2-93B4-4F0B-B56F-10F56078A0A3}"/>
                  </a:ext>
                </a:extLst>
              </p:cNvPr>
              <p:cNvSpPr/>
              <p:nvPr/>
            </p:nvSpPr>
            <p:spPr>
              <a:xfrm>
                <a:off x="4818720" y="4880008"/>
                <a:ext cx="2338939" cy="177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764585-D69B-4A3C-A4E8-B40EDE9578A9}"/>
                  </a:ext>
                </a:extLst>
              </p:cNvPr>
              <p:cNvSpPr txBox="1"/>
              <p:nvPr/>
            </p:nvSpPr>
            <p:spPr>
              <a:xfrm>
                <a:off x="4997416" y="6104258"/>
                <a:ext cx="20886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Сортировка отходов</a:t>
                </a: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347DCF6C-BAD2-4F19-9EE2-941A0EC85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4750" y="5082669"/>
                <a:ext cx="786878" cy="78687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0E218B73-FC1D-4DA2-B75F-D64B653763CE}"/>
                </a:ext>
              </a:extLst>
            </p:cNvPr>
            <p:cNvGrpSpPr/>
            <p:nvPr/>
          </p:nvGrpSpPr>
          <p:grpSpPr>
            <a:xfrm>
              <a:off x="7344628" y="4880008"/>
              <a:ext cx="2338939" cy="1771049"/>
              <a:chOff x="7933768" y="4880008"/>
              <a:chExt cx="2338939" cy="1771049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5C6A980-7686-4A0E-AA37-29A8BDB77B9F}"/>
                  </a:ext>
                </a:extLst>
              </p:cNvPr>
              <p:cNvSpPr/>
              <p:nvPr/>
            </p:nvSpPr>
            <p:spPr>
              <a:xfrm>
                <a:off x="7933768" y="4880008"/>
                <a:ext cx="2338939" cy="177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B9CD9D-EBCA-46DC-B150-E4B7DA01A75A}"/>
                  </a:ext>
                </a:extLst>
              </p:cNvPr>
              <p:cNvSpPr txBox="1"/>
              <p:nvPr/>
            </p:nvSpPr>
            <p:spPr>
              <a:xfrm>
                <a:off x="8005328" y="6022078"/>
                <a:ext cx="208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Формирование </a:t>
                </a:r>
                <a:r>
                  <a:rPr lang="ru-RU" sz="1200" dirty="0" err="1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экопривычек</a:t>
                </a:r>
                <a:endParaRPr lang="ru-RU" sz="1200" dirty="0">
                  <a:solidFill>
                    <a:srgbClr val="6C7C8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5E73033D-3C71-4953-A9E8-ECC38522D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8787" y="5082669"/>
                <a:ext cx="772095" cy="772095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E7E263F-41D7-4F0C-B043-48A436A2A7DF}"/>
                </a:ext>
              </a:extLst>
            </p:cNvPr>
            <p:cNvGrpSpPr/>
            <p:nvPr/>
          </p:nvGrpSpPr>
          <p:grpSpPr>
            <a:xfrm>
              <a:off x="7344628" y="2906831"/>
              <a:ext cx="2338939" cy="1771049"/>
              <a:chOff x="7933768" y="2906831"/>
              <a:chExt cx="2338939" cy="1771049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2F306891-17D2-4B91-B933-BB19039E6858}"/>
                  </a:ext>
                </a:extLst>
              </p:cNvPr>
              <p:cNvSpPr/>
              <p:nvPr/>
            </p:nvSpPr>
            <p:spPr>
              <a:xfrm>
                <a:off x="7933768" y="2906831"/>
                <a:ext cx="2338939" cy="1771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03485-1FF0-4A98-AEFE-4E8349828ED2}"/>
                  </a:ext>
                </a:extLst>
              </p:cNvPr>
              <p:cNvSpPr txBox="1"/>
              <p:nvPr/>
            </p:nvSpPr>
            <p:spPr>
              <a:xfrm>
                <a:off x="8058897" y="3911283"/>
                <a:ext cx="208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6C7C8E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Принятие «экологичных» управленческих решений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A15D934F-7DE0-4751-9427-817E8EC04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689" y="3058676"/>
                <a:ext cx="772096" cy="772096"/>
              </a:xfrm>
              <a:prstGeom prst="rect">
                <a:avLst/>
              </a:prstGeom>
            </p:spPr>
          </p:pic>
        </p:grp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8BF7B0-FA8E-410B-8643-B7C2A3713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1" y="2935373"/>
            <a:ext cx="1634206" cy="1634206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6CC798C-D7A2-4D29-A1E1-5A1F34B81ECC}"/>
              </a:ext>
            </a:extLst>
          </p:cNvPr>
          <p:cNvCxnSpPr>
            <a:cxnSpLocks/>
          </p:cNvCxnSpPr>
          <p:nvPr/>
        </p:nvCxnSpPr>
        <p:spPr>
          <a:xfrm>
            <a:off x="1202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3E25B185-9840-4B83-B965-3634A9C2D621}"/>
              </a:ext>
            </a:extLst>
          </p:cNvPr>
          <p:cNvSpPr>
            <a:spLocks noChangeAspect="1"/>
          </p:cNvSpPr>
          <p:nvPr/>
        </p:nvSpPr>
        <p:spPr>
          <a:xfrm>
            <a:off x="11961000" y="3924000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736C5DB-9B14-4B49-99A0-FDDBB9DB41B6}"/>
              </a:ext>
            </a:extLst>
          </p:cNvPr>
          <p:cNvSpPr/>
          <p:nvPr/>
        </p:nvSpPr>
        <p:spPr>
          <a:xfrm>
            <a:off x="768891" y="211413"/>
            <a:ext cx="787778" cy="6778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5E7E9BA-9DA3-4937-B1F1-9905C0DDB00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0060" y="252216"/>
            <a:ext cx="633970" cy="6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9583</TotalTime>
  <Words>937</Words>
  <Application>Microsoft Office PowerPoint</Application>
  <PresentationFormat>Широкоэкранный</PresentationFormat>
  <Paragraphs>277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Exo 2.0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Пользователь</dc:creator>
  <cp:lastModifiedBy>admin</cp:lastModifiedBy>
  <cp:revision>397</cp:revision>
  <cp:lastPrinted>2021-10-21T11:46:46Z</cp:lastPrinted>
  <dcterms:created xsi:type="dcterms:W3CDTF">2021-09-30T07:41:11Z</dcterms:created>
  <dcterms:modified xsi:type="dcterms:W3CDTF">2021-12-10T10:56:33Z</dcterms:modified>
</cp:coreProperties>
</file>