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</p:sldMasterIdLst>
  <p:notesMasterIdLst>
    <p:notesMasterId r:id="rId23"/>
  </p:notesMasterIdLst>
  <p:sldIdLst>
    <p:sldId id="260" r:id="rId4"/>
    <p:sldId id="325" r:id="rId5"/>
    <p:sldId id="324" r:id="rId6"/>
    <p:sldId id="287" r:id="rId7"/>
    <p:sldId id="315" r:id="rId8"/>
    <p:sldId id="319" r:id="rId9"/>
    <p:sldId id="320" r:id="rId10"/>
    <p:sldId id="321" r:id="rId11"/>
    <p:sldId id="322" r:id="rId12"/>
    <p:sldId id="307" r:id="rId13"/>
    <p:sldId id="323" r:id="rId14"/>
    <p:sldId id="288" r:id="rId15"/>
    <p:sldId id="299" r:id="rId16"/>
    <p:sldId id="279" r:id="rId17"/>
    <p:sldId id="308" r:id="rId18"/>
    <p:sldId id="317" r:id="rId19"/>
    <p:sldId id="296" r:id="rId20"/>
    <p:sldId id="305" r:id="rId21"/>
    <p:sldId id="29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4E"/>
    <a:srgbClr val="1BCCB3"/>
    <a:srgbClr val="04AAC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4" autoAdjust="0"/>
    <p:restoredTop sz="92649" autoAdjust="0"/>
  </p:normalViewPr>
  <p:slideViewPr>
    <p:cSldViewPr snapToGrid="0">
      <p:cViewPr varScale="1">
        <p:scale>
          <a:sx n="88" d="100"/>
          <a:sy n="88" d="100"/>
        </p:scale>
        <p:origin x="881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rgbClr val="04AA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8F-4129-BAE7-B1C8420E0640}"/>
              </c:ext>
            </c:extLst>
          </c:dPt>
          <c:dPt>
            <c:idx val="1"/>
            <c:bubble3D val="0"/>
            <c:explosion val="5"/>
            <c:spPr>
              <a:solidFill>
                <a:srgbClr val="FE644E"/>
              </a:solidFill>
              <a:ln w="19050">
                <a:solidFill>
                  <a:srgbClr val="FE644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78F-4129-BAE7-B1C8420E064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F-4129-BAE7-B1C8420E0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85999015748032E-2"/>
          <c:y val="2.8429685751126615E-2"/>
          <c:w val="0.69097650098425212"/>
          <c:h val="0.4532969086308495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проектов, шт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65</c:v>
                </c:pt>
                <c:pt idx="2">
                  <c:v>40</c:v>
                </c:pt>
                <c:pt idx="3">
                  <c:v>35</c:v>
                </c:pt>
                <c:pt idx="4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9D-4F8D-A76A-4F5F7C5E1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7389104"/>
        <c:axId val="1017387440"/>
      </c:lineChart>
      <c:catAx>
        <c:axId val="1017389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7387440"/>
        <c:crosses val="autoZero"/>
        <c:auto val="1"/>
        <c:lblAlgn val="ctr"/>
        <c:lblOffset val="100"/>
        <c:noMultiLvlLbl val="0"/>
      </c:catAx>
      <c:valAx>
        <c:axId val="1017387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738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32900199758146E-2"/>
          <c:y val="6.3924575407204573E-2"/>
          <c:w val="0.59450508734032581"/>
          <c:h val="0.77039454778739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консолидированного бюджета на культуру</c:v>
                </c:pt>
              </c:strCache>
            </c:strRef>
          </c:tx>
          <c:spPr>
            <a:solidFill>
              <a:srgbClr val="1BCC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1BCCB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493</c:v>
                </c:pt>
                <c:pt idx="1">
                  <c:v>528</c:v>
                </c:pt>
                <c:pt idx="2">
                  <c:v>597</c:v>
                </c:pt>
                <c:pt idx="3" formatCode="General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4-4739-8BA6-39BE29D6BE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Частные инвестиции в основной капитал в культуре</c:v>
                </c:pt>
              </c:strCache>
            </c:strRef>
          </c:tx>
          <c:spPr>
            <a:solidFill>
              <a:srgbClr val="1BCCB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E0F-4D95-8B1E-267AA0E348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0F-4D95-8B1E-267AA0E348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0F-4D95-8B1E-267AA0E348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0F-4D95-8B1E-267AA0E348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47</c:v>
                </c:pt>
                <c:pt idx="1">
                  <c:v>20</c:v>
                </c:pt>
                <c:pt idx="2">
                  <c:v>28</c:v>
                </c:pt>
                <c:pt idx="3" formatCode="General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D4-4739-8BA6-39BE29D6B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816459312"/>
        <c:axId val="816456048"/>
      </c:barChart>
      <c:catAx>
        <c:axId val="81645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6456048"/>
        <c:crosses val="autoZero"/>
        <c:auto val="1"/>
        <c:lblAlgn val="ctr"/>
        <c:lblOffset val="100"/>
        <c:noMultiLvlLbl val="0"/>
      </c:catAx>
      <c:valAx>
        <c:axId val="8164560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1645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CCB3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17132752193398"/>
          <c:y val="6.7226048646739131E-2"/>
          <c:w val="0.27737645684303153"/>
          <c:h val="0.56335900078155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48645756357537767"/>
          <c:w val="1"/>
          <c:h val="0.3001746650779451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0.04</c:v>
                </c:pt>
                <c:pt idx="2">
                  <c:v>0.05</c:v>
                </c:pt>
                <c:pt idx="3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EF-46E5-B42C-D7E63FCDBC9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5699920"/>
        <c:axId val="495700752"/>
      </c:lineChart>
      <c:catAx>
        <c:axId val="49569992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495700752"/>
        <c:crosses val="autoZero"/>
        <c:auto val="1"/>
        <c:lblAlgn val="ctr"/>
        <c:lblOffset val="100"/>
        <c:noMultiLvlLbl val="0"/>
      </c:catAx>
      <c:valAx>
        <c:axId val="495700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569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9729958488748E-2"/>
          <c:y val="0.48645756357537767"/>
          <c:w val="0.90540540083022503"/>
          <c:h val="0.3001746650779451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1BCCB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1BCCB3"/>
              </a:solidFill>
              <a:ln w="9525">
                <a:solidFill>
                  <a:srgbClr val="1BCCB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BCCB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59-4816-9FB2-A395A916857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5699920"/>
        <c:axId val="495700752"/>
      </c:lineChart>
      <c:catAx>
        <c:axId val="49569992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495700752"/>
        <c:crosses val="autoZero"/>
        <c:auto val="1"/>
        <c:lblAlgn val="ctr"/>
        <c:lblOffset val="100"/>
        <c:noMultiLvlLbl val="0"/>
      </c:catAx>
      <c:valAx>
        <c:axId val="495700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569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9729958488748E-2"/>
          <c:y val="0.40413397589339067"/>
          <c:w val="0.90540540083022503"/>
          <c:h val="0.3824982527599321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1BCCB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1BCCB3"/>
              </a:solidFill>
              <a:ln w="9525">
                <a:solidFill>
                  <a:srgbClr val="1BCCB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1BCCB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1718</c:v>
                </c:pt>
                <c:pt idx="1">
                  <c:v>601</c:v>
                </c:pt>
                <c:pt idx="2">
                  <c:v>4642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22-4BA9-9D33-3CF3302D6731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5699920"/>
        <c:axId val="495700752"/>
      </c:line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>
                  <c:v>58</c:v>
                </c:pt>
                <c:pt idx="1">
                  <c:v>20</c:v>
                </c:pt>
                <c:pt idx="2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22-4BA9-9D33-3CF3302D6731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2855984"/>
        <c:axId val="612859312"/>
      </c:lineChart>
      <c:catAx>
        <c:axId val="49569992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495700752"/>
        <c:crosses val="autoZero"/>
        <c:auto val="1"/>
        <c:lblAlgn val="ctr"/>
        <c:lblOffset val="100"/>
        <c:noMultiLvlLbl val="0"/>
      </c:catAx>
      <c:valAx>
        <c:axId val="49570075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95699920"/>
        <c:crosses val="autoZero"/>
        <c:crossBetween val="between"/>
      </c:valAx>
      <c:valAx>
        <c:axId val="612859312"/>
        <c:scaling>
          <c:orientation val="minMax"/>
          <c:max val="4700"/>
        </c:scaling>
        <c:delete val="1"/>
        <c:axPos val="r"/>
        <c:numFmt formatCode="0" sourceLinked="1"/>
        <c:majorTickMark val="out"/>
        <c:minorTickMark val="none"/>
        <c:tickLblPos val="nextTo"/>
        <c:crossAx val="612855984"/>
        <c:crosses val="max"/>
        <c:crossBetween val="between"/>
      </c:valAx>
      <c:catAx>
        <c:axId val="612855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2859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9729958488748E-2"/>
          <c:y val="0.48645756357537767"/>
          <c:w val="0.90540540083022503"/>
          <c:h val="0.3001746650779451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1BCCB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1BCCB3"/>
              </a:solidFill>
              <a:ln w="9525">
                <a:solidFill>
                  <a:srgbClr val="1BCCB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BCCB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1">
                  <c:v>1</c:v>
                </c:pt>
                <c:pt idx="2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B4-4C09-AA3C-6762C35E30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5699920"/>
        <c:axId val="495700752"/>
      </c:lineChart>
      <c:catAx>
        <c:axId val="49569992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495700752"/>
        <c:crosses val="autoZero"/>
        <c:auto val="1"/>
        <c:lblAlgn val="ctr"/>
        <c:lblOffset val="100"/>
        <c:noMultiLvlLbl val="0"/>
      </c:catAx>
      <c:valAx>
        <c:axId val="495700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569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9729958488748E-2"/>
          <c:y val="0.56129718874082046"/>
          <c:w val="0.90540540083022503"/>
          <c:h val="0.225335039912502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1BCCB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1BCCB3"/>
              </a:solidFill>
              <a:ln w="9525">
                <a:solidFill>
                  <a:srgbClr val="1BCCB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1BCCB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1">
                  <c:v>21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EA-47C3-B1EC-29E064F32957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5699920"/>
        <c:axId val="495700752"/>
      </c:line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0.6</c:v>
                </c:pt>
                <c:pt idx="2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EA-47C3-B1EC-29E064F32957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2855984"/>
        <c:axId val="612859312"/>
      </c:lineChart>
      <c:catAx>
        <c:axId val="49569992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495700752"/>
        <c:crosses val="autoZero"/>
        <c:auto val="1"/>
        <c:lblAlgn val="ctr"/>
        <c:lblOffset val="100"/>
        <c:noMultiLvlLbl val="0"/>
      </c:catAx>
      <c:valAx>
        <c:axId val="49570075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95699920"/>
        <c:crosses val="autoZero"/>
        <c:crossBetween val="between"/>
      </c:valAx>
      <c:valAx>
        <c:axId val="612859312"/>
        <c:scaling>
          <c:orientation val="minMax"/>
          <c:max val="4700"/>
        </c:scaling>
        <c:delete val="1"/>
        <c:axPos val="r"/>
        <c:numFmt formatCode="General" sourceLinked="1"/>
        <c:majorTickMark val="out"/>
        <c:minorTickMark val="none"/>
        <c:tickLblPos val="nextTo"/>
        <c:crossAx val="612855984"/>
        <c:crosses val="max"/>
        <c:crossBetween val="between"/>
      </c:valAx>
      <c:catAx>
        <c:axId val="612855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2859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89789330883075"/>
          <c:y val="0.16828760135153895"/>
          <c:w val="0.27680052141588968"/>
          <c:h val="0.487111865443826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4AA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D3-41C1-985D-473792465AD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D3-41C1-985D-473792465A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5A-470E-A6C5-78F574FDDA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5A-470E-A6C5-78F574FDDA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5A-470E-A6C5-78F574FDDAC6}"/>
              </c:ext>
            </c:extLst>
          </c:dPt>
          <c:dPt>
            <c:idx val="5"/>
            <c:bubble3D val="0"/>
            <c:explosion val="23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CD3-41C1-985D-473792465ADD}"/>
              </c:ext>
            </c:extLst>
          </c:dPt>
          <c:dPt>
            <c:idx val="6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D3-41C1-985D-473792465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Транспорт</c:v>
                </c:pt>
                <c:pt idx="1">
                  <c:v>Коммунальная сфера</c:v>
                </c:pt>
                <c:pt idx="2">
                  <c:v>Образование</c:v>
                </c:pt>
                <c:pt idx="3">
                  <c:v>Телеком</c:v>
                </c:pt>
                <c:pt idx="4">
                  <c:v>Окружающая среда</c:v>
                </c:pt>
                <c:pt idx="5">
                  <c:v>Культура</c:v>
                </c:pt>
                <c:pt idx="6">
                  <c:v>Иное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</c:v>
                </c:pt>
                <c:pt idx="1">
                  <c:v>1.5</c:v>
                </c:pt>
                <c:pt idx="2">
                  <c:v>1</c:v>
                </c:pt>
                <c:pt idx="3">
                  <c:v>0.8</c:v>
                </c:pt>
                <c:pt idx="4">
                  <c:v>0.5</c:v>
                </c:pt>
                <c:pt idx="5">
                  <c:v>0.1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3-41C1-985D-473792465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271458992000039"/>
          <c:y val="0.12682263651063455"/>
          <c:w val="0.33395373868331585"/>
          <c:h val="0.50519296484898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44381631720614E-2"/>
          <c:y val="6.3242888909813916E-2"/>
          <c:w val="0.59930883159828374"/>
          <c:h val="0.77284304174302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Стоимость, млрд евро</c:v>
                </c:pt>
              </c:strCache>
            </c:strRef>
          </c:tx>
          <c:spPr>
            <a:solidFill>
              <a:srgbClr val="1BCC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1BCCB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</c:v>
                </c:pt>
                <c:pt idx="1">
                  <c:v>13</c:v>
                </c:pt>
                <c:pt idx="2">
                  <c:v>16</c:v>
                </c:pt>
                <c:pt idx="3">
                  <c:v>15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9-430A-AAA2-4C73C4BA8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-27"/>
        <c:axId val="1043250784"/>
        <c:axId val="1043245792"/>
      </c:barChart>
      <c:catAx>
        <c:axId val="10432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3245792"/>
        <c:crosses val="autoZero"/>
        <c:auto val="1"/>
        <c:lblAlgn val="ctr"/>
        <c:lblOffset val="100"/>
        <c:noMultiLvlLbl val="0"/>
      </c:catAx>
      <c:valAx>
        <c:axId val="1043245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325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599575738762865"/>
          <c:y val="0"/>
          <c:w val="0.3936972461385197"/>
          <c:h val="0.19682798658544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6D942-0920-4F16-BA9E-4070D4EE5EC6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3F70-AF3A-46AD-BE14-AA9CA09E9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0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93F70-AF3A-46AD-BE14-AA9CA09E91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2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http://251C614EB919F86D981F750EB8649E72.dms.sberbank.ru/251C614EB919F86D981F750EB8649E72-E51EDCCC74AC07140308FE5E211E6718-710A488E51509F1DDDF3D164982A390C/1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http://251C614EB919F86D981F750EB8649E72.dms.sberbank.ru/251C614EB919F86D981F750EB8649E72-E51EDCCC74AC07140308FE5E211E6718-710A488E51509F1DDDF3D164982A390C/1.png" TargetMode="External"/><Relationship Id="rId4" Type="http://schemas.openxmlformats.org/officeDocument/2006/relationships/image" Target="http://251C614EB919F86D981F750EB8649E72.dms.sberbank.ru/251C614EB919F86D981F750EB8649E72-E51EDCCC74AC07140308FE5E211E6718-C392B22D25AF786040308B782322A6F8/1.png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http://251C614EB919F86D981F750EB8649E72.dms.sberbank.ru/251C614EB919F86D981F750EB8649E72-E51EDCCC74AC07140308FE5E211E6718-710A488E51509F1DDDF3D164982A390C/1.png" TargetMode="External"/><Relationship Id="rId4" Type="http://schemas.openxmlformats.org/officeDocument/2006/relationships/image" Target="http://251C614EB919F86D981F750EB8649E72.dms.sberbank.ru/251C614EB919F86D981F750EB8649E72-E51EDCCC74AC07140308FE5E211E6718-C392B22D25AF786040308B782322A6F8/1.png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>
            <a:extLst>
              <a:ext uri="{FF2B5EF4-FFF2-40B4-BE49-F238E27FC236}">
                <a16:creationId xmlns:a16="http://schemas.microsoft.com/office/drawing/2014/main" id="{C42662A5-FD32-4F65-BCC6-C668ACFEF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F6DA376-5B17-4FA0-85F7-AFA38E2D2D2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2" b="36429"/>
          <a:stretch/>
        </p:blipFill>
        <p:spPr bwMode="auto">
          <a:xfrm>
            <a:off x="0" y="293912"/>
            <a:ext cx="4833356" cy="65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BBB9A2-7BE2-4C5C-AAEC-07B53A728696}"/>
              </a:ext>
            </a:extLst>
          </p:cNvPr>
          <p:cNvSpPr txBox="1"/>
          <p:nvPr userDrawn="1"/>
        </p:nvSpPr>
        <p:spPr>
          <a:xfrm>
            <a:off x="6986049" y="6557048"/>
            <a:ext cx="5176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37E7C-B5BB-4CCD-9279-93DE0E828F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  <a:sym typeface="Webding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  <a:sym typeface="Webding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9C9D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7" name="Рисунок 46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8" name="Рисунок 47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9" name="Рисунок 48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0" name="Рисунок 49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1" name="Рисунок 50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2" name="Рисунок 51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3" name="Рисунок 52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4" name="Рисунок 53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" name="Рисунок 54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6" name="Рисунок 55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7" name="Рисунок 56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8" name="Рисунок 57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9" name="Рисунок 58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0" name="Рисунок 59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C7522D-256B-46D4-BED9-E26BB942731C}"/>
              </a:ext>
            </a:extLst>
          </p:cNvPr>
          <p:cNvSpPr/>
          <p:nvPr userDrawn="1"/>
        </p:nvSpPr>
        <p:spPr>
          <a:xfrm>
            <a:off x="0" y="6549494"/>
            <a:ext cx="12192000" cy="30850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33000">
                <a:schemeClr val="accent5">
                  <a:lumMod val="85000"/>
                  <a:lumOff val="15000"/>
                </a:schemeClr>
              </a:gs>
              <a:gs pos="100000">
                <a:schemeClr val="accent5">
                  <a:lumMod val="7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BB9A2-7BE2-4C5C-AAEC-07B53A728696}"/>
              </a:ext>
            </a:extLst>
          </p:cNvPr>
          <p:cNvSpPr txBox="1"/>
          <p:nvPr userDrawn="1"/>
        </p:nvSpPr>
        <p:spPr>
          <a:xfrm>
            <a:off x="6986049" y="6557048"/>
            <a:ext cx="5176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Стратегическая сессия. Сентябрь 2020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  <a:sym typeface="Wingdings 2" panose="05020102010507070707" pitchFamily="18" charset="2"/>
              </a:rPr>
              <a:t> </a:t>
            </a:r>
            <a:fld id="{1CC37E7C-B5BB-4CCD-9279-93DE0E828F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  <a:sym typeface="Webding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  <a:sym typeface="Webding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9C9D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63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>
            <a:extLst>
              <a:ext uri="{FF2B5EF4-FFF2-40B4-BE49-F238E27FC236}">
                <a16:creationId xmlns:a16="http://schemas.microsoft.com/office/drawing/2014/main" id="{C42662A5-FD32-4F65-BCC6-C668ACFEF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F6DA376-5B17-4FA0-85F7-AFA38E2D2D2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2" b="36429"/>
          <a:stretch/>
        </p:blipFill>
        <p:spPr bwMode="auto">
          <a:xfrm>
            <a:off x="0" y="293912"/>
            <a:ext cx="4833356" cy="65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BBB9A2-7BE2-4C5C-AAEC-07B53A728696}"/>
              </a:ext>
            </a:extLst>
          </p:cNvPr>
          <p:cNvSpPr txBox="1"/>
          <p:nvPr userDrawn="1"/>
        </p:nvSpPr>
        <p:spPr>
          <a:xfrm>
            <a:off x="6986049" y="6557048"/>
            <a:ext cx="5176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37E7C-B5BB-4CCD-9279-93DE0E828F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  <a:sym typeface="Webding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  <a:sym typeface="Webding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9C9D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Рисунок 3" descr="http://251C614EB919F86D981F750EB8649E72.dms.sberbank.ru/251C614EB919F86D981F750EB8649E72-E51EDCCC74AC07140308FE5E211E6718-C392B22D25AF786040308B782322A6F8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" name="Рисунок 4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5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C7522D-256B-46D4-BED9-E26BB942731C}"/>
              </a:ext>
            </a:extLst>
          </p:cNvPr>
          <p:cNvSpPr/>
          <p:nvPr userDrawn="1"/>
        </p:nvSpPr>
        <p:spPr>
          <a:xfrm>
            <a:off x="0" y="6549494"/>
            <a:ext cx="12192000" cy="30850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33000">
                <a:schemeClr val="accent5">
                  <a:lumMod val="85000"/>
                  <a:lumOff val="15000"/>
                </a:schemeClr>
              </a:gs>
              <a:gs pos="100000">
                <a:schemeClr val="accent5">
                  <a:lumMod val="7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BB9A2-7BE2-4C5C-AAEC-07B53A728696}"/>
              </a:ext>
            </a:extLst>
          </p:cNvPr>
          <p:cNvSpPr txBox="1"/>
          <p:nvPr userDrawn="1"/>
        </p:nvSpPr>
        <p:spPr>
          <a:xfrm>
            <a:off x="6986049" y="6557048"/>
            <a:ext cx="5176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Стратегическая сессия. Сентябрь 2020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  <a:sym typeface="Wingdings 2" panose="05020102010507070707" pitchFamily="18" charset="2"/>
              </a:rPr>
              <a:t> </a:t>
            </a:r>
            <a:fld id="{1CC37E7C-B5BB-4CCD-9279-93DE0E828F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  <a:sym typeface="Webding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  <a:sym typeface="Webding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9C9D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23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>
            <a:extLst>
              <a:ext uri="{FF2B5EF4-FFF2-40B4-BE49-F238E27FC236}">
                <a16:creationId xmlns:a16="http://schemas.microsoft.com/office/drawing/2014/main" id="{C42662A5-FD32-4F65-BCC6-C668ACFEF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F6DA376-5B17-4FA0-85F7-AFA38E2D2D2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2" b="36429"/>
          <a:stretch/>
        </p:blipFill>
        <p:spPr bwMode="auto">
          <a:xfrm>
            <a:off x="0" y="293912"/>
            <a:ext cx="4833356" cy="65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BBB9A2-7BE2-4C5C-AAEC-07B53A728696}"/>
              </a:ext>
            </a:extLst>
          </p:cNvPr>
          <p:cNvSpPr txBox="1"/>
          <p:nvPr userDrawn="1"/>
        </p:nvSpPr>
        <p:spPr>
          <a:xfrm>
            <a:off x="6986049" y="6557048"/>
            <a:ext cx="5176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37E7C-B5BB-4CCD-9279-93DE0E828F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  <a:sym typeface="Webding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  <a:sym typeface="Webding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9C9D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Рисунок 3" descr="http://251C614EB919F86D981F750EB8649E72.dms.sberbank.ru/251C614EB919F86D981F750EB8649E72-E51EDCCC74AC07140308FE5E211E6718-C392B22D25AF786040308B782322A6F8/1.png"/>
          <p:cNvPicPr>
            <a:picLocks/>
          </p:cNvPicPr>
          <p:nvPr userDrawn="1"/>
        </p:nvPicPr>
        <p:blipFill>
          <a:blip r:link="rId4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" name="Рисунок 5" descr="http://251C614EB919F86D981F750EB8649E72.dms.sberbank.ru/251C614EB919F86D981F750EB8649E72-E51EDCCC74AC07140308FE5E211E6718-710A488E51509F1DDDF3D164982A390C/1.png"/>
          <p:cNvPicPr>
            <a:picLocks/>
          </p:cNvPicPr>
          <p:nvPr userDrawn="1"/>
        </p:nvPicPr>
        <p:blipFill>
          <a:blip r:link="rId5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1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C7522D-256B-46D4-BED9-E26BB942731C}"/>
              </a:ext>
            </a:extLst>
          </p:cNvPr>
          <p:cNvSpPr/>
          <p:nvPr userDrawn="1"/>
        </p:nvSpPr>
        <p:spPr>
          <a:xfrm>
            <a:off x="0" y="6549494"/>
            <a:ext cx="12192000" cy="30850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33000">
                <a:schemeClr val="accent5">
                  <a:lumMod val="85000"/>
                  <a:lumOff val="15000"/>
                </a:schemeClr>
              </a:gs>
              <a:gs pos="100000">
                <a:schemeClr val="accent5">
                  <a:lumMod val="7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BB9A2-7BE2-4C5C-AAEC-07B53A728696}"/>
              </a:ext>
            </a:extLst>
          </p:cNvPr>
          <p:cNvSpPr txBox="1"/>
          <p:nvPr userDrawn="1"/>
        </p:nvSpPr>
        <p:spPr>
          <a:xfrm>
            <a:off x="6986049" y="6557048"/>
            <a:ext cx="5176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</a:rPr>
              <a:t>Стратегическая сессия. Сентябрь 2020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  <a:sym typeface="Wingdings 2" panose="05020102010507070707" pitchFamily="18" charset="2"/>
              </a:rPr>
              <a:t> </a:t>
            </a:r>
            <a:fld id="{1CC37E7C-B5BB-4CCD-9279-93DE0E828F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  <a:sym typeface="Webding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F9C9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itchFamily="34" charset="0"/>
                <a:sym typeface="Webding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9C9D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57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5E512CA4-A117-41AF-90D0-A21C68ED3A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Слайд think-cell" r:id="rId7" imgW="425" imgH="424" progId="TCLayout.ActiveDocument.1">
                  <p:embed/>
                </p:oleObj>
              </mc:Choice>
              <mc:Fallback>
                <p:oleObj name="Слайд think-cell" r:id="rId7" imgW="425" imgH="424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5E512CA4-A117-41AF-90D0-A21C68ED3A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395D234B-C00C-479B-A404-1A5F20B168A8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588" y="1587"/>
            <a:ext cx="12193588" cy="6859968"/>
            <a:chOff x="-1588" y="1587"/>
            <a:chExt cx="12193588" cy="6859968"/>
          </a:xfrm>
        </p:grpSpPr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403108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5E512CA4-A117-41AF-90D0-A21C68ED3A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2" name="Слайд think-cell" r:id="rId7" imgW="425" imgH="424" progId="TCLayout.ActiveDocument.1">
                  <p:embed/>
                </p:oleObj>
              </mc:Choice>
              <mc:Fallback>
                <p:oleObj name="Слайд think-cell" r:id="rId7" imgW="425" imgH="424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5E512CA4-A117-41AF-90D0-A21C68ED3A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395D234B-C00C-479B-A404-1A5F20B168A8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588" y="1587"/>
            <a:ext cx="12193588" cy="6859968"/>
            <a:chOff x="-1588" y="1587"/>
            <a:chExt cx="12193588" cy="6859968"/>
          </a:xfrm>
        </p:grpSpPr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75434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5E512CA4-A117-41AF-90D0-A21C68ED3A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1" name="Слайд think-cell" r:id="rId7" imgW="425" imgH="424" progId="TCLayout.ActiveDocument.1">
                  <p:embed/>
                </p:oleObj>
              </mc:Choice>
              <mc:Fallback>
                <p:oleObj name="Слайд think-cell" r:id="rId7" imgW="425" imgH="424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5E512CA4-A117-41AF-90D0-A21C68ED3A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395D234B-C00C-479B-A404-1A5F20B168A8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588" y="1587"/>
            <a:ext cx="12193588" cy="6859968"/>
            <a:chOff x="-1588" y="1587"/>
            <a:chExt cx="12193588" cy="6859968"/>
          </a:xfrm>
        </p:grpSpPr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57370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5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2.e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5.bin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slideLayout" Target="../slideLayouts/slideLayout1.xml"/><Relationship Id="rId7" Type="http://schemas.openxmlformats.org/officeDocument/2006/relationships/chart" Target="../charts/chart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chart" Target="../charts/chart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Relationship Id="rId9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jpg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slideLayout" Target="../slideLayouts/slideLayout1.xml"/><Relationship Id="rId7" Type="http://schemas.openxmlformats.org/officeDocument/2006/relationships/chart" Target="../charts/chart9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10" Type="http://schemas.openxmlformats.org/officeDocument/2006/relationships/chart" Target="../charts/chart3.xml"/><Relationship Id="rId4" Type="http://schemas.openxmlformats.org/officeDocument/2006/relationships/notesSlide" Target="../notesSlides/notesSlide1.xml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1B9649A-8A7A-434E-A9A5-447A515964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1B9649A-8A7A-434E-A9A5-447A51596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Image">
            <a:extLst>
              <a:ext uri="{FF2B5EF4-FFF2-40B4-BE49-F238E27FC236}">
                <a16:creationId xmlns:a16="http://schemas.microsoft.com/office/drawing/2014/main" id="{1B7AF8F9-DEFD-40BD-99EC-ACB22FF8D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279840" y="1879686"/>
            <a:ext cx="6727018" cy="2800363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1A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ПРОЕКТ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>
                <a:solidFill>
                  <a:srgbClr val="1ACCB3"/>
                </a:solidFill>
                <a:latin typeface="Century Gothic" panose="020B0502020202020204"/>
              </a:rPr>
              <a:t>ЧАСТНЫЕ ИНВЕСТИЦИИ В ВЕЧНЫЕ </a:t>
            </a:r>
            <a:r>
              <a:rPr lang="ru-RU" sz="4400" b="1" noProof="0" dirty="0" smtClean="0">
                <a:solidFill>
                  <a:srgbClr val="1ACCB3"/>
                </a:solidFill>
                <a:latin typeface="Century Gothic" panose="020B0502020202020204"/>
              </a:rPr>
              <a:t>ЦЕННОСТИ</a:t>
            </a:r>
            <a:endParaRPr lang="en-GB" sz="4400" b="1" noProof="0" dirty="0" smtClean="0">
              <a:solidFill>
                <a:srgbClr val="1ACCB3"/>
              </a:solidFill>
              <a:latin typeface="Century Gothic" panose="020B0502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1ACCB3"/>
                </a:solidFill>
                <a:latin typeface="Century Gothic" panose="020B0502020202020204"/>
              </a:rPr>
              <a:t>В рамках Национального проекта «Культура»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1ACCB3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"/>
          <a:stretch/>
        </p:blipFill>
        <p:spPr>
          <a:xfrm>
            <a:off x="7166343" y="0"/>
            <a:ext cx="5101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1B9649A-8A7A-434E-A9A5-447A515964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5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1B9649A-8A7A-434E-A9A5-447A51596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713220" y="536949"/>
            <a:ext cx="11284816" cy="855215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FE644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Включение объектов культуры в программы лояльности без необходимости увеличения стоимости услуги на 20% НДС</a:t>
            </a:r>
          </a:p>
        </p:txBody>
      </p:sp>
      <p:sp>
        <p:nvSpPr>
          <p:cNvPr id="27" name="Овал 26"/>
          <p:cNvSpPr/>
          <p:nvPr/>
        </p:nvSpPr>
        <p:spPr>
          <a:xfrm>
            <a:off x="122989" y="507517"/>
            <a:ext cx="573986" cy="5739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white">
                    <a:lumMod val="75000"/>
                  </a:prstClr>
                </a:solidFill>
                <a:latin typeface="Century Gothic" panose="020B0502020202020204"/>
              </a:rPr>
              <a:t>5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7771" y="1663700"/>
            <a:ext cx="1561368" cy="965200"/>
          </a:xfrm>
          <a:prstGeom prst="round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БАНК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87019" y="1663700"/>
            <a:ext cx="1708832" cy="965200"/>
          </a:xfrm>
          <a:prstGeom prst="round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/>
              </a:rPr>
              <a:t>ОПЕРАТОР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27123" y="1689100"/>
            <a:ext cx="1708832" cy="965200"/>
          </a:xfrm>
          <a:prstGeom prst="round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ФИЗ. ЛИЦО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90485" y="3443418"/>
            <a:ext cx="2501900" cy="965200"/>
          </a:xfrm>
          <a:prstGeom prst="roundRect">
            <a:avLst/>
          </a:prstGeom>
          <a:solidFill>
            <a:srgbClr val="1BCCB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МУЗЕЙ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5" name="Group 188">
            <a:extLst>
              <a:ext uri="{FF2B5EF4-FFF2-40B4-BE49-F238E27FC236}">
                <a16:creationId xmlns:a16="http://schemas.microsoft.com/office/drawing/2014/main" id="{CF6FD25F-0ED6-49B4-B066-7AE44DD5C32B}"/>
              </a:ext>
            </a:extLst>
          </p:cNvPr>
          <p:cNvGrpSpPr>
            <a:grpSpLocks/>
          </p:cNvGrpSpPr>
          <p:nvPr/>
        </p:nvGrpSpPr>
        <p:grpSpPr>
          <a:xfrm>
            <a:off x="2760516" y="2032934"/>
            <a:ext cx="674026" cy="277532"/>
            <a:chOff x="2285041" y="2661166"/>
            <a:chExt cx="462398" cy="208514"/>
          </a:xfrm>
          <a:solidFill>
            <a:schemeClr val="accent1">
              <a:lumMod val="25000"/>
            </a:schemeClr>
          </a:solidFill>
        </p:grpSpPr>
        <p:sp>
          <p:nvSpPr>
            <p:cNvPr id="16" name="Rectangle: Rounded Corners 189">
              <a:extLst>
                <a:ext uri="{FF2B5EF4-FFF2-40B4-BE49-F238E27FC236}">
                  <a16:creationId xmlns:a16="http://schemas.microsoft.com/office/drawing/2014/main" id="{3B19A51F-DF9F-429F-A57E-9C73439D39C8}"/>
                </a:ext>
              </a:extLst>
            </p:cNvPr>
            <p:cNvSpPr/>
            <p:nvPr/>
          </p:nvSpPr>
          <p:spPr>
            <a:xfrm>
              <a:off x="2285041" y="2661166"/>
              <a:ext cx="462398" cy="208514"/>
            </a:xfrm>
            <a:prstGeom prst="roundRect">
              <a:avLst>
                <a:gd name="adj" fmla="val 50000"/>
              </a:avLst>
            </a:prstGeom>
            <a:solidFill>
              <a:srgbClr val="1BCCB3"/>
            </a:solidFill>
            <a:ln w="6350" cap="sq">
              <a:solidFill>
                <a:schemeClr val="tx1"/>
              </a:solidFill>
              <a:miter lim="800000"/>
            </a:ln>
            <a:effectLst>
              <a:outerShdw blurRad="152400" dist="50800" dir="5400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17" name="Straight Arrow Connector 190">
              <a:extLst>
                <a:ext uri="{FF2B5EF4-FFF2-40B4-BE49-F238E27FC236}">
                  <a16:creationId xmlns:a16="http://schemas.microsoft.com/office/drawing/2014/main" id="{A142CF75-0A1D-4EB5-B700-47D8AE198522}"/>
                </a:ext>
              </a:extLst>
            </p:cNvPr>
            <p:cNvCxnSpPr/>
            <p:nvPr/>
          </p:nvCxnSpPr>
          <p:spPr>
            <a:xfrm flipH="1">
              <a:off x="2376299" y="2765423"/>
              <a:ext cx="279882" cy="0"/>
            </a:xfrm>
            <a:prstGeom prst="straightConnector1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88">
            <a:extLst>
              <a:ext uri="{FF2B5EF4-FFF2-40B4-BE49-F238E27FC236}">
                <a16:creationId xmlns:a16="http://schemas.microsoft.com/office/drawing/2014/main" id="{CF6FD25F-0ED6-49B4-B066-7AE44DD5C32B}"/>
              </a:ext>
            </a:extLst>
          </p:cNvPr>
          <p:cNvGrpSpPr>
            <a:grpSpLocks/>
          </p:cNvGrpSpPr>
          <p:nvPr/>
        </p:nvGrpSpPr>
        <p:grpSpPr>
          <a:xfrm>
            <a:off x="5264203" y="2057400"/>
            <a:ext cx="674026" cy="277532"/>
            <a:chOff x="2285041" y="2661166"/>
            <a:chExt cx="462398" cy="208514"/>
          </a:xfrm>
          <a:solidFill>
            <a:schemeClr val="accent1">
              <a:lumMod val="25000"/>
            </a:schemeClr>
          </a:solidFill>
        </p:grpSpPr>
        <p:sp>
          <p:nvSpPr>
            <p:cNvPr id="22" name="Rectangle: Rounded Corners 189">
              <a:extLst>
                <a:ext uri="{FF2B5EF4-FFF2-40B4-BE49-F238E27FC236}">
                  <a16:creationId xmlns:a16="http://schemas.microsoft.com/office/drawing/2014/main" id="{3B19A51F-DF9F-429F-A57E-9C73439D39C8}"/>
                </a:ext>
              </a:extLst>
            </p:cNvPr>
            <p:cNvSpPr/>
            <p:nvPr/>
          </p:nvSpPr>
          <p:spPr>
            <a:xfrm>
              <a:off x="2285041" y="2661166"/>
              <a:ext cx="462398" cy="208514"/>
            </a:xfrm>
            <a:prstGeom prst="roundRect">
              <a:avLst>
                <a:gd name="adj" fmla="val 50000"/>
              </a:avLst>
            </a:prstGeom>
            <a:solidFill>
              <a:srgbClr val="1BCCB3"/>
            </a:solidFill>
            <a:ln w="6350" cap="sq">
              <a:solidFill>
                <a:schemeClr val="tx1"/>
              </a:solidFill>
              <a:miter lim="800000"/>
            </a:ln>
            <a:effectLst>
              <a:outerShdw blurRad="152400" dist="50800" dir="5400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23" name="Straight Arrow Connector 190">
              <a:extLst>
                <a:ext uri="{FF2B5EF4-FFF2-40B4-BE49-F238E27FC236}">
                  <a16:creationId xmlns:a16="http://schemas.microsoft.com/office/drawing/2014/main" id="{A142CF75-0A1D-4EB5-B700-47D8AE198522}"/>
                </a:ext>
              </a:extLst>
            </p:cNvPr>
            <p:cNvCxnSpPr/>
            <p:nvPr/>
          </p:nvCxnSpPr>
          <p:spPr>
            <a:xfrm flipH="1">
              <a:off x="2376299" y="2765423"/>
              <a:ext cx="279882" cy="0"/>
            </a:xfrm>
            <a:prstGeom prst="straightConnector1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88">
            <a:extLst>
              <a:ext uri="{FF2B5EF4-FFF2-40B4-BE49-F238E27FC236}">
                <a16:creationId xmlns:a16="http://schemas.microsoft.com/office/drawing/2014/main" id="{CF6FD25F-0ED6-49B4-B066-7AE44DD5C32B}"/>
              </a:ext>
            </a:extLst>
          </p:cNvPr>
          <p:cNvGrpSpPr>
            <a:grpSpLocks/>
          </p:cNvGrpSpPr>
          <p:nvPr/>
        </p:nvGrpSpPr>
        <p:grpSpPr>
          <a:xfrm rot="5400000">
            <a:off x="3970721" y="2897393"/>
            <a:ext cx="741429" cy="277532"/>
            <a:chOff x="2285041" y="2661166"/>
            <a:chExt cx="462398" cy="208514"/>
          </a:xfrm>
          <a:solidFill>
            <a:schemeClr val="accent1">
              <a:lumMod val="25000"/>
            </a:schemeClr>
          </a:solidFill>
        </p:grpSpPr>
        <p:sp>
          <p:nvSpPr>
            <p:cNvPr id="25" name="Rectangle: Rounded Corners 189">
              <a:extLst>
                <a:ext uri="{FF2B5EF4-FFF2-40B4-BE49-F238E27FC236}">
                  <a16:creationId xmlns:a16="http://schemas.microsoft.com/office/drawing/2014/main" id="{3B19A51F-DF9F-429F-A57E-9C73439D39C8}"/>
                </a:ext>
              </a:extLst>
            </p:cNvPr>
            <p:cNvSpPr/>
            <p:nvPr/>
          </p:nvSpPr>
          <p:spPr>
            <a:xfrm>
              <a:off x="2285041" y="2661166"/>
              <a:ext cx="462398" cy="20851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6350" cap="sq">
              <a:solidFill>
                <a:schemeClr val="tx1"/>
              </a:solidFill>
              <a:miter lim="800000"/>
            </a:ln>
            <a:effectLst>
              <a:outerShdw blurRad="152400" dist="50800" dir="5400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26" name="Straight Arrow Connector 190">
              <a:extLst>
                <a:ext uri="{FF2B5EF4-FFF2-40B4-BE49-F238E27FC236}">
                  <a16:creationId xmlns:a16="http://schemas.microsoft.com/office/drawing/2014/main" id="{A142CF75-0A1D-4EB5-B700-47D8AE198522}"/>
                </a:ext>
              </a:extLst>
            </p:cNvPr>
            <p:cNvCxnSpPr/>
            <p:nvPr/>
          </p:nvCxnSpPr>
          <p:spPr>
            <a:xfrm flipH="1">
              <a:off x="2376299" y="2765423"/>
              <a:ext cx="279882" cy="0"/>
            </a:xfrm>
            <a:prstGeom prst="straightConnector1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113617" y="2766732"/>
            <a:ext cx="298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EA631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НДС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5070" y="3071569"/>
            <a:ext cx="5270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Расчет потенциальной стоимости НДС – </a:t>
            </a:r>
            <a:r>
              <a:rPr lang="ru-RU" sz="2400" b="1" dirty="0" smtClean="0">
                <a:solidFill>
                  <a:srgbClr val="1BCCB3"/>
                </a:solidFill>
                <a:latin typeface="Century Gothic" panose="020B0502020202020204"/>
              </a:rPr>
              <a:t>48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млн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руб.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= </a:t>
            </a:r>
          </a:p>
          <a:p>
            <a:pPr lvl="0"/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Объем бонусов Спасибо </a:t>
            </a:r>
            <a:r>
              <a:rPr lang="ru-RU" dirty="0">
                <a:solidFill>
                  <a:prstClr val="white"/>
                </a:solidFill>
                <a:latin typeface="Century Gothic" panose="020B0502020202020204"/>
              </a:rPr>
              <a:t>* </a:t>
            </a:r>
            <a:r>
              <a:rPr lang="ru-RU" dirty="0">
                <a:solidFill>
                  <a:prstClr val="white"/>
                </a:solidFill>
              </a:rPr>
              <a:t>1</a:t>
            </a:r>
            <a:r>
              <a:rPr lang="ru-RU" dirty="0" smtClean="0">
                <a:solidFill>
                  <a:prstClr val="white"/>
                </a:solidFill>
              </a:rPr>
              <a:t>% * 20%</a:t>
            </a:r>
            <a:r>
              <a:rPr lang="ru-RU" sz="3200" dirty="0" smtClean="0">
                <a:solidFill>
                  <a:prstClr val="white"/>
                </a:solidFill>
              </a:rPr>
              <a:t>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24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млрд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рублей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504B14B-E722-4D56-8AC8-0C594C3B82C0}"/>
              </a:ext>
            </a:extLst>
          </p:cNvPr>
          <p:cNvCxnSpPr>
            <a:cxnSpLocks/>
            <a:stCxn id="30" idx="6"/>
            <a:endCxn id="34" idx="2"/>
          </p:cNvCxnSpPr>
          <p:nvPr/>
        </p:nvCxnSpPr>
        <p:spPr>
          <a:xfrm flipV="1">
            <a:off x="2078213" y="5934033"/>
            <a:ext cx="2048700" cy="673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60BEFA9-2855-49A4-AA93-1BBDDB1B3D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24" y="5747046"/>
            <a:ext cx="369978" cy="369978"/>
          </a:xfrm>
          <a:prstGeom prst="rect">
            <a:avLst/>
          </a:prstGeom>
          <a:noFill/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id="{F725C6B7-0B1E-4BD8-964A-2EE051D806FC}"/>
              </a:ext>
            </a:extLst>
          </p:cNvPr>
          <p:cNvSpPr/>
          <p:nvPr/>
        </p:nvSpPr>
        <p:spPr>
          <a:xfrm>
            <a:off x="1610213" y="5706765"/>
            <a:ext cx="468000" cy="46800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95141DA-59EC-4AA6-8FD4-2D7CA678C4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82" y="5728253"/>
            <a:ext cx="373779" cy="373779"/>
          </a:xfrm>
          <a:prstGeom prst="rect">
            <a:avLst/>
          </a:prstGeom>
          <a:noFill/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5FA5BFF-A8E5-442E-A844-5E1D4F08135E}"/>
              </a:ext>
            </a:extLst>
          </p:cNvPr>
          <p:cNvSpPr/>
          <p:nvPr/>
        </p:nvSpPr>
        <p:spPr>
          <a:xfrm>
            <a:off x="1322773" y="6195365"/>
            <a:ext cx="104346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Участник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41C71DD-9BCF-413A-BC88-1C9A1736FA1E}"/>
              </a:ext>
            </a:extLst>
          </p:cNvPr>
          <p:cNvSpPr/>
          <p:nvPr/>
        </p:nvSpPr>
        <p:spPr>
          <a:xfrm>
            <a:off x="2289273" y="6195365"/>
            <a:ext cx="139388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Покупка по карте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Arial" charset="0"/>
              <a:cs typeface="Arial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D34D826A-ACEC-46B7-B645-48E67EBBC71E}"/>
              </a:ext>
            </a:extLst>
          </p:cNvPr>
          <p:cNvSpPr/>
          <p:nvPr/>
        </p:nvSpPr>
        <p:spPr>
          <a:xfrm>
            <a:off x="4126913" y="5700033"/>
            <a:ext cx="468000" cy="46800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1EEC26C-04EB-4194-8046-6B2CEFBABA89}"/>
              </a:ext>
            </a:extLst>
          </p:cNvPr>
          <p:cNvSpPr/>
          <p:nvPr/>
        </p:nvSpPr>
        <p:spPr>
          <a:xfrm>
            <a:off x="3705708" y="6193942"/>
            <a:ext cx="127910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Торговая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rial" charset="0"/>
                <a:cs typeface="Arial" charset="0"/>
              </a:rPr>
              <a:t>точка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E222042-9A57-4A15-B929-C5315B6DF0F2}"/>
              </a:ext>
            </a:extLst>
          </p:cNvPr>
          <p:cNvGrpSpPr/>
          <p:nvPr/>
        </p:nvGrpSpPr>
        <p:grpSpPr>
          <a:xfrm>
            <a:off x="5413607" y="5704217"/>
            <a:ext cx="468000" cy="468000"/>
            <a:chOff x="514459" y="4476424"/>
            <a:chExt cx="468000" cy="4680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14B9A322-512F-47DF-BBD4-F4D588E7B339}"/>
                </a:ext>
              </a:extLst>
            </p:cNvPr>
            <p:cNvSpPr/>
            <p:nvPr/>
          </p:nvSpPr>
          <p:spPr>
            <a:xfrm>
              <a:off x="514459" y="4476424"/>
              <a:ext cx="468000" cy="468000"/>
            </a:xfrm>
            <a:prstGeom prst="ellipse">
              <a:avLst/>
            </a:prstGeom>
            <a:solidFill>
              <a:srgbClr val="2BD6A6"/>
            </a:solidFill>
            <a:ln>
              <a:solidFill>
                <a:srgbClr val="2BD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97ABF59-9EED-412A-9A52-E1FC4FD6E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46" y="4525435"/>
              <a:ext cx="369978" cy="369978"/>
            </a:xfrm>
            <a:prstGeom prst="rect">
              <a:avLst/>
            </a:prstGeom>
            <a:noFill/>
          </p:spPr>
        </p:pic>
      </p:grpSp>
      <p:sp>
        <p:nvSpPr>
          <p:cNvPr id="39" name="Заголовок 8">
            <a:extLst>
              <a:ext uri="{FF2B5EF4-FFF2-40B4-BE49-F238E27FC236}">
                <a16:creationId xmlns:a16="http://schemas.microsoft.com/office/drawing/2014/main" id="{AD8F3858-EF14-456D-9C02-FA95A6ACB88A}"/>
              </a:ext>
            </a:extLst>
          </p:cNvPr>
          <p:cNvSpPr txBox="1">
            <a:spLocks/>
          </p:cNvSpPr>
          <p:nvPr/>
        </p:nvSpPr>
        <p:spPr>
          <a:xfrm>
            <a:off x="5652083" y="5132475"/>
            <a:ext cx="3560654" cy="697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Bebas Neue Book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для партнера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 бонус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= 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,0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руб.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в т.ч. НДС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847FCB6-0D02-4799-A111-C54933CDA23C}"/>
              </a:ext>
            </a:extLst>
          </p:cNvPr>
          <p:cNvSpPr/>
          <p:nvPr/>
        </p:nvSpPr>
        <p:spPr>
          <a:xfrm>
            <a:off x="4970565" y="6214522"/>
            <a:ext cx="142832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Партнер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Arial" charset="0"/>
              <a:cs typeface="Arial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4E9D34A-68B1-49BD-9DF9-EFB11B284589}"/>
              </a:ext>
            </a:extLst>
          </p:cNvPr>
          <p:cNvGrpSpPr/>
          <p:nvPr/>
        </p:nvGrpSpPr>
        <p:grpSpPr>
          <a:xfrm>
            <a:off x="8971770" y="5700033"/>
            <a:ext cx="468000" cy="469608"/>
            <a:chOff x="7342015" y="1603968"/>
            <a:chExt cx="896891" cy="899973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6DD50B2-0552-4D26-9523-22E7080DCB97}"/>
                </a:ext>
              </a:extLst>
            </p:cNvPr>
            <p:cNvSpPr/>
            <p:nvPr/>
          </p:nvSpPr>
          <p:spPr>
            <a:xfrm>
              <a:off x="7529653" y="1770725"/>
              <a:ext cx="533686" cy="533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4DEF4AB-4E47-444E-8D4B-FFA042D2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0" b="92466" l="344" r="95876">
                          <a14:foregroundMark x1="10309" y1="26027" x2="9622" y2="39041"/>
                          <a14:foregroundMark x1="5498" y1="36986" x2="3925" y2="48630"/>
                          <a14:foregroundMark x1="5498" y1="94178" x2="43986" y2="92808"/>
                          <a14:foregroundMark x1="43986" y1="92808" x2="57045" y2="92808"/>
                          <a14:foregroundMark x1="25430" y1="90753" x2="65636" y2="87671"/>
                          <a14:foregroundMark x1="65636" y1="87671" x2="68041" y2="85959"/>
                          <a14:foregroundMark x1="54983" y1="91438" x2="81100" y2="75342"/>
                          <a14:foregroundMark x1="77663" y1="69178" x2="93127" y2="50000"/>
                          <a14:foregroundMark x1="65979" y1="18493" x2="57045" y2="7534"/>
                          <a14:foregroundMark x1="54983" y1="7534" x2="51546" y2="4110"/>
                          <a14:foregroundMark x1="91753" y1="52055" x2="95876" y2="52055"/>
                          <a14:backgroundMark x1="0" y1="58219" x2="0" y2="58219"/>
                          <a14:backgroundMark x1="0" y1="59589" x2="0" y2="62329"/>
                          <a14:backgroundMark x1="0" y1="63699" x2="0" y2="74658"/>
                          <a14:backgroundMark x1="687" y1="67123" x2="2062" y2="48630"/>
                          <a14:backgroundMark x1="2749" y1="48630" x2="2749" y2="691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42015" y="1603968"/>
              <a:ext cx="896891" cy="899973"/>
            </a:xfrm>
            <a:prstGeom prst="rect">
              <a:avLst/>
            </a:prstGeom>
          </p:spPr>
        </p:pic>
      </p:grpSp>
      <p:cxnSp>
        <p:nvCxnSpPr>
          <p:cNvPr id="44" name="Скругленная соединительная линия 77">
            <a:extLst>
              <a:ext uri="{FF2B5EF4-FFF2-40B4-BE49-F238E27FC236}">
                <a16:creationId xmlns:a16="http://schemas.microsoft.com/office/drawing/2014/main" id="{0DA5D3A6-7E37-42E1-9F88-71024BBC19E1}"/>
              </a:ext>
            </a:extLst>
          </p:cNvPr>
          <p:cNvCxnSpPr>
            <a:cxnSpLocks/>
            <a:stCxn id="34" idx="6"/>
            <a:endCxn id="37" idx="2"/>
          </p:cNvCxnSpPr>
          <p:nvPr/>
        </p:nvCxnSpPr>
        <p:spPr>
          <a:xfrm>
            <a:off x="4594913" y="5934033"/>
            <a:ext cx="818694" cy="4184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prstDash val="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77">
            <a:extLst>
              <a:ext uri="{FF2B5EF4-FFF2-40B4-BE49-F238E27FC236}">
                <a16:creationId xmlns:a16="http://schemas.microsoft.com/office/drawing/2014/main" id="{E802A25D-814F-4878-AAB1-4B516D7D4628}"/>
              </a:ext>
            </a:extLst>
          </p:cNvPr>
          <p:cNvCxnSpPr>
            <a:cxnSpLocks/>
            <a:stCxn id="37" idx="6"/>
            <a:endCxn id="43" idx="1"/>
          </p:cNvCxnSpPr>
          <p:nvPr/>
        </p:nvCxnSpPr>
        <p:spPr>
          <a:xfrm flipV="1">
            <a:off x="5881607" y="5934837"/>
            <a:ext cx="3090163" cy="3380"/>
          </a:xfrm>
          <a:prstGeom prst="curvedConnector3">
            <a:avLst>
              <a:gd name="adj1" fmla="val 50000"/>
            </a:avLst>
          </a:prstGeom>
          <a:ln w="12700">
            <a:solidFill>
              <a:srgbClr val="00B050"/>
            </a:solidFill>
            <a:prstDash val="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F165E02-CCED-4B92-8C85-A87B217183F9}"/>
              </a:ext>
            </a:extLst>
          </p:cNvPr>
          <p:cNvSpPr/>
          <p:nvPr/>
        </p:nvSpPr>
        <p:spPr>
          <a:xfrm>
            <a:off x="2779400" y="5801713"/>
            <a:ext cx="504394" cy="260644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76FC51E-1A57-4C23-80A2-1C73E90DED0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97" y="5579270"/>
            <a:ext cx="728389" cy="728389"/>
          </a:xfrm>
          <a:prstGeom prst="rect">
            <a:avLst/>
          </a:prstGeom>
          <a:noFill/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B3E4EBF-A200-4AB0-8692-FF3F0B64ADAC}"/>
              </a:ext>
            </a:extLst>
          </p:cNvPr>
          <p:cNvSpPr/>
          <p:nvPr/>
        </p:nvSpPr>
        <p:spPr>
          <a:xfrm>
            <a:off x="8783083" y="6196838"/>
            <a:ext cx="84537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ЦПЛ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Arial" charset="0"/>
              <a:cs typeface="Arial" charset="0"/>
            </a:endParaRPr>
          </a:p>
        </p:txBody>
      </p:sp>
      <p:sp>
        <p:nvSpPr>
          <p:cNvPr id="50" name="Заголовок 8">
            <a:extLst>
              <a:ext uri="{FF2B5EF4-FFF2-40B4-BE49-F238E27FC236}">
                <a16:creationId xmlns:a16="http://schemas.microsoft.com/office/drawing/2014/main" id="{B7D98C6E-D7BD-41F7-9251-56BBBDBDBE12}"/>
              </a:ext>
            </a:extLst>
          </p:cNvPr>
          <p:cNvSpPr txBox="1">
            <a:spLocks/>
          </p:cNvSpPr>
          <p:nvPr/>
        </p:nvSpPr>
        <p:spPr>
          <a:xfrm>
            <a:off x="1322773" y="4718959"/>
            <a:ext cx="6077659" cy="5020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Bebas Neue Book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4AAC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Бонусы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53561" y="4254278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условный </a:t>
            </a:r>
          </a:p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отклик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456642" y="4019813"/>
            <a:ext cx="1119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Ставка НДС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0428" y="94022"/>
            <a:ext cx="1907843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E644E"/>
                </a:solidFill>
              </a:rPr>
              <a:t>ВНЕ ПРОЕКТА</a:t>
            </a:r>
            <a:endParaRPr lang="ru-RU" sz="2000" dirty="0">
              <a:solidFill>
                <a:srgbClr val="FE644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82732" y="5468167"/>
            <a:ext cx="1421914" cy="355359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4340" y="2941420"/>
            <a:ext cx="2353691" cy="1431161"/>
          </a:xfrm>
          <a:prstGeom prst="rect">
            <a:avLst/>
          </a:prstGeom>
          <a:solidFill>
            <a:srgbClr val="1BCCB3">
              <a:alpha val="10000"/>
            </a:srgbClr>
          </a:solidFill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Является необходимой для реализации всех остальных задач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10800000">
            <a:off x="3343640" y="1072840"/>
            <a:ext cx="2412000" cy="1555390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5283" y="1186740"/>
            <a:ext cx="2414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Создание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единого портала объектов культуры для потенциальных инвесторов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4541" y="1129779"/>
            <a:ext cx="324000" cy="324000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</a:p>
        </p:txBody>
      </p:sp>
      <p:sp>
        <p:nvSpPr>
          <p:cNvPr id="11" name="Овал 10"/>
          <p:cNvSpPr/>
          <p:nvPr/>
        </p:nvSpPr>
        <p:spPr>
          <a:xfrm>
            <a:off x="6392530" y="1129779"/>
            <a:ext cx="324000" cy="324000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360250" y="1129779"/>
            <a:ext cx="324000" cy="324000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10800000">
            <a:off x="406032" y="1054249"/>
            <a:ext cx="2412000" cy="1555390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0910" y="1184612"/>
            <a:ext cx="2437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Создание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государственного оператора частных инвестиций в культуру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17761" y="1129779"/>
            <a:ext cx="324000" cy="324000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10800000">
            <a:off x="6281248" y="1054249"/>
            <a:ext cx="2412000" cy="1555390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54879" y="1152484"/>
            <a:ext cx="21835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BCCB3"/>
                </a:solidFill>
                <a:latin typeface="Century Gothic" panose="020B0502020202020204"/>
              </a:rPr>
              <a:t>Создание </a:t>
            </a:r>
            <a:endParaRPr lang="ru-RU" sz="1400" dirty="0" smtClean="0">
              <a:solidFill>
                <a:srgbClr val="1BCCB3"/>
              </a:solidFill>
              <a:latin typeface="Century Gothic" panose="020B0502020202020204"/>
            </a:endParaRPr>
          </a:p>
          <a:p>
            <a:pPr algn="ctr"/>
            <a:r>
              <a:rPr lang="ru-RU" sz="1400" dirty="0" smtClean="0">
                <a:solidFill>
                  <a:srgbClr val="1BCCB3"/>
                </a:solidFill>
                <a:latin typeface="Century Gothic" panose="020B0502020202020204"/>
              </a:rPr>
              <a:t>фондов </a:t>
            </a:r>
            <a:r>
              <a:rPr lang="ru-RU" sz="1400" dirty="0">
                <a:solidFill>
                  <a:srgbClr val="1BCCB3"/>
                </a:solidFill>
                <a:latin typeface="Century Gothic" panose="020B0502020202020204"/>
              </a:rPr>
              <a:t>для участия населения в поддержке отдельных объектов культуры </a:t>
            </a: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10800000">
            <a:off x="9218855" y="1054250"/>
            <a:ext cx="2412000" cy="1555390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18388" y="1230033"/>
            <a:ext cx="2437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rgbClr val="1BCCB3"/>
                </a:solidFill>
              </a:rPr>
              <a:t>Участие </a:t>
            </a:r>
          </a:p>
          <a:p>
            <a:pPr lvl="0" algn="ctr">
              <a:defRPr/>
            </a:pPr>
            <a:r>
              <a:rPr lang="ru-RU" sz="1400" dirty="0">
                <a:solidFill>
                  <a:srgbClr val="1BCCB3"/>
                </a:solidFill>
              </a:rPr>
              <a:t>государства и механизмы помощи инвесторам 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490770" y="1308733"/>
            <a:ext cx="13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адачи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30283" y="2803525"/>
            <a:ext cx="2332273" cy="0"/>
          </a:xfrm>
          <a:prstGeom prst="line">
            <a:avLst/>
          </a:prstGeom>
          <a:noFill/>
          <a:ln w="9525" cap="flat" cmpd="sng">
            <a:solidFill>
              <a:srgbClr val="1BCCB3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22" name="Прямая соединительная линия 21"/>
          <p:cNvCxnSpPr/>
          <p:nvPr/>
        </p:nvCxnSpPr>
        <p:spPr>
          <a:xfrm>
            <a:off x="3446282" y="2803525"/>
            <a:ext cx="8051639" cy="0"/>
          </a:xfrm>
          <a:prstGeom prst="line">
            <a:avLst/>
          </a:prstGeom>
          <a:noFill/>
          <a:ln w="9525" cap="flat" cmpd="sng">
            <a:solidFill>
              <a:srgbClr val="1BCCB3"/>
            </a:solidFill>
            <a:prstDash val="sysDash"/>
            <a:round/>
            <a:headEnd type="none" w="sm" len="sm"/>
            <a:tailEnd type="none" w="sm" len="sm"/>
          </a:ln>
        </p:spPr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243508" y="168960"/>
            <a:ext cx="11754528" cy="515122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1BCCB3"/>
                </a:solidFill>
                <a:latin typeface="Century Gothic" panose="020B0502020202020204"/>
              </a:rPr>
              <a:t>Механизм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реализации проекта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05283" y="2941420"/>
            <a:ext cx="8225572" cy="1431161"/>
          </a:xfrm>
          <a:prstGeom prst="rect">
            <a:avLst/>
          </a:prstGeom>
          <a:solidFill>
            <a:srgbClr val="1BCCB3">
              <a:alpha val="10000"/>
            </a:srgb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Реализация в 3 этапа:</a:t>
            </a:r>
          </a:p>
          <a:p>
            <a:pPr marL="623888" indent="-534988">
              <a:spcAft>
                <a:spcPts val="600"/>
              </a:spcAft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Методология и разработка инструментов</a:t>
            </a:r>
          </a:p>
          <a:p>
            <a:pPr marL="623888" indent="-534988">
              <a:spcAft>
                <a:spcPts val="600"/>
              </a:spcAft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Пилотирование </a:t>
            </a:r>
            <a:endParaRPr lang="ru-RU" dirty="0">
              <a:solidFill>
                <a:schemeClr val="bg1"/>
              </a:solidFill>
            </a:endParaRPr>
          </a:p>
          <a:p>
            <a:pPr marL="623888" indent="-534988">
              <a:spcAft>
                <a:spcPts val="600"/>
              </a:spcAft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одведение итогов пилота </a:t>
            </a:r>
            <a:r>
              <a:rPr lang="ru-RU" dirty="0">
                <a:solidFill>
                  <a:schemeClr val="bg1"/>
                </a:solidFill>
              </a:rPr>
              <a:t>и принятие решения о тираже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72004" y="4807027"/>
            <a:ext cx="11788404" cy="0"/>
          </a:xfrm>
          <a:prstGeom prst="line">
            <a:avLst/>
          </a:prstGeom>
          <a:noFill/>
          <a:ln w="9525" cap="flat" cmpd="sng">
            <a:solidFill>
              <a:srgbClr val="1BCCB3"/>
            </a:solidFill>
            <a:prstDash val="sysDash"/>
            <a:round/>
            <a:headEnd type="none" w="sm" len="sm"/>
            <a:tailEnd type="none" w="sm" len="sm"/>
          </a:ln>
        </p:spPr>
      </p:cxn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5400000">
            <a:off x="1854728" y="3712795"/>
            <a:ext cx="1181327" cy="4109378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9060" y="5312987"/>
            <a:ext cx="3402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FE644E"/>
                </a:solidFill>
                <a:latin typeface="Century Gothic" panose="020B0502020202020204"/>
              </a:rPr>
              <a:t>Включение объектов </a:t>
            </a:r>
            <a:endParaRPr lang="ru-RU" sz="1400" dirty="0" smtClean="0">
              <a:solidFill>
                <a:srgbClr val="FE644E"/>
              </a:solidFill>
              <a:latin typeface="Century Gothic" panose="020B0502020202020204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FE644E"/>
                </a:solidFill>
                <a:latin typeface="Century Gothic" panose="020B0502020202020204"/>
              </a:rPr>
              <a:t>культуры </a:t>
            </a:r>
            <a:r>
              <a:rPr lang="ru-RU" sz="1400" dirty="0">
                <a:solidFill>
                  <a:srgbClr val="FE644E"/>
                </a:solidFill>
                <a:latin typeface="Century Gothic" panose="020B0502020202020204"/>
              </a:rPr>
              <a:t>в программы лояльности без необходимости увеличения стоимости услуги на 20% </a:t>
            </a:r>
            <a:r>
              <a:rPr lang="ru-RU" sz="1400" dirty="0" smtClean="0">
                <a:solidFill>
                  <a:srgbClr val="FE644E"/>
                </a:solidFill>
                <a:latin typeface="Century Gothic" panose="020B0502020202020204"/>
              </a:rPr>
              <a:t>НДС*</a:t>
            </a:r>
            <a:endParaRPr lang="ru-RU" sz="1400" dirty="0">
              <a:solidFill>
                <a:srgbClr val="FE644E"/>
              </a:solidFill>
              <a:latin typeface="Century Gothic" panose="020B0502020202020204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28032" y="5120216"/>
            <a:ext cx="7002824" cy="1237931"/>
          </a:xfrm>
          <a:prstGeom prst="rect">
            <a:avLst/>
          </a:prstGeom>
          <a:solidFill>
            <a:srgbClr val="FE644E">
              <a:alpha val="10000"/>
            </a:srgbClr>
          </a:solidFill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Задача может быть реализована в рамках операционной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177902" y="1233464"/>
            <a:ext cx="688033" cy="5228981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1B9649A-8A7A-434E-A9A5-447A515964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6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1B9649A-8A7A-434E-A9A5-447A51596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526075" y="4082315"/>
            <a:ext cx="2247171" cy="399706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Главы субъектов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625702" y="1233463"/>
            <a:ext cx="0" cy="5380497"/>
          </a:xfrm>
          <a:prstGeom prst="line">
            <a:avLst/>
          </a:prstGeom>
          <a:ln>
            <a:solidFill>
              <a:srgbClr val="1BCCB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3763684" y="1212253"/>
            <a:ext cx="3244213" cy="399706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Национальные цели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243507" y="1939809"/>
            <a:ext cx="3924455" cy="358156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ФЕДЕРАЛЬНЫЙ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уровень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243508" y="3663175"/>
            <a:ext cx="4052045" cy="358156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РЕГИОНАЛЬНЫЙ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уровень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243508" y="5315624"/>
            <a:ext cx="3105748" cy="358156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МЕСТНЫЙ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уровень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243508" y="1216543"/>
            <a:ext cx="1602155" cy="399706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Заказчик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6646508" y="1201524"/>
            <a:ext cx="3244213" cy="399706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Показатели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340605" y="1692393"/>
            <a:ext cx="3008523" cy="0"/>
          </a:xfrm>
          <a:prstGeom prst="line">
            <a:avLst/>
          </a:prstGeom>
          <a:ln>
            <a:solidFill>
              <a:srgbClr val="1BCCB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815918" y="1692393"/>
            <a:ext cx="7992000" cy="0"/>
          </a:xfrm>
          <a:prstGeom prst="line">
            <a:avLst/>
          </a:prstGeom>
          <a:ln>
            <a:solidFill>
              <a:srgbClr val="1BCCB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721800" y="1909599"/>
            <a:ext cx="3162370" cy="829054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A631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Возможности для самореализации и развития талантов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98015" y="1772190"/>
            <a:ext cx="3018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+mn-cs"/>
              </a:rPr>
              <a:t>Индекс вовлеченности в систему воспитания гармонично развитой и социально ответственной личности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+mn-cs"/>
              </a:rPr>
              <a:t> …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+mn-cs"/>
              </a:rPr>
              <a:t>, 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8015" y="3188881"/>
            <a:ext cx="3018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+mn-cs"/>
              </a:rPr>
              <a:t>Увеличение числа посещений культурных мероприятий в три раза по сравнению с 2019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+mn-cs"/>
              </a:rPr>
              <a:t>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21800" y="4367846"/>
            <a:ext cx="2404920" cy="1299952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A631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Достойный, эффективный труд и успешное предпринима-тельство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98015" y="4381761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+mn-cs"/>
              </a:rPr>
              <a:t>Индекс физического объема инвестиций в основной капитал, в % к 2020 году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85360" y="5408054"/>
            <a:ext cx="2998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+mn-cs"/>
              </a:rPr>
              <a:t>Увеличение числа занятых в сфере малого и среднего предпринимательства, включая ИП и самозанятых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526075" y="2304872"/>
            <a:ext cx="2247171" cy="399706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Голикова Т.А.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526075" y="5706688"/>
            <a:ext cx="3077724" cy="399706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Главы муниципалитетов</a:t>
            </a:r>
          </a:p>
        </p:txBody>
      </p:sp>
      <p:graphicFrame>
        <p:nvGraphicFramePr>
          <p:cNvPr id="67" name="Диаграмма 66"/>
          <p:cNvGraphicFramePr/>
          <p:nvPr>
            <p:extLst/>
          </p:nvPr>
        </p:nvGraphicFramePr>
        <p:xfrm>
          <a:off x="9460385" y="1401377"/>
          <a:ext cx="2507495" cy="169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460385" y="1233463"/>
            <a:ext cx="92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2019 факт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272181" y="1227994"/>
            <a:ext cx="92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2020 оценка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1062074" y="1231396"/>
            <a:ext cx="92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2030</a:t>
            </a:r>
          </a:p>
        </p:txBody>
      </p:sp>
      <p:graphicFrame>
        <p:nvGraphicFramePr>
          <p:cNvPr id="70" name="Диаграмма 69"/>
          <p:cNvGraphicFramePr/>
          <p:nvPr>
            <p:extLst>
              <p:ext uri="{D42A27DB-BD31-4B8C-83A1-F6EECF244321}">
                <p14:modId xmlns:p14="http://schemas.microsoft.com/office/powerpoint/2010/main" val="1619708758"/>
              </p:ext>
            </p:extLst>
          </p:nvPr>
        </p:nvGraphicFramePr>
        <p:xfrm>
          <a:off x="9481319" y="2191542"/>
          <a:ext cx="2507495" cy="169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746847" y="2685891"/>
            <a:ext cx="14310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+mn-cs"/>
              </a:rPr>
              <a:t>млн. посещений</a:t>
            </a:r>
          </a:p>
        </p:txBody>
      </p:sp>
      <p:graphicFrame>
        <p:nvGraphicFramePr>
          <p:cNvPr id="71" name="Диаграмма 70"/>
          <p:cNvGraphicFramePr/>
          <p:nvPr>
            <p:extLst/>
          </p:nvPr>
        </p:nvGraphicFramePr>
        <p:xfrm>
          <a:off x="9427904" y="3884897"/>
          <a:ext cx="2507495" cy="169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2" name="Шеврон 16">
            <a:extLst>
              <a:ext uri="{FF2B5EF4-FFF2-40B4-BE49-F238E27FC236}">
                <a16:creationId xmlns:a16="http://schemas.microsoft.com/office/drawing/2014/main" id="{6BAD2E55-11D4-CB46-A83B-7736C514B322}"/>
              </a:ext>
            </a:extLst>
          </p:cNvPr>
          <p:cNvSpPr/>
          <p:nvPr/>
        </p:nvSpPr>
        <p:spPr>
          <a:xfrm>
            <a:off x="9342816" y="3196093"/>
            <a:ext cx="199826" cy="442593"/>
          </a:xfrm>
          <a:prstGeom prst="chevron">
            <a:avLst>
              <a:gd name="adj" fmla="val 924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7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Шеврон 16">
            <a:extLst>
              <a:ext uri="{FF2B5EF4-FFF2-40B4-BE49-F238E27FC236}">
                <a16:creationId xmlns:a16="http://schemas.microsoft.com/office/drawing/2014/main" id="{6BAD2E55-11D4-CB46-A83B-7736C514B322}"/>
              </a:ext>
            </a:extLst>
          </p:cNvPr>
          <p:cNvSpPr/>
          <p:nvPr/>
        </p:nvSpPr>
        <p:spPr>
          <a:xfrm>
            <a:off x="9312155" y="2170590"/>
            <a:ext cx="199826" cy="442593"/>
          </a:xfrm>
          <a:prstGeom prst="chevron">
            <a:avLst>
              <a:gd name="adj" fmla="val 924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7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Шеврон 16">
            <a:extLst>
              <a:ext uri="{FF2B5EF4-FFF2-40B4-BE49-F238E27FC236}">
                <a16:creationId xmlns:a16="http://schemas.microsoft.com/office/drawing/2014/main" id="{6BAD2E55-11D4-CB46-A83B-7736C514B322}"/>
              </a:ext>
            </a:extLst>
          </p:cNvPr>
          <p:cNvSpPr/>
          <p:nvPr/>
        </p:nvSpPr>
        <p:spPr>
          <a:xfrm>
            <a:off x="9342816" y="4520459"/>
            <a:ext cx="199826" cy="442593"/>
          </a:xfrm>
          <a:prstGeom prst="chevron">
            <a:avLst>
              <a:gd name="adj" fmla="val 924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7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Шеврон 16">
            <a:extLst>
              <a:ext uri="{FF2B5EF4-FFF2-40B4-BE49-F238E27FC236}">
                <a16:creationId xmlns:a16="http://schemas.microsoft.com/office/drawing/2014/main" id="{6BAD2E55-11D4-CB46-A83B-7736C514B322}"/>
              </a:ext>
            </a:extLst>
          </p:cNvPr>
          <p:cNvSpPr/>
          <p:nvPr/>
        </p:nvSpPr>
        <p:spPr>
          <a:xfrm>
            <a:off x="9342816" y="5689642"/>
            <a:ext cx="199826" cy="442593"/>
          </a:xfrm>
          <a:prstGeom prst="chevron">
            <a:avLst>
              <a:gd name="adj" fmla="val 924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7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1042342700"/>
              </p:ext>
            </p:extLst>
          </p:nvPr>
        </p:nvGraphicFramePr>
        <p:xfrm>
          <a:off x="9515994" y="4652761"/>
          <a:ext cx="2507495" cy="169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7" name="Прямоугольник 76"/>
          <p:cNvSpPr/>
          <p:nvPr/>
        </p:nvSpPr>
        <p:spPr>
          <a:xfrm>
            <a:off x="9798130" y="5220520"/>
            <a:ext cx="14310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+mn-cs"/>
              </a:rPr>
              <a:t>млн. человек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798130" y="4406848"/>
            <a:ext cx="14310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+mn-cs"/>
              </a:rPr>
              <a:t>Индекс %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9725029" y="1774756"/>
            <a:ext cx="14310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+mn-cs"/>
              </a:rPr>
              <a:t>Индекс %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3873935" y="4008901"/>
            <a:ext cx="7992000" cy="0"/>
          </a:xfrm>
          <a:prstGeom prst="line">
            <a:avLst/>
          </a:prstGeom>
          <a:ln>
            <a:solidFill>
              <a:srgbClr val="1BCCB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9513950" y="3166722"/>
            <a:ext cx="620182" cy="2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+mn-cs"/>
              </a:rPr>
              <a:t>РФ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538757" y="3382918"/>
            <a:ext cx="620182" cy="2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EA6312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+mn-cs"/>
              </a:rPr>
              <a:t>РТ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0272181" y="5610562"/>
            <a:ext cx="620182" cy="2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+mn-cs"/>
              </a:rPr>
              <a:t>РФ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0296988" y="5826758"/>
            <a:ext cx="620182" cy="2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EA6312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+mn-cs"/>
              </a:rPr>
              <a:t>РТ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243508" y="168960"/>
            <a:ext cx="11754528" cy="907537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srgbClr val="1BCCB3"/>
                </a:solidFill>
                <a:latin typeface="Century Gothic" panose="020B0502020202020204"/>
              </a:rPr>
              <a:t>Р</a:t>
            </a:r>
            <a:r>
              <a:rPr lang="ru-RU" sz="3000" b="1" dirty="0" smtClean="0">
                <a:solidFill>
                  <a:srgbClr val="1BCCB3"/>
                </a:solidFill>
                <a:latin typeface="Century Gothic" panose="020B0502020202020204"/>
              </a:rPr>
              <a:t>еализации </a:t>
            </a:r>
            <a:r>
              <a:rPr lang="ru-RU" sz="3000" b="1" dirty="0">
                <a:solidFill>
                  <a:srgbClr val="1BCCB3"/>
                </a:solidFill>
                <a:latin typeface="Century Gothic" panose="020B0502020202020204"/>
              </a:rPr>
              <a:t>проекта интересна всем уровням органов исполнительной </a:t>
            </a:r>
            <a:r>
              <a:rPr lang="ru-RU" sz="3000" b="1" dirty="0" smtClean="0">
                <a:solidFill>
                  <a:srgbClr val="1BCCB3"/>
                </a:solidFill>
                <a:latin typeface="Century Gothic" panose="020B0502020202020204"/>
              </a:rPr>
              <a:t>власти …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6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1B9649A-8A7A-434E-A9A5-447A515964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7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1B9649A-8A7A-434E-A9A5-447A51596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243508" y="168960"/>
            <a:ext cx="11754528" cy="488961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1BCCB3"/>
                </a:solidFill>
                <a:latin typeface="Century Gothic" panose="020B0502020202020204"/>
              </a:rPr>
              <a:t>… и позволит </a:t>
            </a:r>
            <a:r>
              <a:rPr lang="ru-RU" sz="2800" b="1" dirty="0">
                <a:solidFill>
                  <a:srgbClr val="1BCCB3"/>
                </a:solidFill>
                <a:latin typeface="Century Gothic" panose="020B0502020202020204"/>
              </a:rPr>
              <a:t>учесть интересы всех вовлеченных сторон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Left Arrow 2">
            <a:extLst>
              <a:ext uri="{FF2B5EF4-FFF2-40B4-BE49-F238E27FC236}">
                <a16:creationId xmlns:a16="http://schemas.microsoft.com/office/drawing/2014/main" id="{8D41B403-CBCB-49DA-B13C-15A3BF1D2E10}"/>
              </a:ext>
            </a:extLst>
          </p:cNvPr>
          <p:cNvSpPr/>
          <p:nvPr/>
        </p:nvSpPr>
        <p:spPr>
          <a:xfrm rot="14562945">
            <a:off x="8043093" y="3440986"/>
            <a:ext cx="618662" cy="422133"/>
          </a:xfrm>
          <a:custGeom>
            <a:avLst/>
            <a:gdLst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983944 w 1564191"/>
              <a:gd name="connsiteY7" fmla="*/ 528775 h 1189836"/>
              <a:gd name="connsiteX8" fmla="*/ 1564191 w 1564191"/>
              <a:gd name="connsiteY8" fmla="*/ 0 h 1189836"/>
              <a:gd name="connsiteX9" fmla="*/ 1388017 w 1564191"/>
              <a:gd name="connsiteY9" fmla="*/ 530857 h 1189836"/>
              <a:gd name="connsiteX10" fmla="*/ 1388955 w 1564191"/>
              <a:gd name="connsiteY10" fmla="*/ 530862 h 1189836"/>
              <a:gd name="connsiteX11" fmla="*/ 1388758 w 1564191"/>
              <a:gd name="connsiteY11" fmla="*/ 532748 h 1189836"/>
              <a:gd name="connsiteX12" fmla="*/ 1388961 w 1564191"/>
              <a:gd name="connsiteY12" fmla="*/ 533267 h 1189836"/>
              <a:gd name="connsiteX13" fmla="*/ 1388703 w 1564191"/>
              <a:gd name="connsiteY13" fmla="*/ 533267 h 1189836"/>
              <a:gd name="connsiteX14" fmla="*/ 939150 w 1564191"/>
              <a:gd name="connsiteY14" fmla="*/ 984963 h 1189836"/>
              <a:gd name="connsiteX15" fmla="*/ 939150 w 1564191"/>
              <a:gd name="connsiteY15" fmla="*/ 985526 h 1189836"/>
              <a:gd name="connsiteX16" fmla="*/ 933544 w 1564191"/>
              <a:gd name="connsiteY16" fmla="*/ 985526 h 1189836"/>
              <a:gd name="connsiteX17" fmla="*/ 931752 w 1564191"/>
              <a:gd name="connsiteY17" fmla="*/ 985706 h 1189836"/>
              <a:gd name="connsiteX18" fmla="*/ 931752 w 1564191"/>
              <a:gd name="connsiteY18" fmla="*/ 985526 h 1189836"/>
              <a:gd name="connsiteX19" fmla="*/ 639997 w 1564191"/>
              <a:gd name="connsiteY19" fmla="*/ 985526 h 1189836"/>
              <a:gd name="connsiteX20" fmla="*/ 639997 w 1564191"/>
              <a:gd name="connsiteY20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983944 w 1564191"/>
              <a:gd name="connsiteY7" fmla="*/ 528775 h 1189836"/>
              <a:gd name="connsiteX8" fmla="*/ 1564191 w 1564191"/>
              <a:gd name="connsiteY8" fmla="*/ 0 h 1189836"/>
              <a:gd name="connsiteX9" fmla="*/ 1388017 w 1564191"/>
              <a:gd name="connsiteY9" fmla="*/ 530857 h 1189836"/>
              <a:gd name="connsiteX10" fmla="*/ 1388955 w 1564191"/>
              <a:gd name="connsiteY10" fmla="*/ 530862 h 1189836"/>
              <a:gd name="connsiteX11" fmla="*/ 1388758 w 1564191"/>
              <a:gd name="connsiteY11" fmla="*/ 532748 h 1189836"/>
              <a:gd name="connsiteX12" fmla="*/ 1388961 w 1564191"/>
              <a:gd name="connsiteY12" fmla="*/ 533267 h 1189836"/>
              <a:gd name="connsiteX13" fmla="*/ 1388703 w 1564191"/>
              <a:gd name="connsiteY13" fmla="*/ 533267 h 1189836"/>
              <a:gd name="connsiteX14" fmla="*/ 939150 w 1564191"/>
              <a:gd name="connsiteY14" fmla="*/ 984963 h 1189836"/>
              <a:gd name="connsiteX15" fmla="*/ 939150 w 1564191"/>
              <a:gd name="connsiteY15" fmla="*/ 985526 h 1189836"/>
              <a:gd name="connsiteX16" fmla="*/ 933544 w 1564191"/>
              <a:gd name="connsiteY16" fmla="*/ 985526 h 1189836"/>
              <a:gd name="connsiteX17" fmla="*/ 931752 w 1564191"/>
              <a:gd name="connsiteY17" fmla="*/ 985706 h 1189836"/>
              <a:gd name="connsiteX18" fmla="*/ 931752 w 1564191"/>
              <a:gd name="connsiteY18" fmla="*/ 985526 h 1189836"/>
              <a:gd name="connsiteX19" fmla="*/ 639997 w 1564191"/>
              <a:gd name="connsiteY19" fmla="*/ 985526 h 1189836"/>
              <a:gd name="connsiteX20" fmla="*/ 639997 w 1564191"/>
              <a:gd name="connsiteY20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1564191 w 1564191"/>
              <a:gd name="connsiteY7" fmla="*/ 0 h 1189836"/>
              <a:gd name="connsiteX8" fmla="*/ 1388017 w 1564191"/>
              <a:gd name="connsiteY8" fmla="*/ 530857 h 1189836"/>
              <a:gd name="connsiteX9" fmla="*/ 1388955 w 1564191"/>
              <a:gd name="connsiteY9" fmla="*/ 530862 h 1189836"/>
              <a:gd name="connsiteX10" fmla="*/ 1388758 w 1564191"/>
              <a:gd name="connsiteY10" fmla="*/ 532748 h 1189836"/>
              <a:gd name="connsiteX11" fmla="*/ 1388961 w 1564191"/>
              <a:gd name="connsiteY11" fmla="*/ 533267 h 1189836"/>
              <a:gd name="connsiteX12" fmla="*/ 1388703 w 1564191"/>
              <a:gd name="connsiteY12" fmla="*/ 533267 h 1189836"/>
              <a:gd name="connsiteX13" fmla="*/ 939150 w 1564191"/>
              <a:gd name="connsiteY13" fmla="*/ 984963 h 1189836"/>
              <a:gd name="connsiteX14" fmla="*/ 939150 w 1564191"/>
              <a:gd name="connsiteY14" fmla="*/ 985526 h 1189836"/>
              <a:gd name="connsiteX15" fmla="*/ 933544 w 1564191"/>
              <a:gd name="connsiteY15" fmla="*/ 985526 h 1189836"/>
              <a:gd name="connsiteX16" fmla="*/ 931752 w 1564191"/>
              <a:gd name="connsiteY16" fmla="*/ 985706 h 1189836"/>
              <a:gd name="connsiteX17" fmla="*/ 931752 w 1564191"/>
              <a:gd name="connsiteY17" fmla="*/ 985526 h 1189836"/>
              <a:gd name="connsiteX18" fmla="*/ 639997 w 1564191"/>
              <a:gd name="connsiteY18" fmla="*/ 985526 h 1189836"/>
              <a:gd name="connsiteX19" fmla="*/ 639997 w 1564191"/>
              <a:gd name="connsiteY19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388961 w 1564191"/>
              <a:gd name="connsiteY10" fmla="*/ 533267 h 1189836"/>
              <a:gd name="connsiteX11" fmla="*/ 1388703 w 1564191"/>
              <a:gd name="connsiteY11" fmla="*/ 533267 h 1189836"/>
              <a:gd name="connsiteX12" fmla="*/ 939150 w 1564191"/>
              <a:gd name="connsiteY12" fmla="*/ 984963 h 1189836"/>
              <a:gd name="connsiteX13" fmla="*/ 939150 w 1564191"/>
              <a:gd name="connsiteY13" fmla="*/ 985526 h 1189836"/>
              <a:gd name="connsiteX14" fmla="*/ 933544 w 1564191"/>
              <a:gd name="connsiteY14" fmla="*/ 985526 h 1189836"/>
              <a:gd name="connsiteX15" fmla="*/ 931752 w 1564191"/>
              <a:gd name="connsiteY15" fmla="*/ 985706 h 1189836"/>
              <a:gd name="connsiteX16" fmla="*/ 931752 w 1564191"/>
              <a:gd name="connsiteY16" fmla="*/ 985526 h 1189836"/>
              <a:gd name="connsiteX17" fmla="*/ 639997 w 1564191"/>
              <a:gd name="connsiteY17" fmla="*/ 985526 h 1189836"/>
              <a:gd name="connsiteX18" fmla="*/ 639997 w 1564191"/>
              <a:gd name="connsiteY18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388961 w 1564191"/>
              <a:gd name="connsiteY10" fmla="*/ 533267 h 1189836"/>
              <a:gd name="connsiteX11" fmla="*/ 1419659 w 1564191"/>
              <a:gd name="connsiteY11" fmla="*/ 535648 h 1189836"/>
              <a:gd name="connsiteX12" fmla="*/ 939150 w 1564191"/>
              <a:gd name="connsiteY12" fmla="*/ 984963 h 1189836"/>
              <a:gd name="connsiteX13" fmla="*/ 939150 w 1564191"/>
              <a:gd name="connsiteY13" fmla="*/ 985526 h 1189836"/>
              <a:gd name="connsiteX14" fmla="*/ 933544 w 1564191"/>
              <a:gd name="connsiteY14" fmla="*/ 985526 h 1189836"/>
              <a:gd name="connsiteX15" fmla="*/ 931752 w 1564191"/>
              <a:gd name="connsiteY15" fmla="*/ 985706 h 1189836"/>
              <a:gd name="connsiteX16" fmla="*/ 931752 w 1564191"/>
              <a:gd name="connsiteY16" fmla="*/ 985526 h 1189836"/>
              <a:gd name="connsiteX17" fmla="*/ 639997 w 1564191"/>
              <a:gd name="connsiteY17" fmla="*/ 985526 h 1189836"/>
              <a:gd name="connsiteX18" fmla="*/ 639997 w 1564191"/>
              <a:gd name="connsiteY18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419659 w 1564191"/>
              <a:gd name="connsiteY10" fmla="*/ 535648 h 1189836"/>
              <a:gd name="connsiteX11" fmla="*/ 939150 w 1564191"/>
              <a:gd name="connsiteY11" fmla="*/ 984963 h 1189836"/>
              <a:gd name="connsiteX12" fmla="*/ 939150 w 1564191"/>
              <a:gd name="connsiteY12" fmla="*/ 985526 h 1189836"/>
              <a:gd name="connsiteX13" fmla="*/ 933544 w 1564191"/>
              <a:gd name="connsiteY13" fmla="*/ 985526 h 1189836"/>
              <a:gd name="connsiteX14" fmla="*/ 931752 w 1564191"/>
              <a:gd name="connsiteY14" fmla="*/ 985706 h 1189836"/>
              <a:gd name="connsiteX15" fmla="*/ 931752 w 1564191"/>
              <a:gd name="connsiteY15" fmla="*/ 985526 h 1189836"/>
              <a:gd name="connsiteX16" fmla="*/ 639997 w 1564191"/>
              <a:gd name="connsiteY16" fmla="*/ 985526 h 1189836"/>
              <a:gd name="connsiteX17" fmla="*/ 639997 w 1564191"/>
              <a:gd name="connsiteY17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419659 w 1564191"/>
              <a:gd name="connsiteY9" fmla="*/ 535648 h 1189836"/>
              <a:gd name="connsiteX10" fmla="*/ 939150 w 1564191"/>
              <a:gd name="connsiteY10" fmla="*/ 984963 h 1189836"/>
              <a:gd name="connsiteX11" fmla="*/ 939150 w 1564191"/>
              <a:gd name="connsiteY11" fmla="*/ 985526 h 1189836"/>
              <a:gd name="connsiteX12" fmla="*/ 933544 w 1564191"/>
              <a:gd name="connsiteY12" fmla="*/ 985526 h 1189836"/>
              <a:gd name="connsiteX13" fmla="*/ 931752 w 1564191"/>
              <a:gd name="connsiteY13" fmla="*/ 985706 h 1189836"/>
              <a:gd name="connsiteX14" fmla="*/ 931752 w 1564191"/>
              <a:gd name="connsiteY14" fmla="*/ 985526 h 1189836"/>
              <a:gd name="connsiteX15" fmla="*/ 639997 w 1564191"/>
              <a:gd name="connsiteY15" fmla="*/ 985526 h 1189836"/>
              <a:gd name="connsiteX16" fmla="*/ 639997 w 1564191"/>
              <a:gd name="connsiteY16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419659 w 1564191"/>
              <a:gd name="connsiteY8" fmla="*/ 535648 h 1189836"/>
              <a:gd name="connsiteX9" fmla="*/ 939150 w 1564191"/>
              <a:gd name="connsiteY9" fmla="*/ 984963 h 1189836"/>
              <a:gd name="connsiteX10" fmla="*/ 939150 w 1564191"/>
              <a:gd name="connsiteY10" fmla="*/ 985526 h 1189836"/>
              <a:gd name="connsiteX11" fmla="*/ 933544 w 1564191"/>
              <a:gd name="connsiteY11" fmla="*/ 985526 h 1189836"/>
              <a:gd name="connsiteX12" fmla="*/ 931752 w 1564191"/>
              <a:gd name="connsiteY12" fmla="*/ 985706 h 1189836"/>
              <a:gd name="connsiteX13" fmla="*/ 931752 w 1564191"/>
              <a:gd name="connsiteY13" fmla="*/ 985526 h 1189836"/>
              <a:gd name="connsiteX14" fmla="*/ 639997 w 1564191"/>
              <a:gd name="connsiteY14" fmla="*/ 985526 h 1189836"/>
              <a:gd name="connsiteX15" fmla="*/ 639997 w 1564191"/>
              <a:gd name="connsiteY15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419659 w 1564191"/>
              <a:gd name="connsiteY7" fmla="*/ 535648 h 1189836"/>
              <a:gd name="connsiteX8" fmla="*/ 939150 w 1564191"/>
              <a:gd name="connsiteY8" fmla="*/ 984963 h 1189836"/>
              <a:gd name="connsiteX9" fmla="*/ 939150 w 1564191"/>
              <a:gd name="connsiteY9" fmla="*/ 985526 h 1189836"/>
              <a:gd name="connsiteX10" fmla="*/ 933544 w 1564191"/>
              <a:gd name="connsiteY10" fmla="*/ 985526 h 1189836"/>
              <a:gd name="connsiteX11" fmla="*/ 931752 w 1564191"/>
              <a:gd name="connsiteY11" fmla="*/ 985706 h 1189836"/>
              <a:gd name="connsiteX12" fmla="*/ 931752 w 1564191"/>
              <a:gd name="connsiteY12" fmla="*/ 985526 h 1189836"/>
              <a:gd name="connsiteX13" fmla="*/ 639997 w 1564191"/>
              <a:gd name="connsiteY13" fmla="*/ 985526 h 1189836"/>
              <a:gd name="connsiteX14" fmla="*/ 639997 w 1564191"/>
              <a:gd name="connsiteY14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419659 w 1564191"/>
              <a:gd name="connsiteY7" fmla="*/ 535648 h 1189836"/>
              <a:gd name="connsiteX8" fmla="*/ 939150 w 1564191"/>
              <a:gd name="connsiteY8" fmla="*/ 984963 h 1189836"/>
              <a:gd name="connsiteX9" fmla="*/ 939150 w 1564191"/>
              <a:gd name="connsiteY9" fmla="*/ 985526 h 1189836"/>
              <a:gd name="connsiteX10" fmla="*/ 933544 w 1564191"/>
              <a:gd name="connsiteY10" fmla="*/ 985526 h 1189836"/>
              <a:gd name="connsiteX11" fmla="*/ 931752 w 1564191"/>
              <a:gd name="connsiteY11" fmla="*/ 985706 h 1189836"/>
              <a:gd name="connsiteX12" fmla="*/ 931752 w 1564191"/>
              <a:gd name="connsiteY12" fmla="*/ 985526 h 1189836"/>
              <a:gd name="connsiteX13" fmla="*/ 639997 w 1564191"/>
              <a:gd name="connsiteY13" fmla="*/ 985526 h 1189836"/>
              <a:gd name="connsiteX14" fmla="*/ 639997 w 1564191"/>
              <a:gd name="connsiteY14" fmla="*/ 1189836 h 118983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19659 w 1938047"/>
              <a:gd name="connsiteY7" fmla="*/ 440398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83952 w 1938047"/>
              <a:gd name="connsiteY7" fmla="*/ 502310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83952 w 1938047"/>
              <a:gd name="connsiteY7" fmla="*/ 502310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1938047 w 1938047"/>
              <a:gd name="connsiteY5" fmla="*/ 0 h 1094586"/>
              <a:gd name="connsiteX6" fmla="*/ 1483952 w 1938047"/>
              <a:gd name="connsiteY6" fmla="*/ 502310 h 1094586"/>
              <a:gd name="connsiteX7" fmla="*/ 939150 w 1938047"/>
              <a:gd name="connsiteY7" fmla="*/ 889713 h 1094586"/>
              <a:gd name="connsiteX8" fmla="*/ 939150 w 1938047"/>
              <a:gd name="connsiteY8" fmla="*/ 890276 h 1094586"/>
              <a:gd name="connsiteX9" fmla="*/ 933544 w 1938047"/>
              <a:gd name="connsiteY9" fmla="*/ 890276 h 1094586"/>
              <a:gd name="connsiteX10" fmla="*/ 931752 w 1938047"/>
              <a:gd name="connsiteY10" fmla="*/ 890456 h 1094586"/>
              <a:gd name="connsiteX11" fmla="*/ 931752 w 1938047"/>
              <a:gd name="connsiteY11" fmla="*/ 890276 h 1094586"/>
              <a:gd name="connsiteX12" fmla="*/ 639997 w 1938047"/>
              <a:gd name="connsiteY12" fmla="*/ 890276 h 1094586"/>
              <a:gd name="connsiteX13" fmla="*/ 639997 w 1938047"/>
              <a:gd name="connsiteY13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39227 w 1860409"/>
              <a:gd name="connsiteY5" fmla="*/ 717971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39227 w 1860409"/>
              <a:gd name="connsiteY5" fmla="*/ 717971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974"/>
              <a:gd name="connsiteY0" fmla="*/ 1275741 h 1275741"/>
              <a:gd name="connsiteX1" fmla="*/ 0 w 1860974"/>
              <a:gd name="connsiteY1" fmla="*/ 867121 h 1275741"/>
              <a:gd name="connsiteX2" fmla="*/ 639997 w 1860974"/>
              <a:gd name="connsiteY2" fmla="*/ 458501 h 1275741"/>
              <a:gd name="connsiteX3" fmla="*/ 639997 w 1860974"/>
              <a:gd name="connsiteY3" fmla="*/ 662811 h 1275741"/>
              <a:gd name="connsiteX4" fmla="*/ 1860409 w 1860974"/>
              <a:gd name="connsiteY4" fmla="*/ 0 h 1275741"/>
              <a:gd name="connsiteX5" fmla="*/ 1690986 w 1860974"/>
              <a:gd name="connsiteY5" fmla="*/ 700718 h 1275741"/>
              <a:gd name="connsiteX6" fmla="*/ 939150 w 1860974"/>
              <a:gd name="connsiteY6" fmla="*/ 1070868 h 1275741"/>
              <a:gd name="connsiteX7" fmla="*/ 939150 w 1860974"/>
              <a:gd name="connsiteY7" fmla="*/ 1071431 h 1275741"/>
              <a:gd name="connsiteX8" fmla="*/ 933544 w 1860974"/>
              <a:gd name="connsiteY8" fmla="*/ 1071431 h 1275741"/>
              <a:gd name="connsiteX9" fmla="*/ 931752 w 1860974"/>
              <a:gd name="connsiteY9" fmla="*/ 1071611 h 1275741"/>
              <a:gd name="connsiteX10" fmla="*/ 931752 w 1860974"/>
              <a:gd name="connsiteY10" fmla="*/ 1071431 h 1275741"/>
              <a:gd name="connsiteX11" fmla="*/ 639997 w 1860974"/>
              <a:gd name="connsiteY11" fmla="*/ 1071431 h 1275741"/>
              <a:gd name="connsiteX12" fmla="*/ 639997 w 1860974"/>
              <a:gd name="connsiteY12" fmla="*/ 1275741 h 1275741"/>
              <a:gd name="connsiteX0" fmla="*/ 657407 w 1878384"/>
              <a:gd name="connsiteY0" fmla="*/ 1275741 h 1275741"/>
              <a:gd name="connsiteX1" fmla="*/ 0 w 1878384"/>
              <a:gd name="connsiteY1" fmla="*/ 806186 h 1275741"/>
              <a:gd name="connsiteX2" fmla="*/ 657407 w 1878384"/>
              <a:gd name="connsiteY2" fmla="*/ 458501 h 1275741"/>
              <a:gd name="connsiteX3" fmla="*/ 657407 w 1878384"/>
              <a:gd name="connsiteY3" fmla="*/ 662811 h 1275741"/>
              <a:gd name="connsiteX4" fmla="*/ 1877819 w 1878384"/>
              <a:gd name="connsiteY4" fmla="*/ 0 h 1275741"/>
              <a:gd name="connsiteX5" fmla="*/ 1708396 w 1878384"/>
              <a:gd name="connsiteY5" fmla="*/ 700718 h 1275741"/>
              <a:gd name="connsiteX6" fmla="*/ 956560 w 1878384"/>
              <a:gd name="connsiteY6" fmla="*/ 1070868 h 1275741"/>
              <a:gd name="connsiteX7" fmla="*/ 956560 w 1878384"/>
              <a:gd name="connsiteY7" fmla="*/ 1071431 h 1275741"/>
              <a:gd name="connsiteX8" fmla="*/ 950954 w 1878384"/>
              <a:gd name="connsiteY8" fmla="*/ 1071431 h 1275741"/>
              <a:gd name="connsiteX9" fmla="*/ 949162 w 1878384"/>
              <a:gd name="connsiteY9" fmla="*/ 1071611 h 1275741"/>
              <a:gd name="connsiteX10" fmla="*/ 949162 w 1878384"/>
              <a:gd name="connsiteY10" fmla="*/ 1071431 h 1275741"/>
              <a:gd name="connsiteX11" fmla="*/ 657407 w 1878384"/>
              <a:gd name="connsiteY11" fmla="*/ 1071431 h 1275741"/>
              <a:gd name="connsiteX12" fmla="*/ 657407 w 1878384"/>
              <a:gd name="connsiteY12" fmla="*/ 1275741 h 1275741"/>
              <a:gd name="connsiteX0" fmla="*/ 648701 w 1869678"/>
              <a:gd name="connsiteY0" fmla="*/ 1275741 h 1275741"/>
              <a:gd name="connsiteX1" fmla="*/ 0 w 1869678"/>
              <a:gd name="connsiteY1" fmla="*/ 745250 h 1275741"/>
              <a:gd name="connsiteX2" fmla="*/ 648701 w 1869678"/>
              <a:gd name="connsiteY2" fmla="*/ 458501 h 1275741"/>
              <a:gd name="connsiteX3" fmla="*/ 648701 w 1869678"/>
              <a:gd name="connsiteY3" fmla="*/ 662811 h 1275741"/>
              <a:gd name="connsiteX4" fmla="*/ 1869113 w 1869678"/>
              <a:gd name="connsiteY4" fmla="*/ 0 h 1275741"/>
              <a:gd name="connsiteX5" fmla="*/ 1699690 w 1869678"/>
              <a:gd name="connsiteY5" fmla="*/ 700718 h 1275741"/>
              <a:gd name="connsiteX6" fmla="*/ 947854 w 1869678"/>
              <a:gd name="connsiteY6" fmla="*/ 1070868 h 1275741"/>
              <a:gd name="connsiteX7" fmla="*/ 947854 w 1869678"/>
              <a:gd name="connsiteY7" fmla="*/ 1071431 h 1275741"/>
              <a:gd name="connsiteX8" fmla="*/ 942248 w 1869678"/>
              <a:gd name="connsiteY8" fmla="*/ 1071431 h 1275741"/>
              <a:gd name="connsiteX9" fmla="*/ 940456 w 1869678"/>
              <a:gd name="connsiteY9" fmla="*/ 1071611 h 1275741"/>
              <a:gd name="connsiteX10" fmla="*/ 940456 w 1869678"/>
              <a:gd name="connsiteY10" fmla="*/ 1071431 h 1275741"/>
              <a:gd name="connsiteX11" fmla="*/ 648701 w 1869678"/>
              <a:gd name="connsiteY11" fmla="*/ 1071431 h 1275741"/>
              <a:gd name="connsiteX12" fmla="*/ 648701 w 1869678"/>
              <a:gd name="connsiteY12" fmla="*/ 1275741 h 1275741"/>
              <a:gd name="connsiteX0" fmla="*/ 648701 w 1869678"/>
              <a:gd name="connsiteY0" fmla="*/ 1275741 h 1275741"/>
              <a:gd name="connsiteX1" fmla="*/ 0 w 1869678"/>
              <a:gd name="connsiteY1" fmla="*/ 745250 h 1275741"/>
              <a:gd name="connsiteX2" fmla="*/ 692227 w 1869678"/>
              <a:gd name="connsiteY2" fmla="*/ 467206 h 1275741"/>
              <a:gd name="connsiteX3" fmla="*/ 648701 w 1869678"/>
              <a:gd name="connsiteY3" fmla="*/ 662811 h 1275741"/>
              <a:gd name="connsiteX4" fmla="*/ 1869113 w 1869678"/>
              <a:gd name="connsiteY4" fmla="*/ 0 h 1275741"/>
              <a:gd name="connsiteX5" fmla="*/ 1699690 w 1869678"/>
              <a:gd name="connsiteY5" fmla="*/ 700718 h 1275741"/>
              <a:gd name="connsiteX6" fmla="*/ 947854 w 1869678"/>
              <a:gd name="connsiteY6" fmla="*/ 1070868 h 1275741"/>
              <a:gd name="connsiteX7" fmla="*/ 947854 w 1869678"/>
              <a:gd name="connsiteY7" fmla="*/ 1071431 h 1275741"/>
              <a:gd name="connsiteX8" fmla="*/ 942248 w 1869678"/>
              <a:gd name="connsiteY8" fmla="*/ 1071431 h 1275741"/>
              <a:gd name="connsiteX9" fmla="*/ 940456 w 1869678"/>
              <a:gd name="connsiteY9" fmla="*/ 1071611 h 1275741"/>
              <a:gd name="connsiteX10" fmla="*/ 940456 w 1869678"/>
              <a:gd name="connsiteY10" fmla="*/ 1071431 h 1275741"/>
              <a:gd name="connsiteX11" fmla="*/ 648701 w 1869678"/>
              <a:gd name="connsiteY11" fmla="*/ 1071431 h 1275741"/>
              <a:gd name="connsiteX12" fmla="*/ 648701 w 1869678"/>
              <a:gd name="connsiteY12" fmla="*/ 1275741 h 127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9678" h="1275741">
                <a:moveTo>
                  <a:pt x="648701" y="1275741"/>
                </a:moveTo>
                <a:lnTo>
                  <a:pt x="0" y="745250"/>
                </a:lnTo>
                <a:lnTo>
                  <a:pt x="692227" y="467206"/>
                </a:lnTo>
                <a:lnTo>
                  <a:pt x="648701" y="662811"/>
                </a:lnTo>
                <a:cubicBezTo>
                  <a:pt x="1357429" y="830061"/>
                  <a:pt x="1695222" y="453850"/>
                  <a:pt x="1869113" y="0"/>
                </a:cubicBezTo>
                <a:cubicBezTo>
                  <a:pt x="1874698" y="336676"/>
                  <a:pt x="1840380" y="504920"/>
                  <a:pt x="1699690" y="700718"/>
                </a:cubicBezTo>
                <a:cubicBezTo>
                  <a:pt x="1447095" y="992167"/>
                  <a:pt x="1195243" y="1067624"/>
                  <a:pt x="947854" y="1070868"/>
                </a:cubicBezTo>
                <a:lnTo>
                  <a:pt x="947854" y="1071431"/>
                </a:lnTo>
                <a:lnTo>
                  <a:pt x="942248" y="1071431"/>
                </a:lnTo>
                <a:cubicBezTo>
                  <a:pt x="941652" y="1071610"/>
                  <a:pt x="941054" y="1071611"/>
                  <a:pt x="940456" y="1071611"/>
                </a:cubicBezTo>
                <a:lnTo>
                  <a:pt x="940456" y="1071431"/>
                </a:lnTo>
                <a:lnTo>
                  <a:pt x="648701" y="1071431"/>
                </a:lnTo>
                <a:lnTo>
                  <a:pt x="648701" y="12757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6" name="Left Arrow 2">
            <a:extLst>
              <a:ext uri="{FF2B5EF4-FFF2-40B4-BE49-F238E27FC236}">
                <a16:creationId xmlns:a16="http://schemas.microsoft.com/office/drawing/2014/main" id="{D76689A1-2753-41BE-800A-89B832272AB9}"/>
              </a:ext>
            </a:extLst>
          </p:cNvPr>
          <p:cNvSpPr/>
          <p:nvPr/>
        </p:nvSpPr>
        <p:spPr>
          <a:xfrm rot="20896797">
            <a:off x="7846642" y="4020846"/>
            <a:ext cx="618662" cy="422134"/>
          </a:xfrm>
          <a:custGeom>
            <a:avLst/>
            <a:gdLst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983944 w 1564191"/>
              <a:gd name="connsiteY7" fmla="*/ 528775 h 1189836"/>
              <a:gd name="connsiteX8" fmla="*/ 1564191 w 1564191"/>
              <a:gd name="connsiteY8" fmla="*/ 0 h 1189836"/>
              <a:gd name="connsiteX9" fmla="*/ 1388017 w 1564191"/>
              <a:gd name="connsiteY9" fmla="*/ 530857 h 1189836"/>
              <a:gd name="connsiteX10" fmla="*/ 1388955 w 1564191"/>
              <a:gd name="connsiteY10" fmla="*/ 530862 h 1189836"/>
              <a:gd name="connsiteX11" fmla="*/ 1388758 w 1564191"/>
              <a:gd name="connsiteY11" fmla="*/ 532748 h 1189836"/>
              <a:gd name="connsiteX12" fmla="*/ 1388961 w 1564191"/>
              <a:gd name="connsiteY12" fmla="*/ 533267 h 1189836"/>
              <a:gd name="connsiteX13" fmla="*/ 1388703 w 1564191"/>
              <a:gd name="connsiteY13" fmla="*/ 533267 h 1189836"/>
              <a:gd name="connsiteX14" fmla="*/ 939150 w 1564191"/>
              <a:gd name="connsiteY14" fmla="*/ 984963 h 1189836"/>
              <a:gd name="connsiteX15" fmla="*/ 939150 w 1564191"/>
              <a:gd name="connsiteY15" fmla="*/ 985526 h 1189836"/>
              <a:gd name="connsiteX16" fmla="*/ 933544 w 1564191"/>
              <a:gd name="connsiteY16" fmla="*/ 985526 h 1189836"/>
              <a:gd name="connsiteX17" fmla="*/ 931752 w 1564191"/>
              <a:gd name="connsiteY17" fmla="*/ 985706 h 1189836"/>
              <a:gd name="connsiteX18" fmla="*/ 931752 w 1564191"/>
              <a:gd name="connsiteY18" fmla="*/ 985526 h 1189836"/>
              <a:gd name="connsiteX19" fmla="*/ 639997 w 1564191"/>
              <a:gd name="connsiteY19" fmla="*/ 985526 h 1189836"/>
              <a:gd name="connsiteX20" fmla="*/ 639997 w 1564191"/>
              <a:gd name="connsiteY20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983944 w 1564191"/>
              <a:gd name="connsiteY7" fmla="*/ 528775 h 1189836"/>
              <a:gd name="connsiteX8" fmla="*/ 1564191 w 1564191"/>
              <a:gd name="connsiteY8" fmla="*/ 0 h 1189836"/>
              <a:gd name="connsiteX9" fmla="*/ 1388017 w 1564191"/>
              <a:gd name="connsiteY9" fmla="*/ 530857 h 1189836"/>
              <a:gd name="connsiteX10" fmla="*/ 1388955 w 1564191"/>
              <a:gd name="connsiteY10" fmla="*/ 530862 h 1189836"/>
              <a:gd name="connsiteX11" fmla="*/ 1388758 w 1564191"/>
              <a:gd name="connsiteY11" fmla="*/ 532748 h 1189836"/>
              <a:gd name="connsiteX12" fmla="*/ 1388961 w 1564191"/>
              <a:gd name="connsiteY12" fmla="*/ 533267 h 1189836"/>
              <a:gd name="connsiteX13" fmla="*/ 1388703 w 1564191"/>
              <a:gd name="connsiteY13" fmla="*/ 533267 h 1189836"/>
              <a:gd name="connsiteX14" fmla="*/ 939150 w 1564191"/>
              <a:gd name="connsiteY14" fmla="*/ 984963 h 1189836"/>
              <a:gd name="connsiteX15" fmla="*/ 939150 w 1564191"/>
              <a:gd name="connsiteY15" fmla="*/ 985526 h 1189836"/>
              <a:gd name="connsiteX16" fmla="*/ 933544 w 1564191"/>
              <a:gd name="connsiteY16" fmla="*/ 985526 h 1189836"/>
              <a:gd name="connsiteX17" fmla="*/ 931752 w 1564191"/>
              <a:gd name="connsiteY17" fmla="*/ 985706 h 1189836"/>
              <a:gd name="connsiteX18" fmla="*/ 931752 w 1564191"/>
              <a:gd name="connsiteY18" fmla="*/ 985526 h 1189836"/>
              <a:gd name="connsiteX19" fmla="*/ 639997 w 1564191"/>
              <a:gd name="connsiteY19" fmla="*/ 985526 h 1189836"/>
              <a:gd name="connsiteX20" fmla="*/ 639997 w 1564191"/>
              <a:gd name="connsiteY20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1564191 w 1564191"/>
              <a:gd name="connsiteY7" fmla="*/ 0 h 1189836"/>
              <a:gd name="connsiteX8" fmla="*/ 1388017 w 1564191"/>
              <a:gd name="connsiteY8" fmla="*/ 530857 h 1189836"/>
              <a:gd name="connsiteX9" fmla="*/ 1388955 w 1564191"/>
              <a:gd name="connsiteY9" fmla="*/ 530862 h 1189836"/>
              <a:gd name="connsiteX10" fmla="*/ 1388758 w 1564191"/>
              <a:gd name="connsiteY10" fmla="*/ 532748 h 1189836"/>
              <a:gd name="connsiteX11" fmla="*/ 1388961 w 1564191"/>
              <a:gd name="connsiteY11" fmla="*/ 533267 h 1189836"/>
              <a:gd name="connsiteX12" fmla="*/ 1388703 w 1564191"/>
              <a:gd name="connsiteY12" fmla="*/ 533267 h 1189836"/>
              <a:gd name="connsiteX13" fmla="*/ 939150 w 1564191"/>
              <a:gd name="connsiteY13" fmla="*/ 984963 h 1189836"/>
              <a:gd name="connsiteX14" fmla="*/ 939150 w 1564191"/>
              <a:gd name="connsiteY14" fmla="*/ 985526 h 1189836"/>
              <a:gd name="connsiteX15" fmla="*/ 933544 w 1564191"/>
              <a:gd name="connsiteY15" fmla="*/ 985526 h 1189836"/>
              <a:gd name="connsiteX16" fmla="*/ 931752 w 1564191"/>
              <a:gd name="connsiteY16" fmla="*/ 985706 h 1189836"/>
              <a:gd name="connsiteX17" fmla="*/ 931752 w 1564191"/>
              <a:gd name="connsiteY17" fmla="*/ 985526 h 1189836"/>
              <a:gd name="connsiteX18" fmla="*/ 639997 w 1564191"/>
              <a:gd name="connsiteY18" fmla="*/ 985526 h 1189836"/>
              <a:gd name="connsiteX19" fmla="*/ 639997 w 1564191"/>
              <a:gd name="connsiteY19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388961 w 1564191"/>
              <a:gd name="connsiteY10" fmla="*/ 533267 h 1189836"/>
              <a:gd name="connsiteX11" fmla="*/ 1388703 w 1564191"/>
              <a:gd name="connsiteY11" fmla="*/ 533267 h 1189836"/>
              <a:gd name="connsiteX12" fmla="*/ 939150 w 1564191"/>
              <a:gd name="connsiteY12" fmla="*/ 984963 h 1189836"/>
              <a:gd name="connsiteX13" fmla="*/ 939150 w 1564191"/>
              <a:gd name="connsiteY13" fmla="*/ 985526 h 1189836"/>
              <a:gd name="connsiteX14" fmla="*/ 933544 w 1564191"/>
              <a:gd name="connsiteY14" fmla="*/ 985526 h 1189836"/>
              <a:gd name="connsiteX15" fmla="*/ 931752 w 1564191"/>
              <a:gd name="connsiteY15" fmla="*/ 985706 h 1189836"/>
              <a:gd name="connsiteX16" fmla="*/ 931752 w 1564191"/>
              <a:gd name="connsiteY16" fmla="*/ 985526 h 1189836"/>
              <a:gd name="connsiteX17" fmla="*/ 639997 w 1564191"/>
              <a:gd name="connsiteY17" fmla="*/ 985526 h 1189836"/>
              <a:gd name="connsiteX18" fmla="*/ 639997 w 1564191"/>
              <a:gd name="connsiteY18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388961 w 1564191"/>
              <a:gd name="connsiteY10" fmla="*/ 533267 h 1189836"/>
              <a:gd name="connsiteX11" fmla="*/ 1419659 w 1564191"/>
              <a:gd name="connsiteY11" fmla="*/ 535648 h 1189836"/>
              <a:gd name="connsiteX12" fmla="*/ 939150 w 1564191"/>
              <a:gd name="connsiteY12" fmla="*/ 984963 h 1189836"/>
              <a:gd name="connsiteX13" fmla="*/ 939150 w 1564191"/>
              <a:gd name="connsiteY13" fmla="*/ 985526 h 1189836"/>
              <a:gd name="connsiteX14" fmla="*/ 933544 w 1564191"/>
              <a:gd name="connsiteY14" fmla="*/ 985526 h 1189836"/>
              <a:gd name="connsiteX15" fmla="*/ 931752 w 1564191"/>
              <a:gd name="connsiteY15" fmla="*/ 985706 h 1189836"/>
              <a:gd name="connsiteX16" fmla="*/ 931752 w 1564191"/>
              <a:gd name="connsiteY16" fmla="*/ 985526 h 1189836"/>
              <a:gd name="connsiteX17" fmla="*/ 639997 w 1564191"/>
              <a:gd name="connsiteY17" fmla="*/ 985526 h 1189836"/>
              <a:gd name="connsiteX18" fmla="*/ 639997 w 1564191"/>
              <a:gd name="connsiteY18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419659 w 1564191"/>
              <a:gd name="connsiteY10" fmla="*/ 535648 h 1189836"/>
              <a:gd name="connsiteX11" fmla="*/ 939150 w 1564191"/>
              <a:gd name="connsiteY11" fmla="*/ 984963 h 1189836"/>
              <a:gd name="connsiteX12" fmla="*/ 939150 w 1564191"/>
              <a:gd name="connsiteY12" fmla="*/ 985526 h 1189836"/>
              <a:gd name="connsiteX13" fmla="*/ 933544 w 1564191"/>
              <a:gd name="connsiteY13" fmla="*/ 985526 h 1189836"/>
              <a:gd name="connsiteX14" fmla="*/ 931752 w 1564191"/>
              <a:gd name="connsiteY14" fmla="*/ 985706 h 1189836"/>
              <a:gd name="connsiteX15" fmla="*/ 931752 w 1564191"/>
              <a:gd name="connsiteY15" fmla="*/ 985526 h 1189836"/>
              <a:gd name="connsiteX16" fmla="*/ 639997 w 1564191"/>
              <a:gd name="connsiteY16" fmla="*/ 985526 h 1189836"/>
              <a:gd name="connsiteX17" fmla="*/ 639997 w 1564191"/>
              <a:gd name="connsiteY17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419659 w 1564191"/>
              <a:gd name="connsiteY9" fmla="*/ 535648 h 1189836"/>
              <a:gd name="connsiteX10" fmla="*/ 939150 w 1564191"/>
              <a:gd name="connsiteY10" fmla="*/ 984963 h 1189836"/>
              <a:gd name="connsiteX11" fmla="*/ 939150 w 1564191"/>
              <a:gd name="connsiteY11" fmla="*/ 985526 h 1189836"/>
              <a:gd name="connsiteX12" fmla="*/ 933544 w 1564191"/>
              <a:gd name="connsiteY12" fmla="*/ 985526 h 1189836"/>
              <a:gd name="connsiteX13" fmla="*/ 931752 w 1564191"/>
              <a:gd name="connsiteY13" fmla="*/ 985706 h 1189836"/>
              <a:gd name="connsiteX14" fmla="*/ 931752 w 1564191"/>
              <a:gd name="connsiteY14" fmla="*/ 985526 h 1189836"/>
              <a:gd name="connsiteX15" fmla="*/ 639997 w 1564191"/>
              <a:gd name="connsiteY15" fmla="*/ 985526 h 1189836"/>
              <a:gd name="connsiteX16" fmla="*/ 639997 w 1564191"/>
              <a:gd name="connsiteY16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419659 w 1564191"/>
              <a:gd name="connsiteY8" fmla="*/ 535648 h 1189836"/>
              <a:gd name="connsiteX9" fmla="*/ 939150 w 1564191"/>
              <a:gd name="connsiteY9" fmla="*/ 984963 h 1189836"/>
              <a:gd name="connsiteX10" fmla="*/ 939150 w 1564191"/>
              <a:gd name="connsiteY10" fmla="*/ 985526 h 1189836"/>
              <a:gd name="connsiteX11" fmla="*/ 933544 w 1564191"/>
              <a:gd name="connsiteY11" fmla="*/ 985526 h 1189836"/>
              <a:gd name="connsiteX12" fmla="*/ 931752 w 1564191"/>
              <a:gd name="connsiteY12" fmla="*/ 985706 h 1189836"/>
              <a:gd name="connsiteX13" fmla="*/ 931752 w 1564191"/>
              <a:gd name="connsiteY13" fmla="*/ 985526 h 1189836"/>
              <a:gd name="connsiteX14" fmla="*/ 639997 w 1564191"/>
              <a:gd name="connsiteY14" fmla="*/ 985526 h 1189836"/>
              <a:gd name="connsiteX15" fmla="*/ 639997 w 1564191"/>
              <a:gd name="connsiteY15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419659 w 1564191"/>
              <a:gd name="connsiteY7" fmla="*/ 535648 h 1189836"/>
              <a:gd name="connsiteX8" fmla="*/ 939150 w 1564191"/>
              <a:gd name="connsiteY8" fmla="*/ 984963 h 1189836"/>
              <a:gd name="connsiteX9" fmla="*/ 939150 w 1564191"/>
              <a:gd name="connsiteY9" fmla="*/ 985526 h 1189836"/>
              <a:gd name="connsiteX10" fmla="*/ 933544 w 1564191"/>
              <a:gd name="connsiteY10" fmla="*/ 985526 h 1189836"/>
              <a:gd name="connsiteX11" fmla="*/ 931752 w 1564191"/>
              <a:gd name="connsiteY11" fmla="*/ 985706 h 1189836"/>
              <a:gd name="connsiteX12" fmla="*/ 931752 w 1564191"/>
              <a:gd name="connsiteY12" fmla="*/ 985526 h 1189836"/>
              <a:gd name="connsiteX13" fmla="*/ 639997 w 1564191"/>
              <a:gd name="connsiteY13" fmla="*/ 985526 h 1189836"/>
              <a:gd name="connsiteX14" fmla="*/ 639997 w 1564191"/>
              <a:gd name="connsiteY14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419659 w 1564191"/>
              <a:gd name="connsiteY7" fmla="*/ 535648 h 1189836"/>
              <a:gd name="connsiteX8" fmla="*/ 939150 w 1564191"/>
              <a:gd name="connsiteY8" fmla="*/ 984963 h 1189836"/>
              <a:gd name="connsiteX9" fmla="*/ 939150 w 1564191"/>
              <a:gd name="connsiteY9" fmla="*/ 985526 h 1189836"/>
              <a:gd name="connsiteX10" fmla="*/ 933544 w 1564191"/>
              <a:gd name="connsiteY10" fmla="*/ 985526 h 1189836"/>
              <a:gd name="connsiteX11" fmla="*/ 931752 w 1564191"/>
              <a:gd name="connsiteY11" fmla="*/ 985706 h 1189836"/>
              <a:gd name="connsiteX12" fmla="*/ 931752 w 1564191"/>
              <a:gd name="connsiteY12" fmla="*/ 985526 h 1189836"/>
              <a:gd name="connsiteX13" fmla="*/ 639997 w 1564191"/>
              <a:gd name="connsiteY13" fmla="*/ 985526 h 1189836"/>
              <a:gd name="connsiteX14" fmla="*/ 639997 w 1564191"/>
              <a:gd name="connsiteY14" fmla="*/ 1189836 h 118983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19659 w 1938047"/>
              <a:gd name="connsiteY7" fmla="*/ 440398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83952 w 1938047"/>
              <a:gd name="connsiteY7" fmla="*/ 502310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83952 w 1938047"/>
              <a:gd name="connsiteY7" fmla="*/ 502310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1938047 w 1938047"/>
              <a:gd name="connsiteY5" fmla="*/ 0 h 1094586"/>
              <a:gd name="connsiteX6" fmla="*/ 1483952 w 1938047"/>
              <a:gd name="connsiteY6" fmla="*/ 502310 h 1094586"/>
              <a:gd name="connsiteX7" fmla="*/ 939150 w 1938047"/>
              <a:gd name="connsiteY7" fmla="*/ 889713 h 1094586"/>
              <a:gd name="connsiteX8" fmla="*/ 939150 w 1938047"/>
              <a:gd name="connsiteY8" fmla="*/ 890276 h 1094586"/>
              <a:gd name="connsiteX9" fmla="*/ 933544 w 1938047"/>
              <a:gd name="connsiteY9" fmla="*/ 890276 h 1094586"/>
              <a:gd name="connsiteX10" fmla="*/ 931752 w 1938047"/>
              <a:gd name="connsiteY10" fmla="*/ 890456 h 1094586"/>
              <a:gd name="connsiteX11" fmla="*/ 931752 w 1938047"/>
              <a:gd name="connsiteY11" fmla="*/ 890276 h 1094586"/>
              <a:gd name="connsiteX12" fmla="*/ 639997 w 1938047"/>
              <a:gd name="connsiteY12" fmla="*/ 890276 h 1094586"/>
              <a:gd name="connsiteX13" fmla="*/ 639997 w 1938047"/>
              <a:gd name="connsiteY13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39227 w 1860409"/>
              <a:gd name="connsiteY5" fmla="*/ 717971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39227 w 1860409"/>
              <a:gd name="connsiteY5" fmla="*/ 717971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974"/>
              <a:gd name="connsiteY0" fmla="*/ 1275741 h 1275741"/>
              <a:gd name="connsiteX1" fmla="*/ 0 w 1860974"/>
              <a:gd name="connsiteY1" fmla="*/ 867121 h 1275741"/>
              <a:gd name="connsiteX2" fmla="*/ 639997 w 1860974"/>
              <a:gd name="connsiteY2" fmla="*/ 458501 h 1275741"/>
              <a:gd name="connsiteX3" fmla="*/ 639997 w 1860974"/>
              <a:gd name="connsiteY3" fmla="*/ 662811 h 1275741"/>
              <a:gd name="connsiteX4" fmla="*/ 1860409 w 1860974"/>
              <a:gd name="connsiteY4" fmla="*/ 0 h 1275741"/>
              <a:gd name="connsiteX5" fmla="*/ 1690986 w 1860974"/>
              <a:gd name="connsiteY5" fmla="*/ 700718 h 1275741"/>
              <a:gd name="connsiteX6" fmla="*/ 939150 w 1860974"/>
              <a:gd name="connsiteY6" fmla="*/ 1070868 h 1275741"/>
              <a:gd name="connsiteX7" fmla="*/ 939150 w 1860974"/>
              <a:gd name="connsiteY7" fmla="*/ 1071431 h 1275741"/>
              <a:gd name="connsiteX8" fmla="*/ 933544 w 1860974"/>
              <a:gd name="connsiteY8" fmla="*/ 1071431 h 1275741"/>
              <a:gd name="connsiteX9" fmla="*/ 931752 w 1860974"/>
              <a:gd name="connsiteY9" fmla="*/ 1071611 h 1275741"/>
              <a:gd name="connsiteX10" fmla="*/ 931752 w 1860974"/>
              <a:gd name="connsiteY10" fmla="*/ 1071431 h 1275741"/>
              <a:gd name="connsiteX11" fmla="*/ 639997 w 1860974"/>
              <a:gd name="connsiteY11" fmla="*/ 1071431 h 1275741"/>
              <a:gd name="connsiteX12" fmla="*/ 639997 w 1860974"/>
              <a:gd name="connsiteY12" fmla="*/ 1275741 h 1275741"/>
              <a:gd name="connsiteX0" fmla="*/ 657407 w 1878384"/>
              <a:gd name="connsiteY0" fmla="*/ 1275741 h 1275741"/>
              <a:gd name="connsiteX1" fmla="*/ 0 w 1878384"/>
              <a:gd name="connsiteY1" fmla="*/ 806186 h 1275741"/>
              <a:gd name="connsiteX2" fmla="*/ 657407 w 1878384"/>
              <a:gd name="connsiteY2" fmla="*/ 458501 h 1275741"/>
              <a:gd name="connsiteX3" fmla="*/ 657407 w 1878384"/>
              <a:gd name="connsiteY3" fmla="*/ 662811 h 1275741"/>
              <a:gd name="connsiteX4" fmla="*/ 1877819 w 1878384"/>
              <a:gd name="connsiteY4" fmla="*/ 0 h 1275741"/>
              <a:gd name="connsiteX5" fmla="*/ 1708396 w 1878384"/>
              <a:gd name="connsiteY5" fmla="*/ 700718 h 1275741"/>
              <a:gd name="connsiteX6" fmla="*/ 956560 w 1878384"/>
              <a:gd name="connsiteY6" fmla="*/ 1070868 h 1275741"/>
              <a:gd name="connsiteX7" fmla="*/ 956560 w 1878384"/>
              <a:gd name="connsiteY7" fmla="*/ 1071431 h 1275741"/>
              <a:gd name="connsiteX8" fmla="*/ 950954 w 1878384"/>
              <a:gd name="connsiteY8" fmla="*/ 1071431 h 1275741"/>
              <a:gd name="connsiteX9" fmla="*/ 949162 w 1878384"/>
              <a:gd name="connsiteY9" fmla="*/ 1071611 h 1275741"/>
              <a:gd name="connsiteX10" fmla="*/ 949162 w 1878384"/>
              <a:gd name="connsiteY10" fmla="*/ 1071431 h 1275741"/>
              <a:gd name="connsiteX11" fmla="*/ 657407 w 1878384"/>
              <a:gd name="connsiteY11" fmla="*/ 1071431 h 1275741"/>
              <a:gd name="connsiteX12" fmla="*/ 657407 w 1878384"/>
              <a:gd name="connsiteY12" fmla="*/ 1275741 h 1275741"/>
              <a:gd name="connsiteX0" fmla="*/ 648701 w 1869678"/>
              <a:gd name="connsiteY0" fmla="*/ 1275741 h 1275741"/>
              <a:gd name="connsiteX1" fmla="*/ 0 w 1869678"/>
              <a:gd name="connsiteY1" fmla="*/ 745250 h 1275741"/>
              <a:gd name="connsiteX2" fmla="*/ 648701 w 1869678"/>
              <a:gd name="connsiteY2" fmla="*/ 458501 h 1275741"/>
              <a:gd name="connsiteX3" fmla="*/ 648701 w 1869678"/>
              <a:gd name="connsiteY3" fmla="*/ 662811 h 1275741"/>
              <a:gd name="connsiteX4" fmla="*/ 1869113 w 1869678"/>
              <a:gd name="connsiteY4" fmla="*/ 0 h 1275741"/>
              <a:gd name="connsiteX5" fmla="*/ 1699690 w 1869678"/>
              <a:gd name="connsiteY5" fmla="*/ 700718 h 1275741"/>
              <a:gd name="connsiteX6" fmla="*/ 947854 w 1869678"/>
              <a:gd name="connsiteY6" fmla="*/ 1070868 h 1275741"/>
              <a:gd name="connsiteX7" fmla="*/ 947854 w 1869678"/>
              <a:gd name="connsiteY7" fmla="*/ 1071431 h 1275741"/>
              <a:gd name="connsiteX8" fmla="*/ 942248 w 1869678"/>
              <a:gd name="connsiteY8" fmla="*/ 1071431 h 1275741"/>
              <a:gd name="connsiteX9" fmla="*/ 940456 w 1869678"/>
              <a:gd name="connsiteY9" fmla="*/ 1071611 h 1275741"/>
              <a:gd name="connsiteX10" fmla="*/ 940456 w 1869678"/>
              <a:gd name="connsiteY10" fmla="*/ 1071431 h 1275741"/>
              <a:gd name="connsiteX11" fmla="*/ 648701 w 1869678"/>
              <a:gd name="connsiteY11" fmla="*/ 1071431 h 1275741"/>
              <a:gd name="connsiteX12" fmla="*/ 648701 w 1869678"/>
              <a:gd name="connsiteY12" fmla="*/ 1275741 h 1275741"/>
              <a:gd name="connsiteX0" fmla="*/ 648701 w 1869678"/>
              <a:gd name="connsiteY0" fmla="*/ 1275741 h 1275741"/>
              <a:gd name="connsiteX1" fmla="*/ 0 w 1869678"/>
              <a:gd name="connsiteY1" fmla="*/ 745250 h 1275741"/>
              <a:gd name="connsiteX2" fmla="*/ 692227 w 1869678"/>
              <a:gd name="connsiteY2" fmla="*/ 467206 h 1275741"/>
              <a:gd name="connsiteX3" fmla="*/ 648701 w 1869678"/>
              <a:gd name="connsiteY3" fmla="*/ 662811 h 1275741"/>
              <a:gd name="connsiteX4" fmla="*/ 1869113 w 1869678"/>
              <a:gd name="connsiteY4" fmla="*/ 0 h 1275741"/>
              <a:gd name="connsiteX5" fmla="*/ 1699690 w 1869678"/>
              <a:gd name="connsiteY5" fmla="*/ 700718 h 1275741"/>
              <a:gd name="connsiteX6" fmla="*/ 947854 w 1869678"/>
              <a:gd name="connsiteY6" fmla="*/ 1070868 h 1275741"/>
              <a:gd name="connsiteX7" fmla="*/ 947854 w 1869678"/>
              <a:gd name="connsiteY7" fmla="*/ 1071431 h 1275741"/>
              <a:gd name="connsiteX8" fmla="*/ 942248 w 1869678"/>
              <a:gd name="connsiteY8" fmla="*/ 1071431 h 1275741"/>
              <a:gd name="connsiteX9" fmla="*/ 940456 w 1869678"/>
              <a:gd name="connsiteY9" fmla="*/ 1071611 h 1275741"/>
              <a:gd name="connsiteX10" fmla="*/ 940456 w 1869678"/>
              <a:gd name="connsiteY10" fmla="*/ 1071431 h 1275741"/>
              <a:gd name="connsiteX11" fmla="*/ 648701 w 1869678"/>
              <a:gd name="connsiteY11" fmla="*/ 1071431 h 1275741"/>
              <a:gd name="connsiteX12" fmla="*/ 648701 w 1869678"/>
              <a:gd name="connsiteY12" fmla="*/ 1275741 h 127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9678" h="1275741">
                <a:moveTo>
                  <a:pt x="648701" y="1275741"/>
                </a:moveTo>
                <a:lnTo>
                  <a:pt x="0" y="745250"/>
                </a:lnTo>
                <a:lnTo>
                  <a:pt x="692227" y="467206"/>
                </a:lnTo>
                <a:lnTo>
                  <a:pt x="648701" y="662811"/>
                </a:lnTo>
                <a:cubicBezTo>
                  <a:pt x="1357429" y="830061"/>
                  <a:pt x="1695222" y="453850"/>
                  <a:pt x="1869113" y="0"/>
                </a:cubicBezTo>
                <a:cubicBezTo>
                  <a:pt x="1874698" y="336676"/>
                  <a:pt x="1840380" y="504920"/>
                  <a:pt x="1699690" y="700718"/>
                </a:cubicBezTo>
                <a:cubicBezTo>
                  <a:pt x="1447095" y="992167"/>
                  <a:pt x="1195243" y="1067624"/>
                  <a:pt x="947854" y="1070868"/>
                </a:cubicBezTo>
                <a:lnTo>
                  <a:pt x="947854" y="1071431"/>
                </a:lnTo>
                <a:lnTo>
                  <a:pt x="942248" y="1071431"/>
                </a:lnTo>
                <a:cubicBezTo>
                  <a:pt x="941652" y="1071610"/>
                  <a:pt x="941054" y="1071611"/>
                  <a:pt x="940456" y="1071611"/>
                </a:cubicBezTo>
                <a:lnTo>
                  <a:pt x="940456" y="1071431"/>
                </a:lnTo>
                <a:lnTo>
                  <a:pt x="648701" y="1071431"/>
                </a:lnTo>
                <a:lnTo>
                  <a:pt x="648701" y="12757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7" name="Left Arrow 2">
            <a:extLst>
              <a:ext uri="{FF2B5EF4-FFF2-40B4-BE49-F238E27FC236}">
                <a16:creationId xmlns:a16="http://schemas.microsoft.com/office/drawing/2014/main" id="{050A6B94-659B-452E-A085-6DD931D1F899}"/>
              </a:ext>
            </a:extLst>
          </p:cNvPr>
          <p:cNvSpPr/>
          <p:nvPr/>
        </p:nvSpPr>
        <p:spPr>
          <a:xfrm rot="8100000">
            <a:off x="7404461" y="3497686"/>
            <a:ext cx="618661" cy="422134"/>
          </a:xfrm>
          <a:custGeom>
            <a:avLst/>
            <a:gdLst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983944 w 1564191"/>
              <a:gd name="connsiteY7" fmla="*/ 528775 h 1189836"/>
              <a:gd name="connsiteX8" fmla="*/ 1564191 w 1564191"/>
              <a:gd name="connsiteY8" fmla="*/ 0 h 1189836"/>
              <a:gd name="connsiteX9" fmla="*/ 1388017 w 1564191"/>
              <a:gd name="connsiteY9" fmla="*/ 530857 h 1189836"/>
              <a:gd name="connsiteX10" fmla="*/ 1388955 w 1564191"/>
              <a:gd name="connsiteY10" fmla="*/ 530862 h 1189836"/>
              <a:gd name="connsiteX11" fmla="*/ 1388758 w 1564191"/>
              <a:gd name="connsiteY11" fmla="*/ 532748 h 1189836"/>
              <a:gd name="connsiteX12" fmla="*/ 1388961 w 1564191"/>
              <a:gd name="connsiteY12" fmla="*/ 533267 h 1189836"/>
              <a:gd name="connsiteX13" fmla="*/ 1388703 w 1564191"/>
              <a:gd name="connsiteY13" fmla="*/ 533267 h 1189836"/>
              <a:gd name="connsiteX14" fmla="*/ 939150 w 1564191"/>
              <a:gd name="connsiteY14" fmla="*/ 984963 h 1189836"/>
              <a:gd name="connsiteX15" fmla="*/ 939150 w 1564191"/>
              <a:gd name="connsiteY15" fmla="*/ 985526 h 1189836"/>
              <a:gd name="connsiteX16" fmla="*/ 933544 w 1564191"/>
              <a:gd name="connsiteY16" fmla="*/ 985526 h 1189836"/>
              <a:gd name="connsiteX17" fmla="*/ 931752 w 1564191"/>
              <a:gd name="connsiteY17" fmla="*/ 985706 h 1189836"/>
              <a:gd name="connsiteX18" fmla="*/ 931752 w 1564191"/>
              <a:gd name="connsiteY18" fmla="*/ 985526 h 1189836"/>
              <a:gd name="connsiteX19" fmla="*/ 639997 w 1564191"/>
              <a:gd name="connsiteY19" fmla="*/ 985526 h 1189836"/>
              <a:gd name="connsiteX20" fmla="*/ 639997 w 1564191"/>
              <a:gd name="connsiteY20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983944 w 1564191"/>
              <a:gd name="connsiteY7" fmla="*/ 528775 h 1189836"/>
              <a:gd name="connsiteX8" fmla="*/ 1564191 w 1564191"/>
              <a:gd name="connsiteY8" fmla="*/ 0 h 1189836"/>
              <a:gd name="connsiteX9" fmla="*/ 1388017 w 1564191"/>
              <a:gd name="connsiteY9" fmla="*/ 530857 h 1189836"/>
              <a:gd name="connsiteX10" fmla="*/ 1388955 w 1564191"/>
              <a:gd name="connsiteY10" fmla="*/ 530862 h 1189836"/>
              <a:gd name="connsiteX11" fmla="*/ 1388758 w 1564191"/>
              <a:gd name="connsiteY11" fmla="*/ 532748 h 1189836"/>
              <a:gd name="connsiteX12" fmla="*/ 1388961 w 1564191"/>
              <a:gd name="connsiteY12" fmla="*/ 533267 h 1189836"/>
              <a:gd name="connsiteX13" fmla="*/ 1388703 w 1564191"/>
              <a:gd name="connsiteY13" fmla="*/ 533267 h 1189836"/>
              <a:gd name="connsiteX14" fmla="*/ 939150 w 1564191"/>
              <a:gd name="connsiteY14" fmla="*/ 984963 h 1189836"/>
              <a:gd name="connsiteX15" fmla="*/ 939150 w 1564191"/>
              <a:gd name="connsiteY15" fmla="*/ 985526 h 1189836"/>
              <a:gd name="connsiteX16" fmla="*/ 933544 w 1564191"/>
              <a:gd name="connsiteY16" fmla="*/ 985526 h 1189836"/>
              <a:gd name="connsiteX17" fmla="*/ 931752 w 1564191"/>
              <a:gd name="connsiteY17" fmla="*/ 985706 h 1189836"/>
              <a:gd name="connsiteX18" fmla="*/ 931752 w 1564191"/>
              <a:gd name="connsiteY18" fmla="*/ 985526 h 1189836"/>
              <a:gd name="connsiteX19" fmla="*/ 639997 w 1564191"/>
              <a:gd name="connsiteY19" fmla="*/ 985526 h 1189836"/>
              <a:gd name="connsiteX20" fmla="*/ 639997 w 1564191"/>
              <a:gd name="connsiteY20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1564191 w 1564191"/>
              <a:gd name="connsiteY7" fmla="*/ 0 h 1189836"/>
              <a:gd name="connsiteX8" fmla="*/ 1388017 w 1564191"/>
              <a:gd name="connsiteY8" fmla="*/ 530857 h 1189836"/>
              <a:gd name="connsiteX9" fmla="*/ 1388955 w 1564191"/>
              <a:gd name="connsiteY9" fmla="*/ 530862 h 1189836"/>
              <a:gd name="connsiteX10" fmla="*/ 1388758 w 1564191"/>
              <a:gd name="connsiteY10" fmla="*/ 532748 h 1189836"/>
              <a:gd name="connsiteX11" fmla="*/ 1388961 w 1564191"/>
              <a:gd name="connsiteY11" fmla="*/ 533267 h 1189836"/>
              <a:gd name="connsiteX12" fmla="*/ 1388703 w 1564191"/>
              <a:gd name="connsiteY12" fmla="*/ 533267 h 1189836"/>
              <a:gd name="connsiteX13" fmla="*/ 939150 w 1564191"/>
              <a:gd name="connsiteY13" fmla="*/ 984963 h 1189836"/>
              <a:gd name="connsiteX14" fmla="*/ 939150 w 1564191"/>
              <a:gd name="connsiteY14" fmla="*/ 985526 h 1189836"/>
              <a:gd name="connsiteX15" fmla="*/ 933544 w 1564191"/>
              <a:gd name="connsiteY15" fmla="*/ 985526 h 1189836"/>
              <a:gd name="connsiteX16" fmla="*/ 931752 w 1564191"/>
              <a:gd name="connsiteY16" fmla="*/ 985706 h 1189836"/>
              <a:gd name="connsiteX17" fmla="*/ 931752 w 1564191"/>
              <a:gd name="connsiteY17" fmla="*/ 985526 h 1189836"/>
              <a:gd name="connsiteX18" fmla="*/ 639997 w 1564191"/>
              <a:gd name="connsiteY18" fmla="*/ 985526 h 1189836"/>
              <a:gd name="connsiteX19" fmla="*/ 639997 w 1564191"/>
              <a:gd name="connsiteY19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388961 w 1564191"/>
              <a:gd name="connsiteY10" fmla="*/ 533267 h 1189836"/>
              <a:gd name="connsiteX11" fmla="*/ 1388703 w 1564191"/>
              <a:gd name="connsiteY11" fmla="*/ 533267 h 1189836"/>
              <a:gd name="connsiteX12" fmla="*/ 939150 w 1564191"/>
              <a:gd name="connsiteY12" fmla="*/ 984963 h 1189836"/>
              <a:gd name="connsiteX13" fmla="*/ 939150 w 1564191"/>
              <a:gd name="connsiteY13" fmla="*/ 985526 h 1189836"/>
              <a:gd name="connsiteX14" fmla="*/ 933544 w 1564191"/>
              <a:gd name="connsiteY14" fmla="*/ 985526 h 1189836"/>
              <a:gd name="connsiteX15" fmla="*/ 931752 w 1564191"/>
              <a:gd name="connsiteY15" fmla="*/ 985706 h 1189836"/>
              <a:gd name="connsiteX16" fmla="*/ 931752 w 1564191"/>
              <a:gd name="connsiteY16" fmla="*/ 985526 h 1189836"/>
              <a:gd name="connsiteX17" fmla="*/ 639997 w 1564191"/>
              <a:gd name="connsiteY17" fmla="*/ 985526 h 1189836"/>
              <a:gd name="connsiteX18" fmla="*/ 639997 w 1564191"/>
              <a:gd name="connsiteY18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388961 w 1564191"/>
              <a:gd name="connsiteY10" fmla="*/ 533267 h 1189836"/>
              <a:gd name="connsiteX11" fmla="*/ 1419659 w 1564191"/>
              <a:gd name="connsiteY11" fmla="*/ 535648 h 1189836"/>
              <a:gd name="connsiteX12" fmla="*/ 939150 w 1564191"/>
              <a:gd name="connsiteY12" fmla="*/ 984963 h 1189836"/>
              <a:gd name="connsiteX13" fmla="*/ 939150 w 1564191"/>
              <a:gd name="connsiteY13" fmla="*/ 985526 h 1189836"/>
              <a:gd name="connsiteX14" fmla="*/ 933544 w 1564191"/>
              <a:gd name="connsiteY14" fmla="*/ 985526 h 1189836"/>
              <a:gd name="connsiteX15" fmla="*/ 931752 w 1564191"/>
              <a:gd name="connsiteY15" fmla="*/ 985706 h 1189836"/>
              <a:gd name="connsiteX16" fmla="*/ 931752 w 1564191"/>
              <a:gd name="connsiteY16" fmla="*/ 985526 h 1189836"/>
              <a:gd name="connsiteX17" fmla="*/ 639997 w 1564191"/>
              <a:gd name="connsiteY17" fmla="*/ 985526 h 1189836"/>
              <a:gd name="connsiteX18" fmla="*/ 639997 w 1564191"/>
              <a:gd name="connsiteY18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419659 w 1564191"/>
              <a:gd name="connsiteY10" fmla="*/ 535648 h 1189836"/>
              <a:gd name="connsiteX11" fmla="*/ 939150 w 1564191"/>
              <a:gd name="connsiteY11" fmla="*/ 984963 h 1189836"/>
              <a:gd name="connsiteX12" fmla="*/ 939150 w 1564191"/>
              <a:gd name="connsiteY12" fmla="*/ 985526 h 1189836"/>
              <a:gd name="connsiteX13" fmla="*/ 933544 w 1564191"/>
              <a:gd name="connsiteY13" fmla="*/ 985526 h 1189836"/>
              <a:gd name="connsiteX14" fmla="*/ 931752 w 1564191"/>
              <a:gd name="connsiteY14" fmla="*/ 985706 h 1189836"/>
              <a:gd name="connsiteX15" fmla="*/ 931752 w 1564191"/>
              <a:gd name="connsiteY15" fmla="*/ 985526 h 1189836"/>
              <a:gd name="connsiteX16" fmla="*/ 639997 w 1564191"/>
              <a:gd name="connsiteY16" fmla="*/ 985526 h 1189836"/>
              <a:gd name="connsiteX17" fmla="*/ 639997 w 1564191"/>
              <a:gd name="connsiteY17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419659 w 1564191"/>
              <a:gd name="connsiteY9" fmla="*/ 535648 h 1189836"/>
              <a:gd name="connsiteX10" fmla="*/ 939150 w 1564191"/>
              <a:gd name="connsiteY10" fmla="*/ 984963 h 1189836"/>
              <a:gd name="connsiteX11" fmla="*/ 939150 w 1564191"/>
              <a:gd name="connsiteY11" fmla="*/ 985526 h 1189836"/>
              <a:gd name="connsiteX12" fmla="*/ 933544 w 1564191"/>
              <a:gd name="connsiteY12" fmla="*/ 985526 h 1189836"/>
              <a:gd name="connsiteX13" fmla="*/ 931752 w 1564191"/>
              <a:gd name="connsiteY13" fmla="*/ 985706 h 1189836"/>
              <a:gd name="connsiteX14" fmla="*/ 931752 w 1564191"/>
              <a:gd name="connsiteY14" fmla="*/ 985526 h 1189836"/>
              <a:gd name="connsiteX15" fmla="*/ 639997 w 1564191"/>
              <a:gd name="connsiteY15" fmla="*/ 985526 h 1189836"/>
              <a:gd name="connsiteX16" fmla="*/ 639997 w 1564191"/>
              <a:gd name="connsiteY16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419659 w 1564191"/>
              <a:gd name="connsiteY8" fmla="*/ 535648 h 1189836"/>
              <a:gd name="connsiteX9" fmla="*/ 939150 w 1564191"/>
              <a:gd name="connsiteY9" fmla="*/ 984963 h 1189836"/>
              <a:gd name="connsiteX10" fmla="*/ 939150 w 1564191"/>
              <a:gd name="connsiteY10" fmla="*/ 985526 h 1189836"/>
              <a:gd name="connsiteX11" fmla="*/ 933544 w 1564191"/>
              <a:gd name="connsiteY11" fmla="*/ 985526 h 1189836"/>
              <a:gd name="connsiteX12" fmla="*/ 931752 w 1564191"/>
              <a:gd name="connsiteY12" fmla="*/ 985706 h 1189836"/>
              <a:gd name="connsiteX13" fmla="*/ 931752 w 1564191"/>
              <a:gd name="connsiteY13" fmla="*/ 985526 h 1189836"/>
              <a:gd name="connsiteX14" fmla="*/ 639997 w 1564191"/>
              <a:gd name="connsiteY14" fmla="*/ 985526 h 1189836"/>
              <a:gd name="connsiteX15" fmla="*/ 639997 w 1564191"/>
              <a:gd name="connsiteY15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419659 w 1564191"/>
              <a:gd name="connsiteY7" fmla="*/ 535648 h 1189836"/>
              <a:gd name="connsiteX8" fmla="*/ 939150 w 1564191"/>
              <a:gd name="connsiteY8" fmla="*/ 984963 h 1189836"/>
              <a:gd name="connsiteX9" fmla="*/ 939150 w 1564191"/>
              <a:gd name="connsiteY9" fmla="*/ 985526 h 1189836"/>
              <a:gd name="connsiteX10" fmla="*/ 933544 w 1564191"/>
              <a:gd name="connsiteY10" fmla="*/ 985526 h 1189836"/>
              <a:gd name="connsiteX11" fmla="*/ 931752 w 1564191"/>
              <a:gd name="connsiteY11" fmla="*/ 985706 h 1189836"/>
              <a:gd name="connsiteX12" fmla="*/ 931752 w 1564191"/>
              <a:gd name="connsiteY12" fmla="*/ 985526 h 1189836"/>
              <a:gd name="connsiteX13" fmla="*/ 639997 w 1564191"/>
              <a:gd name="connsiteY13" fmla="*/ 985526 h 1189836"/>
              <a:gd name="connsiteX14" fmla="*/ 639997 w 1564191"/>
              <a:gd name="connsiteY14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419659 w 1564191"/>
              <a:gd name="connsiteY7" fmla="*/ 535648 h 1189836"/>
              <a:gd name="connsiteX8" fmla="*/ 939150 w 1564191"/>
              <a:gd name="connsiteY8" fmla="*/ 984963 h 1189836"/>
              <a:gd name="connsiteX9" fmla="*/ 939150 w 1564191"/>
              <a:gd name="connsiteY9" fmla="*/ 985526 h 1189836"/>
              <a:gd name="connsiteX10" fmla="*/ 933544 w 1564191"/>
              <a:gd name="connsiteY10" fmla="*/ 985526 h 1189836"/>
              <a:gd name="connsiteX11" fmla="*/ 931752 w 1564191"/>
              <a:gd name="connsiteY11" fmla="*/ 985706 h 1189836"/>
              <a:gd name="connsiteX12" fmla="*/ 931752 w 1564191"/>
              <a:gd name="connsiteY12" fmla="*/ 985526 h 1189836"/>
              <a:gd name="connsiteX13" fmla="*/ 639997 w 1564191"/>
              <a:gd name="connsiteY13" fmla="*/ 985526 h 1189836"/>
              <a:gd name="connsiteX14" fmla="*/ 639997 w 1564191"/>
              <a:gd name="connsiteY14" fmla="*/ 1189836 h 118983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19659 w 1938047"/>
              <a:gd name="connsiteY7" fmla="*/ 440398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83952 w 1938047"/>
              <a:gd name="connsiteY7" fmla="*/ 502310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83952 w 1938047"/>
              <a:gd name="connsiteY7" fmla="*/ 502310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1938047 w 1938047"/>
              <a:gd name="connsiteY5" fmla="*/ 0 h 1094586"/>
              <a:gd name="connsiteX6" fmla="*/ 1483952 w 1938047"/>
              <a:gd name="connsiteY6" fmla="*/ 502310 h 1094586"/>
              <a:gd name="connsiteX7" fmla="*/ 939150 w 1938047"/>
              <a:gd name="connsiteY7" fmla="*/ 889713 h 1094586"/>
              <a:gd name="connsiteX8" fmla="*/ 939150 w 1938047"/>
              <a:gd name="connsiteY8" fmla="*/ 890276 h 1094586"/>
              <a:gd name="connsiteX9" fmla="*/ 933544 w 1938047"/>
              <a:gd name="connsiteY9" fmla="*/ 890276 h 1094586"/>
              <a:gd name="connsiteX10" fmla="*/ 931752 w 1938047"/>
              <a:gd name="connsiteY10" fmla="*/ 890456 h 1094586"/>
              <a:gd name="connsiteX11" fmla="*/ 931752 w 1938047"/>
              <a:gd name="connsiteY11" fmla="*/ 890276 h 1094586"/>
              <a:gd name="connsiteX12" fmla="*/ 639997 w 1938047"/>
              <a:gd name="connsiteY12" fmla="*/ 890276 h 1094586"/>
              <a:gd name="connsiteX13" fmla="*/ 639997 w 1938047"/>
              <a:gd name="connsiteY13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39227 w 1860409"/>
              <a:gd name="connsiteY5" fmla="*/ 717971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39227 w 1860409"/>
              <a:gd name="connsiteY5" fmla="*/ 717971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974"/>
              <a:gd name="connsiteY0" fmla="*/ 1275741 h 1275741"/>
              <a:gd name="connsiteX1" fmla="*/ 0 w 1860974"/>
              <a:gd name="connsiteY1" fmla="*/ 867121 h 1275741"/>
              <a:gd name="connsiteX2" fmla="*/ 639997 w 1860974"/>
              <a:gd name="connsiteY2" fmla="*/ 458501 h 1275741"/>
              <a:gd name="connsiteX3" fmla="*/ 639997 w 1860974"/>
              <a:gd name="connsiteY3" fmla="*/ 662811 h 1275741"/>
              <a:gd name="connsiteX4" fmla="*/ 1860409 w 1860974"/>
              <a:gd name="connsiteY4" fmla="*/ 0 h 1275741"/>
              <a:gd name="connsiteX5" fmla="*/ 1690986 w 1860974"/>
              <a:gd name="connsiteY5" fmla="*/ 700718 h 1275741"/>
              <a:gd name="connsiteX6" fmla="*/ 939150 w 1860974"/>
              <a:gd name="connsiteY6" fmla="*/ 1070868 h 1275741"/>
              <a:gd name="connsiteX7" fmla="*/ 939150 w 1860974"/>
              <a:gd name="connsiteY7" fmla="*/ 1071431 h 1275741"/>
              <a:gd name="connsiteX8" fmla="*/ 933544 w 1860974"/>
              <a:gd name="connsiteY8" fmla="*/ 1071431 h 1275741"/>
              <a:gd name="connsiteX9" fmla="*/ 931752 w 1860974"/>
              <a:gd name="connsiteY9" fmla="*/ 1071611 h 1275741"/>
              <a:gd name="connsiteX10" fmla="*/ 931752 w 1860974"/>
              <a:gd name="connsiteY10" fmla="*/ 1071431 h 1275741"/>
              <a:gd name="connsiteX11" fmla="*/ 639997 w 1860974"/>
              <a:gd name="connsiteY11" fmla="*/ 1071431 h 1275741"/>
              <a:gd name="connsiteX12" fmla="*/ 639997 w 1860974"/>
              <a:gd name="connsiteY12" fmla="*/ 1275741 h 1275741"/>
              <a:gd name="connsiteX0" fmla="*/ 657407 w 1878384"/>
              <a:gd name="connsiteY0" fmla="*/ 1275741 h 1275741"/>
              <a:gd name="connsiteX1" fmla="*/ 0 w 1878384"/>
              <a:gd name="connsiteY1" fmla="*/ 806186 h 1275741"/>
              <a:gd name="connsiteX2" fmla="*/ 657407 w 1878384"/>
              <a:gd name="connsiteY2" fmla="*/ 458501 h 1275741"/>
              <a:gd name="connsiteX3" fmla="*/ 657407 w 1878384"/>
              <a:gd name="connsiteY3" fmla="*/ 662811 h 1275741"/>
              <a:gd name="connsiteX4" fmla="*/ 1877819 w 1878384"/>
              <a:gd name="connsiteY4" fmla="*/ 0 h 1275741"/>
              <a:gd name="connsiteX5" fmla="*/ 1708396 w 1878384"/>
              <a:gd name="connsiteY5" fmla="*/ 700718 h 1275741"/>
              <a:gd name="connsiteX6" fmla="*/ 956560 w 1878384"/>
              <a:gd name="connsiteY6" fmla="*/ 1070868 h 1275741"/>
              <a:gd name="connsiteX7" fmla="*/ 956560 w 1878384"/>
              <a:gd name="connsiteY7" fmla="*/ 1071431 h 1275741"/>
              <a:gd name="connsiteX8" fmla="*/ 950954 w 1878384"/>
              <a:gd name="connsiteY8" fmla="*/ 1071431 h 1275741"/>
              <a:gd name="connsiteX9" fmla="*/ 949162 w 1878384"/>
              <a:gd name="connsiteY9" fmla="*/ 1071611 h 1275741"/>
              <a:gd name="connsiteX10" fmla="*/ 949162 w 1878384"/>
              <a:gd name="connsiteY10" fmla="*/ 1071431 h 1275741"/>
              <a:gd name="connsiteX11" fmla="*/ 657407 w 1878384"/>
              <a:gd name="connsiteY11" fmla="*/ 1071431 h 1275741"/>
              <a:gd name="connsiteX12" fmla="*/ 657407 w 1878384"/>
              <a:gd name="connsiteY12" fmla="*/ 1275741 h 1275741"/>
              <a:gd name="connsiteX0" fmla="*/ 648701 w 1869678"/>
              <a:gd name="connsiteY0" fmla="*/ 1275741 h 1275741"/>
              <a:gd name="connsiteX1" fmla="*/ 0 w 1869678"/>
              <a:gd name="connsiteY1" fmla="*/ 745250 h 1275741"/>
              <a:gd name="connsiteX2" fmla="*/ 648701 w 1869678"/>
              <a:gd name="connsiteY2" fmla="*/ 458501 h 1275741"/>
              <a:gd name="connsiteX3" fmla="*/ 648701 w 1869678"/>
              <a:gd name="connsiteY3" fmla="*/ 662811 h 1275741"/>
              <a:gd name="connsiteX4" fmla="*/ 1869113 w 1869678"/>
              <a:gd name="connsiteY4" fmla="*/ 0 h 1275741"/>
              <a:gd name="connsiteX5" fmla="*/ 1699690 w 1869678"/>
              <a:gd name="connsiteY5" fmla="*/ 700718 h 1275741"/>
              <a:gd name="connsiteX6" fmla="*/ 947854 w 1869678"/>
              <a:gd name="connsiteY6" fmla="*/ 1070868 h 1275741"/>
              <a:gd name="connsiteX7" fmla="*/ 947854 w 1869678"/>
              <a:gd name="connsiteY7" fmla="*/ 1071431 h 1275741"/>
              <a:gd name="connsiteX8" fmla="*/ 942248 w 1869678"/>
              <a:gd name="connsiteY8" fmla="*/ 1071431 h 1275741"/>
              <a:gd name="connsiteX9" fmla="*/ 940456 w 1869678"/>
              <a:gd name="connsiteY9" fmla="*/ 1071611 h 1275741"/>
              <a:gd name="connsiteX10" fmla="*/ 940456 w 1869678"/>
              <a:gd name="connsiteY10" fmla="*/ 1071431 h 1275741"/>
              <a:gd name="connsiteX11" fmla="*/ 648701 w 1869678"/>
              <a:gd name="connsiteY11" fmla="*/ 1071431 h 1275741"/>
              <a:gd name="connsiteX12" fmla="*/ 648701 w 1869678"/>
              <a:gd name="connsiteY12" fmla="*/ 1275741 h 1275741"/>
              <a:gd name="connsiteX0" fmla="*/ 648701 w 1869678"/>
              <a:gd name="connsiteY0" fmla="*/ 1275741 h 1275741"/>
              <a:gd name="connsiteX1" fmla="*/ 0 w 1869678"/>
              <a:gd name="connsiteY1" fmla="*/ 745250 h 1275741"/>
              <a:gd name="connsiteX2" fmla="*/ 692227 w 1869678"/>
              <a:gd name="connsiteY2" fmla="*/ 467206 h 1275741"/>
              <a:gd name="connsiteX3" fmla="*/ 648701 w 1869678"/>
              <a:gd name="connsiteY3" fmla="*/ 662811 h 1275741"/>
              <a:gd name="connsiteX4" fmla="*/ 1869113 w 1869678"/>
              <a:gd name="connsiteY4" fmla="*/ 0 h 1275741"/>
              <a:gd name="connsiteX5" fmla="*/ 1699690 w 1869678"/>
              <a:gd name="connsiteY5" fmla="*/ 700718 h 1275741"/>
              <a:gd name="connsiteX6" fmla="*/ 947854 w 1869678"/>
              <a:gd name="connsiteY6" fmla="*/ 1070868 h 1275741"/>
              <a:gd name="connsiteX7" fmla="*/ 947854 w 1869678"/>
              <a:gd name="connsiteY7" fmla="*/ 1071431 h 1275741"/>
              <a:gd name="connsiteX8" fmla="*/ 942248 w 1869678"/>
              <a:gd name="connsiteY8" fmla="*/ 1071431 h 1275741"/>
              <a:gd name="connsiteX9" fmla="*/ 940456 w 1869678"/>
              <a:gd name="connsiteY9" fmla="*/ 1071611 h 1275741"/>
              <a:gd name="connsiteX10" fmla="*/ 940456 w 1869678"/>
              <a:gd name="connsiteY10" fmla="*/ 1071431 h 1275741"/>
              <a:gd name="connsiteX11" fmla="*/ 648701 w 1869678"/>
              <a:gd name="connsiteY11" fmla="*/ 1071431 h 1275741"/>
              <a:gd name="connsiteX12" fmla="*/ 648701 w 1869678"/>
              <a:gd name="connsiteY12" fmla="*/ 1275741 h 127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9678" h="1275741">
                <a:moveTo>
                  <a:pt x="648701" y="1275741"/>
                </a:moveTo>
                <a:lnTo>
                  <a:pt x="0" y="745250"/>
                </a:lnTo>
                <a:lnTo>
                  <a:pt x="692227" y="467206"/>
                </a:lnTo>
                <a:lnTo>
                  <a:pt x="648701" y="662811"/>
                </a:lnTo>
                <a:cubicBezTo>
                  <a:pt x="1357429" y="830061"/>
                  <a:pt x="1695222" y="453850"/>
                  <a:pt x="1869113" y="0"/>
                </a:cubicBezTo>
                <a:cubicBezTo>
                  <a:pt x="1874698" y="336676"/>
                  <a:pt x="1840380" y="504920"/>
                  <a:pt x="1699690" y="700718"/>
                </a:cubicBezTo>
                <a:cubicBezTo>
                  <a:pt x="1447095" y="992167"/>
                  <a:pt x="1195243" y="1067624"/>
                  <a:pt x="947854" y="1070868"/>
                </a:cubicBezTo>
                <a:lnTo>
                  <a:pt x="947854" y="1071431"/>
                </a:lnTo>
                <a:lnTo>
                  <a:pt x="942248" y="1071431"/>
                </a:lnTo>
                <a:cubicBezTo>
                  <a:pt x="941652" y="1071610"/>
                  <a:pt x="941054" y="1071611"/>
                  <a:pt x="940456" y="1071611"/>
                </a:cubicBezTo>
                <a:lnTo>
                  <a:pt x="940456" y="1071431"/>
                </a:lnTo>
                <a:lnTo>
                  <a:pt x="648701" y="1071431"/>
                </a:lnTo>
                <a:lnTo>
                  <a:pt x="648701" y="1275741"/>
                </a:lnTo>
                <a:close/>
              </a:path>
            </a:pathLst>
          </a:custGeom>
          <a:solidFill>
            <a:srgbClr val="04A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8" name="Rectangle: Rounded Corners 34">
            <a:extLst>
              <a:ext uri="{FF2B5EF4-FFF2-40B4-BE49-F238E27FC236}">
                <a16:creationId xmlns:a16="http://schemas.microsoft.com/office/drawing/2014/main" id="{158495A0-CEE7-4AA5-A47D-EDE92753AE38}"/>
              </a:ext>
            </a:extLst>
          </p:cNvPr>
          <p:cNvSpPr/>
          <p:nvPr/>
        </p:nvSpPr>
        <p:spPr>
          <a:xfrm>
            <a:off x="3964931" y="1270829"/>
            <a:ext cx="7789950" cy="5374520"/>
          </a:xfrm>
          <a:prstGeom prst="roundRect">
            <a:avLst>
              <a:gd name="adj" fmla="val 3935"/>
            </a:avLst>
          </a:prstGeom>
          <a:noFill/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0E152D-7819-471F-9B09-61680F355182}"/>
              </a:ext>
            </a:extLst>
          </p:cNvPr>
          <p:cNvSpPr txBox="1"/>
          <p:nvPr/>
        </p:nvSpPr>
        <p:spPr>
          <a:xfrm>
            <a:off x="51282" y="1175682"/>
            <a:ext cx="113435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Arial" pitchFamily="34" charset="0"/>
              </a:rPr>
              <a:t>1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18076E-1C56-446F-86DA-663FC54A9B75}"/>
              </a:ext>
            </a:extLst>
          </p:cNvPr>
          <p:cNvSpPr txBox="1"/>
          <p:nvPr/>
        </p:nvSpPr>
        <p:spPr>
          <a:xfrm>
            <a:off x="794904" y="1325225"/>
            <a:ext cx="266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Arial" pitchFamily="34" charset="0"/>
              </a:rPr>
              <a:t>НАСЕЛЕНИЕ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7EB6C9-7E8A-4854-91AB-C1A564AA2407}"/>
              </a:ext>
            </a:extLst>
          </p:cNvPr>
          <p:cNvSpPr txBox="1"/>
          <p:nvPr/>
        </p:nvSpPr>
        <p:spPr>
          <a:xfrm>
            <a:off x="794904" y="1852731"/>
            <a:ext cx="237744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white"/>
                </a:solidFill>
              </a:rPr>
              <a:t>Возможность участия </a:t>
            </a:r>
            <a:r>
              <a:rPr lang="ru-RU" sz="1400" dirty="0" smtClean="0">
                <a:solidFill>
                  <a:prstClr val="white"/>
                </a:solidFill>
              </a:rPr>
              <a:t>в </a:t>
            </a:r>
            <a:r>
              <a:rPr lang="ru-RU" sz="1400" dirty="0">
                <a:solidFill>
                  <a:prstClr val="white"/>
                </a:solidFill>
              </a:rPr>
              <a:t>выборе приоритетных объектов культуры и их целевом назначении </a:t>
            </a:r>
          </a:p>
          <a:p>
            <a:pPr marL="171450" lvl="0" indent="-1714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Увеличение посещаемости</a:t>
            </a:r>
          </a:p>
          <a:p>
            <a:pPr marL="171450" lvl="0" indent="-1714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white"/>
                </a:solidFill>
              </a:rPr>
              <a:t>Создание условий для творческого развития и самореализации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white"/>
                </a:solidFill>
              </a:rPr>
              <a:t>Создание новых рабочих мест, включая развитие </a:t>
            </a:r>
            <a:r>
              <a:rPr lang="ru-RU" sz="1400" dirty="0" smtClean="0">
                <a:solidFill>
                  <a:prstClr val="white"/>
                </a:solidFill>
              </a:rPr>
              <a:t>туризма</a:t>
            </a:r>
            <a:endParaRPr lang="ru-RU" sz="1400" dirty="0">
              <a:solidFill>
                <a:prstClr val="white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873774" y="1229732"/>
            <a:ext cx="3967458" cy="1107996"/>
            <a:chOff x="4086424" y="1229732"/>
            <a:chExt cx="3967458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21B930-3EF3-4908-AD73-088D6D785153}"/>
                </a:ext>
              </a:extLst>
            </p:cNvPr>
            <p:cNvSpPr txBox="1"/>
            <p:nvPr/>
          </p:nvSpPr>
          <p:spPr>
            <a:xfrm>
              <a:off x="4086424" y="122973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Arial" pitchFamily="34" charset="0"/>
                </a:rPr>
                <a:t>2</a:t>
              </a:r>
              <a:endPara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B43B9A-5F8A-4F68-82BF-029331E4F538}"/>
                </a:ext>
              </a:extLst>
            </p:cNvPr>
            <p:cNvSpPr txBox="1"/>
            <p:nvPr/>
          </p:nvSpPr>
          <p:spPr>
            <a:xfrm>
              <a:off x="4928272" y="1403498"/>
              <a:ext cx="31256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4AAC1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Arial" pitchFamily="34" charset="0"/>
                </a:rPr>
                <a:t>ГОС. ОРГАНЫ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AAC1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7599C0-5A9B-483A-8F18-2E293EFC2B38}"/>
                </a:ext>
              </a:extLst>
            </p:cNvPr>
            <p:cNvSpPr txBox="1"/>
            <p:nvPr/>
          </p:nvSpPr>
          <p:spPr>
            <a:xfrm>
              <a:off x="4965761" y="1870992"/>
              <a:ext cx="2785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47EB6C9-7E8A-4854-91AB-C1A564AA2407}"/>
              </a:ext>
            </a:extLst>
          </p:cNvPr>
          <p:cNvSpPr txBox="1"/>
          <p:nvPr/>
        </p:nvSpPr>
        <p:spPr>
          <a:xfrm>
            <a:off x="4918094" y="1830232"/>
            <a:ext cx="25306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1400" b="1" dirty="0">
                <a:solidFill>
                  <a:srgbClr val="04AA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Федеральный уровень </a:t>
            </a:r>
            <a:r>
              <a:rPr lang="ru-RU" sz="1400" dirty="0">
                <a:solidFill>
                  <a:srgbClr val="04AA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(Голикова Т.А.)</a:t>
            </a:r>
          </a:p>
          <a:p>
            <a:pPr lvl="0">
              <a:spcAft>
                <a:spcPts val="600"/>
              </a:spcAft>
              <a:defRPr/>
            </a:pPr>
            <a:r>
              <a:rPr lang="ru-RU" sz="1400" b="1" dirty="0">
                <a:solidFill>
                  <a:srgbClr val="04AAC1"/>
                </a:solidFill>
                <a:cs typeface="Times New Roman" panose="02020603050405020304" pitchFamily="18" charset="0"/>
              </a:rPr>
              <a:t>Региональный уровень </a:t>
            </a:r>
            <a:r>
              <a:rPr lang="ru-RU" sz="1400" dirty="0">
                <a:solidFill>
                  <a:srgbClr val="04AAC1"/>
                </a:solidFill>
                <a:cs typeface="Times New Roman" panose="02020603050405020304" pitchFamily="18" charset="0"/>
              </a:rPr>
              <a:t>(главы </a:t>
            </a:r>
            <a:r>
              <a:rPr lang="ru-RU" sz="1400" dirty="0" smtClean="0">
                <a:solidFill>
                  <a:srgbClr val="04AAC1"/>
                </a:solidFill>
                <a:cs typeface="Times New Roman" panose="02020603050405020304" pitchFamily="18" charset="0"/>
              </a:rPr>
              <a:t>субъектов РФ)</a:t>
            </a:r>
            <a:endParaRPr lang="ru-RU" sz="1400" dirty="0">
              <a:solidFill>
                <a:srgbClr val="04AAC1"/>
              </a:solidFill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ru-RU" sz="1400" b="1" dirty="0">
                <a:solidFill>
                  <a:srgbClr val="04AAC1"/>
                </a:solidFill>
              </a:rPr>
              <a:t>Местный уровень     </a:t>
            </a:r>
            <a:r>
              <a:rPr lang="ru-RU" sz="1400" dirty="0">
                <a:solidFill>
                  <a:srgbClr val="04AAC1"/>
                </a:solidFill>
              </a:rPr>
              <a:t>(главы муниципалитетов)</a:t>
            </a:r>
          </a:p>
        </p:txBody>
      </p:sp>
      <p:sp>
        <p:nvSpPr>
          <p:cNvPr id="14" name="Left Arrow 2">
            <a:extLst>
              <a:ext uri="{FF2B5EF4-FFF2-40B4-BE49-F238E27FC236}">
                <a16:creationId xmlns:a16="http://schemas.microsoft.com/office/drawing/2014/main" id="{25CF940B-7890-4DEF-B23D-F2D7EAE81E7E}"/>
              </a:ext>
            </a:extLst>
          </p:cNvPr>
          <p:cNvSpPr/>
          <p:nvPr/>
        </p:nvSpPr>
        <p:spPr>
          <a:xfrm rot="2700000">
            <a:off x="2890796" y="1992178"/>
            <a:ext cx="4054597" cy="4213283"/>
          </a:xfrm>
          <a:custGeom>
            <a:avLst/>
            <a:gdLst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983944 w 1564191"/>
              <a:gd name="connsiteY7" fmla="*/ 528775 h 1189836"/>
              <a:gd name="connsiteX8" fmla="*/ 1564191 w 1564191"/>
              <a:gd name="connsiteY8" fmla="*/ 0 h 1189836"/>
              <a:gd name="connsiteX9" fmla="*/ 1388017 w 1564191"/>
              <a:gd name="connsiteY9" fmla="*/ 530857 h 1189836"/>
              <a:gd name="connsiteX10" fmla="*/ 1388955 w 1564191"/>
              <a:gd name="connsiteY10" fmla="*/ 530862 h 1189836"/>
              <a:gd name="connsiteX11" fmla="*/ 1388758 w 1564191"/>
              <a:gd name="connsiteY11" fmla="*/ 532748 h 1189836"/>
              <a:gd name="connsiteX12" fmla="*/ 1388961 w 1564191"/>
              <a:gd name="connsiteY12" fmla="*/ 533267 h 1189836"/>
              <a:gd name="connsiteX13" fmla="*/ 1388703 w 1564191"/>
              <a:gd name="connsiteY13" fmla="*/ 533267 h 1189836"/>
              <a:gd name="connsiteX14" fmla="*/ 939150 w 1564191"/>
              <a:gd name="connsiteY14" fmla="*/ 984963 h 1189836"/>
              <a:gd name="connsiteX15" fmla="*/ 939150 w 1564191"/>
              <a:gd name="connsiteY15" fmla="*/ 985526 h 1189836"/>
              <a:gd name="connsiteX16" fmla="*/ 933544 w 1564191"/>
              <a:gd name="connsiteY16" fmla="*/ 985526 h 1189836"/>
              <a:gd name="connsiteX17" fmla="*/ 931752 w 1564191"/>
              <a:gd name="connsiteY17" fmla="*/ 985706 h 1189836"/>
              <a:gd name="connsiteX18" fmla="*/ 931752 w 1564191"/>
              <a:gd name="connsiteY18" fmla="*/ 985526 h 1189836"/>
              <a:gd name="connsiteX19" fmla="*/ 639997 w 1564191"/>
              <a:gd name="connsiteY19" fmla="*/ 985526 h 1189836"/>
              <a:gd name="connsiteX20" fmla="*/ 639997 w 1564191"/>
              <a:gd name="connsiteY20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983944 w 1564191"/>
              <a:gd name="connsiteY7" fmla="*/ 528775 h 1189836"/>
              <a:gd name="connsiteX8" fmla="*/ 1564191 w 1564191"/>
              <a:gd name="connsiteY8" fmla="*/ 0 h 1189836"/>
              <a:gd name="connsiteX9" fmla="*/ 1388017 w 1564191"/>
              <a:gd name="connsiteY9" fmla="*/ 530857 h 1189836"/>
              <a:gd name="connsiteX10" fmla="*/ 1388955 w 1564191"/>
              <a:gd name="connsiteY10" fmla="*/ 530862 h 1189836"/>
              <a:gd name="connsiteX11" fmla="*/ 1388758 w 1564191"/>
              <a:gd name="connsiteY11" fmla="*/ 532748 h 1189836"/>
              <a:gd name="connsiteX12" fmla="*/ 1388961 w 1564191"/>
              <a:gd name="connsiteY12" fmla="*/ 533267 h 1189836"/>
              <a:gd name="connsiteX13" fmla="*/ 1388703 w 1564191"/>
              <a:gd name="connsiteY13" fmla="*/ 533267 h 1189836"/>
              <a:gd name="connsiteX14" fmla="*/ 939150 w 1564191"/>
              <a:gd name="connsiteY14" fmla="*/ 984963 h 1189836"/>
              <a:gd name="connsiteX15" fmla="*/ 939150 w 1564191"/>
              <a:gd name="connsiteY15" fmla="*/ 985526 h 1189836"/>
              <a:gd name="connsiteX16" fmla="*/ 933544 w 1564191"/>
              <a:gd name="connsiteY16" fmla="*/ 985526 h 1189836"/>
              <a:gd name="connsiteX17" fmla="*/ 931752 w 1564191"/>
              <a:gd name="connsiteY17" fmla="*/ 985706 h 1189836"/>
              <a:gd name="connsiteX18" fmla="*/ 931752 w 1564191"/>
              <a:gd name="connsiteY18" fmla="*/ 985526 h 1189836"/>
              <a:gd name="connsiteX19" fmla="*/ 639997 w 1564191"/>
              <a:gd name="connsiteY19" fmla="*/ 985526 h 1189836"/>
              <a:gd name="connsiteX20" fmla="*/ 639997 w 1564191"/>
              <a:gd name="connsiteY20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981979 w 1564191"/>
              <a:gd name="connsiteY6" fmla="*/ 528765 h 1189836"/>
              <a:gd name="connsiteX7" fmla="*/ 1564191 w 1564191"/>
              <a:gd name="connsiteY7" fmla="*/ 0 h 1189836"/>
              <a:gd name="connsiteX8" fmla="*/ 1388017 w 1564191"/>
              <a:gd name="connsiteY8" fmla="*/ 530857 h 1189836"/>
              <a:gd name="connsiteX9" fmla="*/ 1388955 w 1564191"/>
              <a:gd name="connsiteY9" fmla="*/ 530862 h 1189836"/>
              <a:gd name="connsiteX10" fmla="*/ 1388758 w 1564191"/>
              <a:gd name="connsiteY10" fmla="*/ 532748 h 1189836"/>
              <a:gd name="connsiteX11" fmla="*/ 1388961 w 1564191"/>
              <a:gd name="connsiteY11" fmla="*/ 533267 h 1189836"/>
              <a:gd name="connsiteX12" fmla="*/ 1388703 w 1564191"/>
              <a:gd name="connsiteY12" fmla="*/ 533267 h 1189836"/>
              <a:gd name="connsiteX13" fmla="*/ 939150 w 1564191"/>
              <a:gd name="connsiteY13" fmla="*/ 984963 h 1189836"/>
              <a:gd name="connsiteX14" fmla="*/ 939150 w 1564191"/>
              <a:gd name="connsiteY14" fmla="*/ 985526 h 1189836"/>
              <a:gd name="connsiteX15" fmla="*/ 933544 w 1564191"/>
              <a:gd name="connsiteY15" fmla="*/ 985526 h 1189836"/>
              <a:gd name="connsiteX16" fmla="*/ 931752 w 1564191"/>
              <a:gd name="connsiteY16" fmla="*/ 985706 h 1189836"/>
              <a:gd name="connsiteX17" fmla="*/ 931752 w 1564191"/>
              <a:gd name="connsiteY17" fmla="*/ 985526 h 1189836"/>
              <a:gd name="connsiteX18" fmla="*/ 639997 w 1564191"/>
              <a:gd name="connsiteY18" fmla="*/ 985526 h 1189836"/>
              <a:gd name="connsiteX19" fmla="*/ 639997 w 1564191"/>
              <a:gd name="connsiteY19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388961 w 1564191"/>
              <a:gd name="connsiteY10" fmla="*/ 533267 h 1189836"/>
              <a:gd name="connsiteX11" fmla="*/ 1388703 w 1564191"/>
              <a:gd name="connsiteY11" fmla="*/ 533267 h 1189836"/>
              <a:gd name="connsiteX12" fmla="*/ 939150 w 1564191"/>
              <a:gd name="connsiteY12" fmla="*/ 984963 h 1189836"/>
              <a:gd name="connsiteX13" fmla="*/ 939150 w 1564191"/>
              <a:gd name="connsiteY13" fmla="*/ 985526 h 1189836"/>
              <a:gd name="connsiteX14" fmla="*/ 933544 w 1564191"/>
              <a:gd name="connsiteY14" fmla="*/ 985526 h 1189836"/>
              <a:gd name="connsiteX15" fmla="*/ 931752 w 1564191"/>
              <a:gd name="connsiteY15" fmla="*/ 985706 h 1189836"/>
              <a:gd name="connsiteX16" fmla="*/ 931752 w 1564191"/>
              <a:gd name="connsiteY16" fmla="*/ 985526 h 1189836"/>
              <a:gd name="connsiteX17" fmla="*/ 639997 w 1564191"/>
              <a:gd name="connsiteY17" fmla="*/ 985526 h 1189836"/>
              <a:gd name="connsiteX18" fmla="*/ 639997 w 1564191"/>
              <a:gd name="connsiteY18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388961 w 1564191"/>
              <a:gd name="connsiteY10" fmla="*/ 533267 h 1189836"/>
              <a:gd name="connsiteX11" fmla="*/ 1419659 w 1564191"/>
              <a:gd name="connsiteY11" fmla="*/ 535648 h 1189836"/>
              <a:gd name="connsiteX12" fmla="*/ 939150 w 1564191"/>
              <a:gd name="connsiteY12" fmla="*/ 984963 h 1189836"/>
              <a:gd name="connsiteX13" fmla="*/ 939150 w 1564191"/>
              <a:gd name="connsiteY13" fmla="*/ 985526 h 1189836"/>
              <a:gd name="connsiteX14" fmla="*/ 933544 w 1564191"/>
              <a:gd name="connsiteY14" fmla="*/ 985526 h 1189836"/>
              <a:gd name="connsiteX15" fmla="*/ 931752 w 1564191"/>
              <a:gd name="connsiteY15" fmla="*/ 985706 h 1189836"/>
              <a:gd name="connsiteX16" fmla="*/ 931752 w 1564191"/>
              <a:gd name="connsiteY16" fmla="*/ 985526 h 1189836"/>
              <a:gd name="connsiteX17" fmla="*/ 639997 w 1564191"/>
              <a:gd name="connsiteY17" fmla="*/ 985526 h 1189836"/>
              <a:gd name="connsiteX18" fmla="*/ 639997 w 1564191"/>
              <a:gd name="connsiteY18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388758 w 1564191"/>
              <a:gd name="connsiteY9" fmla="*/ 532748 h 1189836"/>
              <a:gd name="connsiteX10" fmla="*/ 1419659 w 1564191"/>
              <a:gd name="connsiteY10" fmla="*/ 535648 h 1189836"/>
              <a:gd name="connsiteX11" fmla="*/ 939150 w 1564191"/>
              <a:gd name="connsiteY11" fmla="*/ 984963 h 1189836"/>
              <a:gd name="connsiteX12" fmla="*/ 939150 w 1564191"/>
              <a:gd name="connsiteY12" fmla="*/ 985526 h 1189836"/>
              <a:gd name="connsiteX13" fmla="*/ 933544 w 1564191"/>
              <a:gd name="connsiteY13" fmla="*/ 985526 h 1189836"/>
              <a:gd name="connsiteX14" fmla="*/ 931752 w 1564191"/>
              <a:gd name="connsiteY14" fmla="*/ 985706 h 1189836"/>
              <a:gd name="connsiteX15" fmla="*/ 931752 w 1564191"/>
              <a:gd name="connsiteY15" fmla="*/ 985526 h 1189836"/>
              <a:gd name="connsiteX16" fmla="*/ 639997 w 1564191"/>
              <a:gd name="connsiteY16" fmla="*/ 985526 h 1189836"/>
              <a:gd name="connsiteX17" fmla="*/ 639997 w 1564191"/>
              <a:gd name="connsiteY17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388955 w 1564191"/>
              <a:gd name="connsiteY8" fmla="*/ 530862 h 1189836"/>
              <a:gd name="connsiteX9" fmla="*/ 1419659 w 1564191"/>
              <a:gd name="connsiteY9" fmla="*/ 535648 h 1189836"/>
              <a:gd name="connsiteX10" fmla="*/ 939150 w 1564191"/>
              <a:gd name="connsiteY10" fmla="*/ 984963 h 1189836"/>
              <a:gd name="connsiteX11" fmla="*/ 939150 w 1564191"/>
              <a:gd name="connsiteY11" fmla="*/ 985526 h 1189836"/>
              <a:gd name="connsiteX12" fmla="*/ 933544 w 1564191"/>
              <a:gd name="connsiteY12" fmla="*/ 985526 h 1189836"/>
              <a:gd name="connsiteX13" fmla="*/ 931752 w 1564191"/>
              <a:gd name="connsiteY13" fmla="*/ 985706 h 1189836"/>
              <a:gd name="connsiteX14" fmla="*/ 931752 w 1564191"/>
              <a:gd name="connsiteY14" fmla="*/ 985526 h 1189836"/>
              <a:gd name="connsiteX15" fmla="*/ 639997 w 1564191"/>
              <a:gd name="connsiteY15" fmla="*/ 985526 h 1189836"/>
              <a:gd name="connsiteX16" fmla="*/ 639997 w 1564191"/>
              <a:gd name="connsiteY16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388017 w 1564191"/>
              <a:gd name="connsiteY7" fmla="*/ 530857 h 1189836"/>
              <a:gd name="connsiteX8" fmla="*/ 1419659 w 1564191"/>
              <a:gd name="connsiteY8" fmla="*/ 535648 h 1189836"/>
              <a:gd name="connsiteX9" fmla="*/ 939150 w 1564191"/>
              <a:gd name="connsiteY9" fmla="*/ 984963 h 1189836"/>
              <a:gd name="connsiteX10" fmla="*/ 939150 w 1564191"/>
              <a:gd name="connsiteY10" fmla="*/ 985526 h 1189836"/>
              <a:gd name="connsiteX11" fmla="*/ 933544 w 1564191"/>
              <a:gd name="connsiteY11" fmla="*/ 985526 h 1189836"/>
              <a:gd name="connsiteX12" fmla="*/ 931752 w 1564191"/>
              <a:gd name="connsiteY12" fmla="*/ 985706 h 1189836"/>
              <a:gd name="connsiteX13" fmla="*/ 931752 w 1564191"/>
              <a:gd name="connsiteY13" fmla="*/ 985526 h 1189836"/>
              <a:gd name="connsiteX14" fmla="*/ 639997 w 1564191"/>
              <a:gd name="connsiteY14" fmla="*/ 985526 h 1189836"/>
              <a:gd name="connsiteX15" fmla="*/ 639997 w 1564191"/>
              <a:gd name="connsiteY15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419659 w 1564191"/>
              <a:gd name="connsiteY7" fmla="*/ 535648 h 1189836"/>
              <a:gd name="connsiteX8" fmla="*/ 939150 w 1564191"/>
              <a:gd name="connsiteY8" fmla="*/ 984963 h 1189836"/>
              <a:gd name="connsiteX9" fmla="*/ 939150 w 1564191"/>
              <a:gd name="connsiteY9" fmla="*/ 985526 h 1189836"/>
              <a:gd name="connsiteX10" fmla="*/ 933544 w 1564191"/>
              <a:gd name="connsiteY10" fmla="*/ 985526 h 1189836"/>
              <a:gd name="connsiteX11" fmla="*/ 931752 w 1564191"/>
              <a:gd name="connsiteY11" fmla="*/ 985706 h 1189836"/>
              <a:gd name="connsiteX12" fmla="*/ 931752 w 1564191"/>
              <a:gd name="connsiteY12" fmla="*/ 985526 h 1189836"/>
              <a:gd name="connsiteX13" fmla="*/ 639997 w 1564191"/>
              <a:gd name="connsiteY13" fmla="*/ 985526 h 1189836"/>
              <a:gd name="connsiteX14" fmla="*/ 639997 w 1564191"/>
              <a:gd name="connsiteY14" fmla="*/ 1189836 h 1189836"/>
              <a:gd name="connsiteX0" fmla="*/ 639997 w 1564191"/>
              <a:gd name="connsiteY0" fmla="*/ 1189836 h 1189836"/>
              <a:gd name="connsiteX1" fmla="*/ 0 w 1564191"/>
              <a:gd name="connsiteY1" fmla="*/ 781216 h 1189836"/>
              <a:gd name="connsiteX2" fmla="*/ 639997 w 1564191"/>
              <a:gd name="connsiteY2" fmla="*/ 372596 h 1189836"/>
              <a:gd name="connsiteX3" fmla="*/ 639997 w 1564191"/>
              <a:gd name="connsiteY3" fmla="*/ 576906 h 1189836"/>
              <a:gd name="connsiteX4" fmla="*/ 939150 w 1564191"/>
              <a:gd name="connsiteY4" fmla="*/ 576906 h 1189836"/>
              <a:gd name="connsiteX5" fmla="*/ 939150 w 1564191"/>
              <a:gd name="connsiteY5" fmla="*/ 577238 h 1189836"/>
              <a:gd name="connsiteX6" fmla="*/ 1564191 w 1564191"/>
              <a:gd name="connsiteY6" fmla="*/ 0 h 1189836"/>
              <a:gd name="connsiteX7" fmla="*/ 1419659 w 1564191"/>
              <a:gd name="connsiteY7" fmla="*/ 535648 h 1189836"/>
              <a:gd name="connsiteX8" fmla="*/ 939150 w 1564191"/>
              <a:gd name="connsiteY8" fmla="*/ 984963 h 1189836"/>
              <a:gd name="connsiteX9" fmla="*/ 939150 w 1564191"/>
              <a:gd name="connsiteY9" fmla="*/ 985526 h 1189836"/>
              <a:gd name="connsiteX10" fmla="*/ 933544 w 1564191"/>
              <a:gd name="connsiteY10" fmla="*/ 985526 h 1189836"/>
              <a:gd name="connsiteX11" fmla="*/ 931752 w 1564191"/>
              <a:gd name="connsiteY11" fmla="*/ 985706 h 1189836"/>
              <a:gd name="connsiteX12" fmla="*/ 931752 w 1564191"/>
              <a:gd name="connsiteY12" fmla="*/ 985526 h 1189836"/>
              <a:gd name="connsiteX13" fmla="*/ 639997 w 1564191"/>
              <a:gd name="connsiteY13" fmla="*/ 985526 h 1189836"/>
              <a:gd name="connsiteX14" fmla="*/ 639997 w 1564191"/>
              <a:gd name="connsiteY14" fmla="*/ 1189836 h 118983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19659 w 1938047"/>
              <a:gd name="connsiteY7" fmla="*/ 440398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83952 w 1938047"/>
              <a:gd name="connsiteY7" fmla="*/ 502310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939150 w 1938047"/>
              <a:gd name="connsiteY5" fmla="*/ 481988 h 1094586"/>
              <a:gd name="connsiteX6" fmla="*/ 1938047 w 1938047"/>
              <a:gd name="connsiteY6" fmla="*/ 0 h 1094586"/>
              <a:gd name="connsiteX7" fmla="*/ 1483952 w 1938047"/>
              <a:gd name="connsiteY7" fmla="*/ 502310 h 1094586"/>
              <a:gd name="connsiteX8" fmla="*/ 939150 w 1938047"/>
              <a:gd name="connsiteY8" fmla="*/ 889713 h 1094586"/>
              <a:gd name="connsiteX9" fmla="*/ 939150 w 1938047"/>
              <a:gd name="connsiteY9" fmla="*/ 890276 h 1094586"/>
              <a:gd name="connsiteX10" fmla="*/ 933544 w 1938047"/>
              <a:gd name="connsiteY10" fmla="*/ 890276 h 1094586"/>
              <a:gd name="connsiteX11" fmla="*/ 931752 w 1938047"/>
              <a:gd name="connsiteY11" fmla="*/ 890456 h 1094586"/>
              <a:gd name="connsiteX12" fmla="*/ 931752 w 1938047"/>
              <a:gd name="connsiteY12" fmla="*/ 890276 h 1094586"/>
              <a:gd name="connsiteX13" fmla="*/ 639997 w 1938047"/>
              <a:gd name="connsiteY13" fmla="*/ 890276 h 1094586"/>
              <a:gd name="connsiteX14" fmla="*/ 639997 w 1938047"/>
              <a:gd name="connsiteY14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939150 w 1938047"/>
              <a:gd name="connsiteY4" fmla="*/ 481656 h 1094586"/>
              <a:gd name="connsiteX5" fmla="*/ 1938047 w 1938047"/>
              <a:gd name="connsiteY5" fmla="*/ 0 h 1094586"/>
              <a:gd name="connsiteX6" fmla="*/ 1483952 w 1938047"/>
              <a:gd name="connsiteY6" fmla="*/ 502310 h 1094586"/>
              <a:gd name="connsiteX7" fmla="*/ 939150 w 1938047"/>
              <a:gd name="connsiteY7" fmla="*/ 889713 h 1094586"/>
              <a:gd name="connsiteX8" fmla="*/ 939150 w 1938047"/>
              <a:gd name="connsiteY8" fmla="*/ 890276 h 1094586"/>
              <a:gd name="connsiteX9" fmla="*/ 933544 w 1938047"/>
              <a:gd name="connsiteY9" fmla="*/ 890276 h 1094586"/>
              <a:gd name="connsiteX10" fmla="*/ 931752 w 1938047"/>
              <a:gd name="connsiteY10" fmla="*/ 890456 h 1094586"/>
              <a:gd name="connsiteX11" fmla="*/ 931752 w 1938047"/>
              <a:gd name="connsiteY11" fmla="*/ 890276 h 1094586"/>
              <a:gd name="connsiteX12" fmla="*/ 639997 w 1938047"/>
              <a:gd name="connsiteY12" fmla="*/ 890276 h 1094586"/>
              <a:gd name="connsiteX13" fmla="*/ 639997 w 1938047"/>
              <a:gd name="connsiteY13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938047"/>
              <a:gd name="connsiteY0" fmla="*/ 1094586 h 1094586"/>
              <a:gd name="connsiteX1" fmla="*/ 0 w 1938047"/>
              <a:gd name="connsiteY1" fmla="*/ 685966 h 1094586"/>
              <a:gd name="connsiteX2" fmla="*/ 639997 w 1938047"/>
              <a:gd name="connsiteY2" fmla="*/ 277346 h 1094586"/>
              <a:gd name="connsiteX3" fmla="*/ 639997 w 1938047"/>
              <a:gd name="connsiteY3" fmla="*/ 481656 h 1094586"/>
              <a:gd name="connsiteX4" fmla="*/ 1938047 w 1938047"/>
              <a:gd name="connsiteY4" fmla="*/ 0 h 1094586"/>
              <a:gd name="connsiteX5" fmla="*/ 1483952 w 1938047"/>
              <a:gd name="connsiteY5" fmla="*/ 502310 h 1094586"/>
              <a:gd name="connsiteX6" fmla="*/ 939150 w 1938047"/>
              <a:gd name="connsiteY6" fmla="*/ 889713 h 1094586"/>
              <a:gd name="connsiteX7" fmla="*/ 939150 w 1938047"/>
              <a:gd name="connsiteY7" fmla="*/ 890276 h 1094586"/>
              <a:gd name="connsiteX8" fmla="*/ 933544 w 1938047"/>
              <a:gd name="connsiteY8" fmla="*/ 890276 h 1094586"/>
              <a:gd name="connsiteX9" fmla="*/ 931752 w 1938047"/>
              <a:gd name="connsiteY9" fmla="*/ 890456 h 1094586"/>
              <a:gd name="connsiteX10" fmla="*/ 931752 w 1938047"/>
              <a:gd name="connsiteY10" fmla="*/ 890276 h 1094586"/>
              <a:gd name="connsiteX11" fmla="*/ 639997 w 1938047"/>
              <a:gd name="connsiteY11" fmla="*/ 890276 h 1094586"/>
              <a:gd name="connsiteX12" fmla="*/ 639997 w 1938047"/>
              <a:gd name="connsiteY12" fmla="*/ 1094586 h 1094586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483952 w 1860409"/>
              <a:gd name="connsiteY5" fmla="*/ 683465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39227 w 1860409"/>
              <a:gd name="connsiteY5" fmla="*/ 717971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39227 w 1860409"/>
              <a:gd name="connsiteY5" fmla="*/ 717971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409"/>
              <a:gd name="connsiteY0" fmla="*/ 1275741 h 1275741"/>
              <a:gd name="connsiteX1" fmla="*/ 0 w 1860409"/>
              <a:gd name="connsiteY1" fmla="*/ 867121 h 1275741"/>
              <a:gd name="connsiteX2" fmla="*/ 639997 w 1860409"/>
              <a:gd name="connsiteY2" fmla="*/ 458501 h 1275741"/>
              <a:gd name="connsiteX3" fmla="*/ 639997 w 1860409"/>
              <a:gd name="connsiteY3" fmla="*/ 662811 h 1275741"/>
              <a:gd name="connsiteX4" fmla="*/ 1860409 w 1860409"/>
              <a:gd name="connsiteY4" fmla="*/ 0 h 1275741"/>
              <a:gd name="connsiteX5" fmla="*/ 1690986 w 1860409"/>
              <a:gd name="connsiteY5" fmla="*/ 700718 h 1275741"/>
              <a:gd name="connsiteX6" fmla="*/ 939150 w 1860409"/>
              <a:gd name="connsiteY6" fmla="*/ 1070868 h 1275741"/>
              <a:gd name="connsiteX7" fmla="*/ 939150 w 1860409"/>
              <a:gd name="connsiteY7" fmla="*/ 1071431 h 1275741"/>
              <a:gd name="connsiteX8" fmla="*/ 933544 w 1860409"/>
              <a:gd name="connsiteY8" fmla="*/ 1071431 h 1275741"/>
              <a:gd name="connsiteX9" fmla="*/ 931752 w 1860409"/>
              <a:gd name="connsiteY9" fmla="*/ 1071611 h 1275741"/>
              <a:gd name="connsiteX10" fmla="*/ 931752 w 1860409"/>
              <a:gd name="connsiteY10" fmla="*/ 1071431 h 1275741"/>
              <a:gd name="connsiteX11" fmla="*/ 639997 w 1860409"/>
              <a:gd name="connsiteY11" fmla="*/ 1071431 h 1275741"/>
              <a:gd name="connsiteX12" fmla="*/ 639997 w 1860409"/>
              <a:gd name="connsiteY12" fmla="*/ 1275741 h 1275741"/>
              <a:gd name="connsiteX0" fmla="*/ 639997 w 1860974"/>
              <a:gd name="connsiteY0" fmla="*/ 1275741 h 1275741"/>
              <a:gd name="connsiteX1" fmla="*/ 0 w 1860974"/>
              <a:gd name="connsiteY1" fmla="*/ 867121 h 1275741"/>
              <a:gd name="connsiteX2" fmla="*/ 639997 w 1860974"/>
              <a:gd name="connsiteY2" fmla="*/ 458501 h 1275741"/>
              <a:gd name="connsiteX3" fmla="*/ 639997 w 1860974"/>
              <a:gd name="connsiteY3" fmla="*/ 662811 h 1275741"/>
              <a:gd name="connsiteX4" fmla="*/ 1860409 w 1860974"/>
              <a:gd name="connsiteY4" fmla="*/ 0 h 1275741"/>
              <a:gd name="connsiteX5" fmla="*/ 1690986 w 1860974"/>
              <a:gd name="connsiteY5" fmla="*/ 700718 h 1275741"/>
              <a:gd name="connsiteX6" fmla="*/ 939150 w 1860974"/>
              <a:gd name="connsiteY6" fmla="*/ 1070868 h 1275741"/>
              <a:gd name="connsiteX7" fmla="*/ 939150 w 1860974"/>
              <a:gd name="connsiteY7" fmla="*/ 1071431 h 1275741"/>
              <a:gd name="connsiteX8" fmla="*/ 933544 w 1860974"/>
              <a:gd name="connsiteY8" fmla="*/ 1071431 h 1275741"/>
              <a:gd name="connsiteX9" fmla="*/ 931752 w 1860974"/>
              <a:gd name="connsiteY9" fmla="*/ 1071611 h 1275741"/>
              <a:gd name="connsiteX10" fmla="*/ 931752 w 1860974"/>
              <a:gd name="connsiteY10" fmla="*/ 1071431 h 1275741"/>
              <a:gd name="connsiteX11" fmla="*/ 639997 w 1860974"/>
              <a:gd name="connsiteY11" fmla="*/ 1071431 h 1275741"/>
              <a:gd name="connsiteX12" fmla="*/ 639997 w 1860974"/>
              <a:gd name="connsiteY12" fmla="*/ 1275741 h 1275741"/>
              <a:gd name="connsiteX0" fmla="*/ 657407 w 1878384"/>
              <a:gd name="connsiteY0" fmla="*/ 1275741 h 1275741"/>
              <a:gd name="connsiteX1" fmla="*/ 0 w 1878384"/>
              <a:gd name="connsiteY1" fmla="*/ 806186 h 1275741"/>
              <a:gd name="connsiteX2" fmla="*/ 657407 w 1878384"/>
              <a:gd name="connsiteY2" fmla="*/ 458501 h 1275741"/>
              <a:gd name="connsiteX3" fmla="*/ 657407 w 1878384"/>
              <a:gd name="connsiteY3" fmla="*/ 662811 h 1275741"/>
              <a:gd name="connsiteX4" fmla="*/ 1877819 w 1878384"/>
              <a:gd name="connsiteY4" fmla="*/ 0 h 1275741"/>
              <a:gd name="connsiteX5" fmla="*/ 1708396 w 1878384"/>
              <a:gd name="connsiteY5" fmla="*/ 700718 h 1275741"/>
              <a:gd name="connsiteX6" fmla="*/ 956560 w 1878384"/>
              <a:gd name="connsiteY6" fmla="*/ 1070868 h 1275741"/>
              <a:gd name="connsiteX7" fmla="*/ 956560 w 1878384"/>
              <a:gd name="connsiteY7" fmla="*/ 1071431 h 1275741"/>
              <a:gd name="connsiteX8" fmla="*/ 950954 w 1878384"/>
              <a:gd name="connsiteY8" fmla="*/ 1071431 h 1275741"/>
              <a:gd name="connsiteX9" fmla="*/ 949162 w 1878384"/>
              <a:gd name="connsiteY9" fmla="*/ 1071611 h 1275741"/>
              <a:gd name="connsiteX10" fmla="*/ 949162 w 1878384"/>
              <a:gd name="connsiteY10" fmla="*/ 1071431 h 1275741"/>
              <a:gd name="connsiteX11" fmla="*/ 657407 w 1878384"/>
              <a:gd name="connsiteY11" fmla="*/ 1071431 h 1275741"/>
              <a:gd name="connsiteX12" fmla="*/ 657407 w 1878384"/>
              <a:gd name="connsiteY12" fmla="*/ 1275741 h 1275741"/>
              <a:gd name="connsiteX0" fmla="*/ 648701 w 1869678"/>
              <a:gd name="connsiteY0" fmla="*/ 1275741 h 1275741"/>
              <a:gd name="connsiteX1" fmla="*/ 0 w 1869678"/>
              <a:gd name="connsiteY1" fmla="*/ 745250 h 1275741"/>
              <a:gd name="connsiteX2" fmla="*/ 648701 w 1869678"/>
              <a:gd name="connsiteY2" fmla="*/ 458501 h 1275741"/>
              <a:gd name="connsiteX3" fmla="*/ 648701 w 1869678"/>
              <a:gd name="connsiteY3" fmla="*/ 662811 h 1275741"/>
              <a:gd name="connsiteX4" fmla="*/ 1869113 w 1869678"/>
              <a:gd name="connsiteY4" fmla="*/ 0 h 1275741"/>
              <a:gd name="connsiteX5" fmla="*/ 1699690 w 1869678"/>
              <a:gd name="connsiteY5" fmla="*/ 700718 h 1275741"/>
              <a:gd name="connsiteX6" fmla="*/ 947854 w 1869678"/>
              <a:gd name="connsiteY6" fmla="*/ 1070868 h 1275741"/>
              <a:gd name="connsiteX7" fmla="*/ 947854 w 1869678"/>
              <a:gd name="connsiteY7" fmla="*/ 1071431 h 1275741"/>
              <a:gd name="connsiteX8" fmla="*/ 942248 w 1869678"/>
              <a:gd name="connsiteY8" fmla="*/ 1071431 h 1275741"/>
              <a:gd name="connsiteX9" fmla="*/ 940456 w 1869678"/>
              <a:gd name="connsiteY9" fmla="*/ 1071611 h 1275741"/>
              <a:gd name="connsiteX10" fmla="*/ 940456 w 1869678"/>
              <a:gd name="connsiteY10" fmla="*/ 1071431 h 1275741"/>
              <a:gd name="connsiteX11" fmla="*/ 648701 w 1869678"/>
              <a:gd name="connsiteY11" fmla="*/ 1071431 h 1275741"/>
              <a:gd name="connsiteX12" fmla="*/ 648701 w 1869678"/>
              <a:gd name="connsiteY12" fmla="*/ 1275741 h 1275741"/>
              <a:gd name="connsiteX0" fmla="*/ 648701 w 1869678"/>
              <a:gd name="connsiteY0" fmla="*/ 1275741 h 1275741"/>
              <a:gd name="connsiteX1" fmla="*/ 0 w 1869678"/>
              <a:gd name="connsiteY1" fmla="*/ 745250 h 1275741"/>
              <a:gd name="connsiteX2" fmla="*/ 692227 w 1869678"/>
              <a:gd name="connsiteY2" fmla="*/ 467206 h 1275741"/>
              <a:gd name="connsiteX3" fmla="*/ 648701 w 1869678"/>
              <a:gd name="connsiteY3" fmla="*/ 662811 h 1275741"/>
              <a:gd name="connsiteX4" fmla="*/ 1869113 w 1869678"/>
              <a:gd name="connsiteY4" fmla="*/ 0 h 1275741"/>
              <a:gd name="connsiteX5" fmla="*/ 1699690 w 1869678"/>
              <a:gd name="connsiteY5" fmla="*/ 700718 h 1275741"/>
              <a:gd name="connsiteX6" fmla="*/ 947854 w 1869678"/>
              <a:gd name="connsiteY6" fmla="*/ 1070868 h 1275741"/>
              <a:gd name="connsiteX7" fmla="*/ 947854 w 1869678"/>
              <a:gd name="connsiteY7" fmla="*/ 1071431 h 1275741"/>
              <a:gd name="connsiteX8" fmla="*/ 942248 w 1869678"/>
              <a:gd name="connsiteY8" fmla="*/ 1071431 h 1275741"/>
              <a:gd name="connsiteX9" fmla="*/ 940456 w 1869678"/>
              <a:gd name="connsiteY9" fmla="*/ 1071611 h 1275741"/>
              <a:gd name="connsiteX10" fmla="*/ 940456 w 1869678"/>
              <a:gd name="connsiteY10" fmla="*/ 1071431 h 1275741"/>
              <a:gd name="connsiteX11" fmla="*/ 648701 w 1869678"/>
              <a:gd name="connsiteY11" fmla="*/ 1071431 h 1275741"/>
              <a:gd name="connsiteX12" fmla="*/ 648701 w 1869678"/>
              <a:gd name="connsiteY12" fmla="*/ 1275741 h 127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9678" h="1275741">
                <a:moveTo>
                  <a:pt x="648701" y="1275741"/>
                </a:moveTo>
                <a:lnTo>
                  <a:pt x="0" y="745250"/>
                </a:lnTo>
                <a:lnTo>
                  <a:pt x="692227" y="467206"/>
                </a:lnTo>
                <a:lnTo>
                  <a:pt x="648701" y="662811"/>
                </a:lnTo>
                <a:cubicBezTo>
                  <a:pt x="1357429" y="830061"/>
                  <a:pt x="1695222" y="453850"/>
                  <a:pt x="1869113" y="0"/>
                </a:cubicBezTo>
                <a:cubicBezTo>
                  <a:pt x="1874698" y="336676"/>
                  <a:pt x="1840380" y="504920"/>
                  <a:pt x="1699690" y="700718"/>
                </a:cubicBezTo>
                <a:cubicBezTo>
                  <a:pt x="1447095" y="992167"/>
                  <a:pt x="1195243" y="1067624"/>
                  <a:pt x="947854" y="1070868"/>
                </a:cubicBezTo>
                <a:lnTo>
                  <a:pt x="947854" y="1071431"/>
                </a:lnTo>
                <a:lnTo>
                  <a:pt x="942248" y="1071431"/>
                </a:lnTo>
                <a:cubicBezTo>
                  <a:pt x="941652" y="1071610"/>
                  <a:pt x="941054" y="1071611"/>
                  <a:pt x="940456" y="1071611"/>
                </a:cubicBezTo>
                <a:lnTo>
                  <a:pt x="940456" y="1071431"/>
                </a:lnTo>
                <a:lnTo>
                  <a:pt x="648701" y="1071431"/>
                </a:lnTo>
                <a:lnTo>
                  <a:pt x="648701" y="1275741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7665" y="3361324"/>
            <a:ext cx="2890816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</a:rPr>
              <a:t>Доп. инструмент выполнения целей Нац. проекта без увеличения финансирования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</a:rPr>
              <a:t>Снижение фин. нагрузки на содержание объектов культуры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8104603" y="1208081"/>
            <a:ext cx="3967458" cy="1127873"/>
            <a:chOff x="4086424" y="1229732"/>
            <a:chExt cx="3967458" cy="112787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21B930-3EF3-4908-AD73-088D6D785153}"/>
                </a:ext>
              </a:extLst>
            </p:cNvPr>
            <p:cNvSpPr txBox="1"/>
            <p:nvPr/>
          </p:nvSpPr>
          <p:spPr>
            <a:xfrm>
              <a:off x="4086424" y="122973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6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Arial" pitchFamily="34" charset="0"/>
                </a:rPr>
                <a:t>3</a:t>
              </a:r>
              <a:endPara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B43B9A-5F8A-4F68-82BF-029331E4F538}"/>
                </a:ext>
              </a:extLst>
            </p:cNvPr>
            <p:cNvSpPr txBox="1"/>
            <p:nvPr/>
          </p:nvSpPr>
          <p:spPr>
            <a:xfrm>
              <a:off x="4928272" y="1403498"/>
              <a:ext cx="31256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Arial" pitchFamily="34" charset="0"/>
                </a:rPr>
                <a:t>ЧАСТНЫЕ ИНВЕСТОРЫ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37599C0-5A9B-483A-8F18-2E293EFC2B38}"/>
                </a:ext>
              </a:extLst>
            </p:cNvPr>
            <p:cNvSpPr txBox="1"/>
            <p:nvPr/>
          </p:nvSpPr>
          <p:spPr>
            <a:xfrm>
              <a:off x="4965761" y="1870992"/>
              <a:ext cx="2785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9041285" y="2316077"/>
            <a:ext cx="274078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</a:rPr>
              <a:t>Создание доп. возможностей для инвестирования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</a:rPr>
              <a:t>Получение экономической выгоды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</a:rPr>
              <a:t>Повышение статуса за счет сотрудничества с государством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7255232" y="4456373"/>
            <a:ext cx="3967458" cy="1127873"/>
            <a:chOff x="4086424" y="1229732"/>
            <a:chExt cx="3967458" cy="11278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21B930-3EF3-4908-AD73-088D6D785153}"/>
                </a:ext>
              </a:extLst>
            </p:cNvPr>
            <p:cNvSpPr txBox="1"/>
            <p:nvPr/>
          </p:nvSpPr>
          <p:spPr>
            <a:xfrm>
              <a:off x="4086424" y="122973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6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Arial" pitchFamily="34" charset="0"/>
                </a:rPr>
                <a:t>4</a:t>
              </a:r>
              <a:endPara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B43B9A-5F8A-4F68-82BF-029331E4F538}"/>
                </a:ext>
              </a:extLst>
            </p:cNvPr>
            <p:cNvSpPr txBox="1"/>
            <p:nvPr/>
          </p:nvSpPr>
          <p:spPr>
            <a:xfrm>
              <a:off x="4928272" y="1403498"/>
              <a:ext cx="31256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entury Gothic" panose="020B0502020202020204" pitchFamily="34" charset="0"/>
                  <a:ea typeface="Arial Unicode MS"/>
                  <a:cs typeface="Arial" pitchFamily="34" charset="0"/>
                </a:rPr>
                <a:t>РАБОТНИКИ КУЛЬТУРЫ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7599C0-5A9B-483A-8F18-2E293EFC2B38}"/>
                </a:ext>
              </a:extLst>
            </p:cNvPr>
            <p:cNvSpPr txBox="1"/>
            <p:nvPr/>
          </p:nvSpPr>
          <p:spPr>
            <a:xfrm>
              <a:off x="4965761" y="1870992"/>
              <a:ext cx="2785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673310" y="5625729"/>
            <a:ext cx="6096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</a:rPr>
              <a:t>Создание условий для развития молодых талантов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</a:rPr>
              <a:t>Повышение престижа и условий труда сотрудников культуры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</a:rPr>
              <a:t>Возможность развития традиционных народных промыслов</a:t>
            </a:r>
          </a:p>
        </p:txBody>
      </p:sp>
      <p:sp>
        <p:nvSpPr>
          <p:cNvPr id="40" name="Овал 39"/>
          <p:cNvSpPr/>
          <p:nvPr/>
        </p:nvSpPr>
        <p:spPr>
          <a:xfrm>
            <a:off x="7756141" y="3585287"/>
            <a:ext cx="589091" cy="589091"/>
          </a:xfrm>
          <a:prstGeom prst="ellipse">
            <a:avLst/>
          </a:prstGeom>
          <a:solidFill>
            <a:schemeClr val="tx1">
              <a:lumMod val="65000"/>
              <a:lumOff val="3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7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284655"/>
            <a:ext cx="12192000" cy="1370809"/>
          </a:xfrm>
          <a:prstGeom prst="rect">
            <a:avLst/>
          </a:prstGeom>
          <a:gradFill flip="none" rotWithShape="1">
            <a:gsLst>
              <a:gs pos="0">
                <a:srgbClr val="1BCCB3">
                  <a:shade val="30000"/>
                  <a:satMod val="115000"/>
                </a:srgbClr>
              </a:gs>
              <a:gs pos="50000">
                <a:srgbClr val="1BCCB3">
                  <a:shade val="67500"/>
                  <a:satMod val="115000"/>
                </a:srgbClr>
              </a:gs>
              <a:gs pos="100000">
                <a:srgbClr val="1BCCB3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1B9649A-8A7A-434E-A9A5-447A515964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5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1B9649A-8A7A-434E-A9A5-447A51596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280084" y="451586"/>
            <a:ext cx="5859581" cy="593605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КОМАНДА ПРОЕКТА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" b="3803"/>
          <a:stretch>
            <a:fillRect/>
          </a:stretch>
        </p:blipFill>
        <p:spPr>
          <a:xfrm>
            <a:off x="565368" y="1814097"/>
            <a:ext cx="2304000" cy="2304000"/>
          </a:xfrm>
          <a:prstGeom prst="ellipse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2" b="9572"/>
          <a:stretch>
            <a:fillRect/>
          </a:stretch>
        </p:blipFill>
        <p:spPr>
          <a:xfrm>
            <a:off x="6333044" y="1814097"/>
            <a:ext cx="2304000" cy="2304000"/>
          </a:xfrm>
          <a:prstGeom prst="ellipse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B9500B9-9375-4D9E-932F-C0EA3C43A056}"/>
              </a:ext>
            </a:extLst>
          </p:cNvPr>
          <p:cNvSpPr txBox="1"/>
          <p:nvPr/>
        </p:nvSpPr>
        <p:spPr>
          <a:xfrm>
            <a:off x="6656147" y="4340049"/>
            <a:ext cx="187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1"/>
            <a:r>
              <a:rPr lang="ru-RU" altLang="ko-KR" sz="2000" b="1" dirty="0">
                <a:solidFill>
                  <a:srgbClr val="1BCCB3"/>
                </a:solidFill>
                <a:cs typeface="Arial" pitchFamily="34" charset="0"/>
              </a:rPr>
              <a:t>Андрей Князев</a:t>
            </a:r>
            <a:endParaRPr lang="ko-KR" altLang="en-US" sz="2000" b="1" dirty="0">
              <a:solidFill>
                <a:srgbClr val="1BCCB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00E03F-40C2-455C-B4A0-C5AD75A8DF1D}"/>
              </a:ext>
            </a:extLst>
          </p:cNvPr>
          <p:cNvSpPr txBox="1"/>
          <p:nvPr/>
        </p:nvSpPr>
        <p:spPr>
          <a:xfrm>
            <a:off x="604597" y="4340049"/>
            <a:ext cx="2386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1"/>
            <a:r>
              <a:rPr lang="ru-RU" altLang="ko-KR" sz="2000" b="1" dirty="0">
                <a:solidFill>
                  <a:srgbClr val="1BCCB3"/>
                </a:solidFill>
                <a:cs typeface="Arial" pitchFamily="34" charset="0"/>
              </a:rPr>
              <a:t>Жанна Алексеева</a:t>
            </a:r>
            <a:endParaRPr lang="ko-KR" altLang="en-US" sz="2000" b="1" dirty="0">
              <a:solidFill>
                <a:srgbClr val="1BCCB3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344054-11FC-4732-BC79-B94BC808E71B}"/>
              </a:ext>
            </a:extLst>
          </p:cNvPr>
          <p:cNvSpPr txBox="1"/>
          <p:nvPr/>
        </p:nvSpPr>
        <p:spPr>
          <a:xfrm>
            <a:off x="3639490" y="4340049"/>
            <a:ext cx="19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1"/>
            <a:r>
              <a:rPr lang="ru-RU" altLang="ko-KR" sz="2000" b="1" dirty="0">
                <a:solidFill>
                  <a:srgbClr val="1BCCB3"/>
                </a:solidFill>
                <a:cs typeface="Arial" pitchFamily="34" charset="0"/>
              </a:rPr>
              <a:t>Ольга Корниенко</a:t>
            </a:r>
            <a:endParaRPr lang="ko-KR" altLang="en-US" sz="2000" b="1" dirty="0">
              <a:solidFill>
                <a:srgbClr val="1BCCB3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2422" y="5047935"/>
            <a:ext cx="2211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Минкультуры России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9286" y="5034395"/>
            <a:ext cx="1665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Минстрой России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6073" y="5034395"/>
            <a:ext cx="15488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Группа </a:t>
            </a:r>
            <a:r>
              <a:rPr lang="ru-RU" sz="1600" dirty="0" err="1" smtClean="0">
                <a:solidFill>
                  <a:schemeClr val="bg1">
                    <a:lumMod val="75000"/>
                  </a:schemeClr>
                </a:solidFill>
              </a:rPr>
              <a:t>Сбер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9500B9-9375-4D9E-932F-C0EA3C43A056}"/>
              </a:ext>
            </a:extLst>
          </p:cNvPr>
          <p:cNvSpPr txBox="1"/>
          <p:nvPr/>
        </p:nvSpPr>
        <p:spPr>
          <a:xfrm>
            <a:off x="9519645" y="4340049"/>
            <a:ext cx="187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1"/>
            <a:r>
              <a:rPr lang="ru-RU" altLang="ko-KR" sz="2000" b="1" dirty="0" smtClean="0">
                <a:solidFill>
                  <a:srgbClr val="1BCCB3"/>
                </a:solidFill>
                <a:cs typeface="Arial" pitchFamily="34" charset="0"/>
              </a:rPr>
              <a:t>Виктория  Гурьянова</a:t>
            </a:r>
            <a:endParaRPr lang="ko-KR" altLang="en-US" sz="2000" b="1" dirty="0">
              <a:solidFill>
                <a:srgbClr val="1BCCB3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483938" y="5055681"/>
            <a:ext cx="1970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Правительство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Астраханской области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-206" t="-1381" r="206" b="1381"/>
          <a:stretch/>
        </p:blipFill>
        <p:spPr>
          <a:xfrm>
            <a:off x="3434736" y="1814097"/>
            <a:ext cx="2295455" cy="230400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/>
          <a:srcRect l="-1" r="-471" b="8652"/>
          <a:stretch/>
        </p:blipFill>
        <p:spPr>
          <a:xfrm>
            <a:off x="9399410" y="1722268"/>
            <a:ext cx="2055176" cy="23958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599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1B9649A-8A7A-434E-A9A5-447A515964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2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1B9649A-8A7A-434E-A9A5-447A51596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4254842" y="3132197"/>
            <a:ext cx="3682316" cy="593605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ПРИЛОЖЕНИЯ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9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128" y="226031"/>
            <a:ext cx="97707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Мероприятия для реализации задач проекта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EBA8CA5B-60E6-E943-8E79-862BEB4D5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32699"/>
              </p:ext>
            </p:extLst>
          </p:nvPr>
        </p:nvGraphicFramePr>
        <p:xfrm>
          <a:off x="472467" y="887416"/>
          <a:ext cx="10931847" cy="582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120">
                  <a:extLst>
                    <a:ext uri="{9D8B030D-6E8A-4147-A177-3AD203B41FA5}">
                      <a16:colId xmlns:a16="http://schemas.microsoft.com/office/drawing/2014/main" val="1742939825"/>
                    </a:ext>
                  </a:extLst>
                </a:gridCol>
                <a:gridCol w="2157120">
                  <a:extLst>
                    <a:ext uri="{9D8B030D-6E8A-4147-A177-3AD203B41FA5}">
                      <a16:colId xmlns:a16="http://schemas.microsoft.com/office/drawing/2014/main" val="2533780889"/>
                    </a:ext>
                  </a:extLst>
                </a:gridCol>
                <a:gridCol w="2157120">
                  <a:extLst>
                    <a:ext uri="{9D8B030D-6E8A-4147-A177-3AD203B41FA5}">
                      <a16:colId xmlns:a16="http://schemas.microsoft.com/office/drawing/2014/main" val="947626467"/>
                    </a:ext>
                  </a:extLst>
                </a:gridCol>
                <a:gridCol w="2157120">
                  <a:extLst>
                    <a:ext uri="{9D8B030D-6E8A-4147-A177-3AD203B41FA5}">
                      <a16:colId xmlns:a16="http://schemas.microsoft.com/office/drawing/2014/main" val="242579203"/>
                    </a:ext>
                  </a:extLst>
                </a:gridCol>
                <a:gridCol w="2303367">
                  <a:extLst>
                    <a:ext uri="{9D8B030D-6E8A-4147-A177-3AD203B41FA5}">
                      <a16:colId xmlns:a16="http://schemas.microsoft.com/office/drawing/2014/main" val="2451289135"/>
                    </a:ext>
                  </a:extLst>
                </a:gridCol>
              </a:tblGrid>
              <a:tr h="805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государственного оператора частных инвестиций в культуру</a:t>
                      </a: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CCB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единого портала объектов культуры для потенциальных инвесторов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CCB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фондов для участия населения в поддержке отдельных объектов культуры </a:t>
                      </a: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CCB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Участие </a:t>
                      </a:r>
                    </a:p>
                    <a:p>
                      <a:pPr lvl="0" algn="ctr"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государства и механизмы помощи инвесторам </a:t>
                      </a: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CCB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Включение объектов культуры в программы лояльности крупнейших банков за счет исключения механизма НДС во взаиморасчетах банков и объектов культуры</a:t>
                      </a: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65841"/>
                  </a:ext>
                </a:extLst>
              </a:tr>
              <a:tr h="1463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Инвентаризация существующих органов и агентств, участвующих в сопровождении текущих программ инвестирования частного капитала и создания ГЧП (включая Минэкономразвития России); </a:t>
                      </a:r>
                      <a:r>
                        <a:rPr kumimoji="0" lang="ru-RU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существующей федеральной платформы для реализации витрины и создание соответствующей ИТ-архитектуры (предлагаемый вариант – использование действующего портала Культура.РФ); </a:t>
                      </a:r>
                      <a:endParaRPr lang="ru-RU" sz="9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детальное изучение механизма инвестирования и поддержки отдельных объектов культуры физическими лицами в европейских странах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Инвентаризация текущих механизмов реализации ГЧП</a:t>
                      </a: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определение целевых механизмов. Анализ возможного участия государства в реконструкции</a:t>
                      </a: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объектов культурного наследия за счет наличия обязательств по целевому использованию близлежащих территорий и МГД;   </a:t>
                      </a:r>
                      <a:r>
                        <a:rPr lang="ru-RU" sz="105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Подтверждение оценки финансового эффекта от реализации проекта и внесение изменений в нормативно-правовые акты с целью исключения НДС из взаиморасчетов объектов культуры и операторов программ лояльности крупнейших кредитных организаций и/или иных компаний (например, телеком);  </a:t>
                      </a:r>
                      <a:endParaRPr lang="ru-RU" sz="9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990520"/>
                  </a:ext>
                </a:extLst>
              </a:tr>
              <a:tr h="829323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Определена целевая архитектура формирования соответствующего органа. Приоритет – создание специализированного агентства на базе Минкультуры России с наделением его соответствующими полномочиями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единых стандартов представления объектов культуры на портале, включая информацию для потенциальных инвесторов, а также населения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нормативно-правовой базы, позволяющей существенно упростить возможность инвестирования и поддержки объектов культуры ФЛ, а также повысить привлекательность данной деятельности. При необходимости, создание общефедерального или региональных фондов (под каждый значимый объект культуры) для привлечения средств граждан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упрощенного порядка изменения статуса объекта культуры для целей приспособления под современные нужды</a:t>
                      </a:r>
                      <a:endParaRPr lang="ru-RU" sz="1000" b="0" i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1-3х партнеров и проведение пилотного проекта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391709"/>
                  </a:ext>
                </a:extLst>
              </a:tr>
              <a:tr h="73224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органа, ответственного за техническую поддержку, актуализацию информации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типовых моделей окупаемости проектов (вкл. программы финансирования ГЧП/концессий со стороны кредитных организаций)</a:t>
                      </a:r>
                      <a:endParaRPr lang="ru-RU" sz="900" b="0" i="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программы коммуникаций (совместно с партнерами) и доведение информации до населения и объектов культуры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646314"/>
                  </a:ext>
                </a:extLst>
              </a:tr>
              <a:tr h="269049">
                <a:tc rowSpan="4"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Набор персонала и создание единых правил и инструкций с целью максимального привлечения частных инвесторов в объекты культуры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Доработка существующего ИТ-решения</a:t>
                      </a:r>
                      <a:endParaRPr lang="en-US" sz="9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b="0" i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900" b="0" i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705400"/>
                  </a:ext>
                </a:extLst>
              </a:tr>
              <a:tr h="134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концепции и программы продвижения идей </a:t>
                      </a:r>
                      <a:r>
                        <a:rPr lang="ru-RU" sz="9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краудфандинга</a:t>
                      </a: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объекты культуры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пилотных регионов для проведения апробации предлагаемых изменений и инициатив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пилотного проекта, подведение итогов, принятие решения о тираже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232522"/>
                  </a:ext>
                </a:extLst>
              </a:tr>
              <a:tr h="378432">
                <a:tc vMerge="1">
                  <a:txBody>
                    <a:bodyPr/>
                    <a:lstStyle/>
                    <a:p>
                      <a:endParaRPr lang="ru-RU" sz="1100" b="0" i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1" indent="0"/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программы информирования/маркетинга для целевых пользователей и максимального широко освещения возможностей витрины для всех слоев населения и частного капитала</a:t>
                      </a:r>
                      <a:endParaRPr lang="ru-RU" sz="9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b="0" i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b="0" i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636724"/>
                  </a:ext>
                </a:extLst>
              </a:tr>
              <a:tr h="4636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Запуск пилотного проекта, подведение итогов, принятие решения о тираже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пилота, подведение итогов, принятие решения о тираже</a:t>
                      </a:r>
                      <a:endParaRPr lang="ru-RU" sz="9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178446"/>
                  </a:ext>
                </a:extLst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565345" y="923848"/>
            <a:ext cx="221295" cy="221295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</a:p>
        </p:txBody>
      </p:sp>
      <p:sp>
        <p:nvSpPr>
          <p:cNvPr id="5" name="Овал 4"/>
          <p:cNvSpPr/>
          <p:nvPr/>
        </p:nvSpPr>
        <p:spPr>
          <a:xfrm>
            <a:off x="2700657" y="923848"/>
            <a:ext cx="221295" cy="221295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846243" y="934121"/>
            <a:ext cx="221295" cy="221295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chemeClr val="bg1"/>
                </a:solidFill>
                <a:latin typeface="Century Gothic" panose="020B0502020202020204"/>
              </a:rPr>
              <a:t>3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27154" y="933224"/>
            <a:ext cx="221295" cy="221295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Выноска 1 (с границей) 7"/>
          <p:cNvSpPr/>
          <p:nvPr/>
        </p:nvSpPr>
        <p:spPr>
          <a:xfrm>
            <a:off x="10171416" y="226031"/>
            <a:ext cx="1839074" cy="553998"/>
          </a:xfrm>
          <a:prstGeom prst="accentCallout1">
            <a:avLst>
              <a:gd name="adj1" fmla="val 18750"/>
              <a:gd name="adj2" fmla="val -8333"/>
              <a:gd name="adj3" fmla="val 111659"/>
              <a:gd name="adj4" fmla="val -3442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 smtClean="0">
                <a:solidFill>
                  <a:schemeClr val="tx1"/>
                </a:solidFill>
              </a:rPr>
              <a:t>Задача вне проекта и может решена в рамках операционной деятельности</a:t>
            </a:r>
            <a:endParaRPr lang="ru-RU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7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4284649629"/>
              </p:ext>
            </p:extLst>
          </p:nvPr>
        </p:nvGraphicFramePr>
        <p:xfrm>
          <a:off x="-1139271" y="4184625"/>
          <a:ext cx="6971786" cy="3961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1B9649A-8A7A-434E-A9A5-447A515964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8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1B9649A-8A7A-434E-A9A5-447A51596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243508" y="168960"/>
            <a:ext cx="11754528" cy="842134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noProof="0" dirty="0">
                <a:solidFill>
                  <a:srgbClr val="1BCCB3"/>
                </a:solidFill>
                <a:latin typeface="Century Gothic" panose="020B0502020202020204"/>
              </a:rPr>
              <a:t>Однако и в мировом масштабе </a:t>
            </a:r>
            <a:r>
              <a:rPr lang="ru-RU" sz="2500" noProof="0" dirty="0">
                <a:solidFill>
                  <a:schemeClr val="bg1"/>
                </a:solidFill>
                <a:latin typeface="Century Gothic" panose="020B0502020202020204"/>
              </a:rPr>
              <a:t>немного примеров успешного взаимодействия частного бизнеса и государства в сфере культуры</a:t>
            </a:r>
            <a:endParaRPr kumimoji="0" lang="ru-RU" sz="25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508" y="1060316"/>
            <a:ext cx="544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Стоимость и кол-во проектов ГЧП в Европе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млрд евро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814" y="4062641"/>
            <a:ext cx="553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Проектов ГЧП по секторам в 2019 г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10629011"/>
              </p:ext>
            </p:extLst>
          </p:nvPr>
        </p:nvGraphicFramePr>
        <p:xfrm>
          <a:off x="388134" y="1748414"/>
          <a:ext cx="5447587" cy="220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835601632"/>
              </p:ext>
            </p:extLst>
          </p:nvPr>
        </p:nvGraphicFramePr>
        <p:xfrm>
          <a:off x="243508" y="1597921"/>
          <a:ext cx="48422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780965" y="2004749"/>
            <a:ext cx="193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Кол-во проектов, шт.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3399738" y="2099389"/>
            <a:ext cx="350405" cy="108000"/>
            <a:chOff x="9576333" y="3429000"/>
            <a:chExt cx="350405" cy="108000"/>
          </a:xfrm>
        </p:grpSpPr>
        <p:sp>
          <p:nvSpPr>
            <p:cNvPr id="25" name="Овал 24"/>
            <p:cNvSpPr/>
            <p:nvPr/>
          </p:nvSpPr>
          <p:spPr>
            <a:xfrm>
              <a:off x="9690100" y="342900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9576333" y="3486200"/>
              <a:ext cx="35040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единительная линия 28"/>
          <p:cNvCxnSpPr/>
          <p:nvPr/>
        </p:nvCxnSpPr>
        <p:spPr>
          <a:xfrm>
            <a:off x="5725283" y="1224210"/>
            <a:ext cx="0" cy="5466295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Прямая соединительная линия 13"/>
          <p:cNvCxnSpPr/>
          <p:nvPr/>
        </p:nvCxnSpPr>
        <p:spPr>
          <a:xfrm>
            <a:off x="463542" y="3985168"/>
            <a:ext cx="4983155" cy="0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TextBox 15"/>
          <p:cNvSpPr txBox="1"/>
          <p:nvPr/>
        </p:nvSpPr>
        <p:spPr>
          <a:xfrm>
            <a:off x="6294953" y="1195088"/>
            <a:ext cx="544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Меры поддержки ГЧП в мире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12884"/>
              </p:ext>
            </p:extLst>
          </p:nvPr>
        </p:nvGraphicFramePr>
        <p:xfrm>
          <a:off x="5977141" y="1798824"/>
          <a:ext cx="6084000" cy="482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641922220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2647909970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val="93990591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ФИНАНСОВАЯ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НЕФИНАНСОВАЯ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714011"/>
                  </a:ext>
                </a:extLst>
              </a:tr>
              <a:tr h="100367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1BCCB3"/>
                          </a:solidFill>
                        </a:rPr>
                        <a:t>Софинансирование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 затрат на создание/ реконструкцию и эксплуатацию объекта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1BCCB3"/>
                          </a:solidFill>
                        </a:rPr>
                        <a:t>Участие в капитале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1BCCB3"/>
                          </a:solidFill>
                        </a:rPr>
                        <a:t>Льготное кредитование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4AAC1"/>
                          </a:solidFill>
                        </a:rPr>
                        <a:t>Административная и законодательная поддержка: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solidFill>
                            <a:schemeClr val="bg1"/>
                          </a:solidFill>
                        </a:rPr>
                        <a:t>Ускоренная процедура согласования документов, система «единого окна»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solidFill>
                            <a:schemeClr val="bg1"/>
                          </a:solidFill>
                        </a:rPr>
                        <a:t>Принятие</a:t>
                      </a:r>
                      <a:r>
                        <a:rPr lang="ru-RU" sz="1100" b="0" baseline="0" dirty="0">
                          <a:solidFill>
                            <a:schemeClr val="bg1"/>
                          </a:solidFill>
                        </a:rPr>
                        <a:t> необходимых НПА для стимулирования рынка 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990061"/>
                  </a:ext>
                </a:extLst>
              </a:tr>
              <a:tr h="100367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1BCCB3"/>
                          </a:solidFill>
                        </a:rPr>
                        <a:t>Субсидирование: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% ставки по кредитам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уплаты по аренде и лизингу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4AAC1"/>
                          </a:solidFill>
                        </a:rPr>
                        <a:t>Методологическая поддержка</a:t>
                      </a:r>
                      <a:r>
                        <a:rPr lang="ru-RU" sz="1200" b="1" baseline="0" dirty="0">
                          <a:solidFill>
                            <a:srgbClr val="04AAC1"/>
                          </a:solidFill>
                        </a:rPr>
                        <a:t> и исследование рынка</a:t>
                      </a:r>
                      <a:endParaRPr lang="ru-RU" sz="1200" b="1" dirty="0">
                        <a:solidFill>
                          <a:srgbClr val="04AAC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347634"/>
                  </a:ext>
                </a:extLst>
              </a:tr>
              <a:tr h="100367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1BCCB3"/>
                          </a:solidFill>
                        </a:rPr>
                        <a:t>Гарантии и страхование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4AAC1"/>
                          </a:solidFill>
                        </a:rPr>
                        <a:t>Правовое</a:t>
                      </a:r>
                      <a:r>
                        <a:rPr lang="ru-RU" sz="1200" b="1" baseline="0" dirty="0">
                          <a:solidFill>
                            <a:srgbClr val="04AAC1"/>
                          </a:solidFill>
                        </a:rPr>
                        <a:t> и финансовое консультирование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479280"/>
                  </a:ext>
                </a:extLst>
              </a:tr>
              <a:tr h="100367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1BCCB3"/>
                          </a:solidFill>
                        </a:rPr>
                        <a:t>Государственные</a:t>
                      </a:r>
                      <a:r>
                        <a:rPr lang="ru-RU" sz="1200" b="1" baseline="0" dirty="0">
                          <a:solidFill>
                            <a:srgbClr val="1BCCB3"/>
                          </a:solidFill>
                        </a:rPr>
                        <a:t> льготы: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</a:rPr>
                        <a:t>Точечное тарифное регулирование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</a:rPr>
                        <a:t>Налоговые льготы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</a:rPr>
                        <a:t>Льготы на аренду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100" baseline="0" dirty="0">
                          <a:solidFill>
                            <a:schemeClr val="bg1"/>
                          </a:solidFill>
                        </a:rPr>
                        <a:t>лизинг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4AAC1"/>
                          </a:solidFill>
                        </a:rPr>
                        <a:t>Информационная и образовательная поддержка: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Освещение</a:t>
                      </a:r>
                      <a:r>
                        <a:rPr lang="ru-RU" sz="1100" baseline="0" dirty="0">
                          <a:solidFill>
                            <a:schemeClr val="bg1"/>
                          </a:solidFill>
                        </a:rPr>
                        <a:t> проектов ГЧП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</a:rPr>
                        <a:t>База данных проектов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</a:rPr>
                        <a:t>Road-show </a:t>
                      </a:r>
                      <a:r>
                        <a:rPr lang="ru-RU" sz="1100" baseline="0" dirty="0">
                          <a:solidFill>
                            <a:schemeClr val="bg1"/>
                          </a:solidFill>
                        </a:rPr>
                        <a:t>и поиск возможных источников инвестиций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837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6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1B9649A-8A7A-434E-A9A5-447A515964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8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1B9649A-8A7A-434E-A9A5-447A51596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243508" y="168960"/>
            <a:ext cx="11754528" cy="515122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Анализ ключевых НПА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и предложения по изменению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33481" y="1018562"/>
            <a:ext cx="70359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Действующий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механизм не привлекателен, так как льготная ставка аренды вступает в действие только после проведения реставрации за свой счет (7 лет)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Предлагается продажа ОКН в собственность/земля в аренду (в собственность для аварийных ОКН) со стартовой ценой 1 рубль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1" y="717078"/>
            <a:ext cx="251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 «Аренда за 1 рубль»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59" y="1018562"/>
            <a:ext cx="4146422" cy="2720749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874535" y="826342"/>
            <a:ext cx="445827" cy="15922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20362" y="717078"/>
            <a:ext cx="251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«Продажа за 1 рубль»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3481" y="2582658"/>
            <a:ext cx="703590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Расширение перечня видов деятельности,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разрешенных для целевого использования передаваемых концессионеру объектов культуры после окончания реконструкции/реставрации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1" y="2281174"/>
            <a:ext cx="6692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solidFill>
                  <a:srgbClr val="1BCCB3"/>
                </a:solidFill>
                <a:latin typeface="Century Gothic" panose="020B0502020202020204"/>
              </a:rPr>
              <a:t>2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Изменения в типовое концессионное соглашение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3481" y="4218120"/>
            <a:ext cx="70359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Снижение минимального порога капиталовложений в сфере культуры с 250 млн. рублей до 25-50 млн.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рублей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1" y="3544517"/>
            <a:ext cx="669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3. Изменения в </a:t>
            </a:r>
            <a:r>
              <a:rPr lang="ru-RU" sz="1600" dirty="0" smtClean="0">
                <a:solidFill>
                  <a:srgbClr val="1BCCB3"/>
                </a:solidFill>
                <a:latin typeface="Century Gothic" panose="020B0502020202020204"/>
              </a:rPr>
              <a:t>Федеральный закон «О защите и поощрении капиталовложений в Российской Федерации»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3481" y="5312187"/>
            <a:ext cx="70359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Включение учреждений (включая предлагаемое к созданию агентство) и ОИВ в сфере культуры и охраны культурного наследия в качестве одной из сторон участия на стороне </a:t>
            </a:r>
            <a:r>
              <a:rPr kumimoji="0" 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концедента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в обязательствах по концессионному соглашению 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1" y="4797684"/>
            <a:ext cx="6692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dirty="0">
                <a:solidFill>
                  <a:srgbClr val="1BCCB3"/>
                </a:solidFill>
                <a:latin typeface="Century Gothic" panose="020B0502020202020204"/>
              </a:rPr>
              <a:t>4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  <a:r>
              <a:rPr lang="ru-RU" sz="1600" noProof="0" dirty="0" smtClean="0">
                <a:solidFill>
                  <a:srgbClr val="1BCCB3"/>
                </a:solidFill>
                <a:latin typeface="Century Gothic" panose="020B0502020202020204"/>
              </a:rPr>
              <a:t>Изменение в 115-ФЗ «О концессионных соглашениях)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1B9649A-8A7A-434E-A9A5-447A515964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1B9649A-8A7A-434E-A9A5-447A51596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rgbClr val="04AA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rgbClr val="04AA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rgbClr val="04AA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88807" y="1227761"/>
            <a:ext cx="44893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ru-RU" sz="1500" b="1" dirty="0" smtClean="0">
                <a:solidFill>
                  <a:srgbClr val="04AAC1"/>
                </a:solidFill>
              </a:rPr>
              <a:t>Отсутствие прямой связи с показателями Нацпроекта «Культура»</a:t>
            </a:r>
            <a:endParaRPr lang="ru-RU" sz="1500" b="1" dirty="0">
              <a:solidFill>
                <a:srgbClr val="04AAC1"/>
              </a:solidFill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ru-RU" sz="1500" b="1" dirty="0">
                <a:solidFill>
                  <a:srgbClr val="04AAC1"/>
                </a:solidFill>
              </a:rPr>
              <a:t>Отсутствие инвестиционной привлекательности ГЧП </a:t>
            </a:r>
            <a:r>
              <a:rPr lang="ru-RU" sz="1500" dirty="0">
                <a:solidFill>
                  <a:schemeClr val="bg1"/>
                </a:solidFill>
              </a:rPr>
              <a:t>для инвестора (по итогам разработки типовых моделей окупаемости)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ru-RU" sz="1500" b="1" dirty="0">
                <a:solidFill>
                  <a:srgbClr val="04AAC1"/>
                </a:solidFill>
              </a:rPr>
              <a:t>… потребность в существенном финансовом участии государства </a:t>
            </a:r>
            <a:r>
              <a:rPr lang="ru-RU" sz="1500" dirty="0">
                <a:solidFill>
                  <a:schemeClr val="bg1"/>
                </a:solidFill>
              </a:rPr>
              <a:t>в реализации ГЧП за счет различных механизмов (налоговые льготы, гарантийные фонды и т.п.)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ru-RU" sz="1500" b="1" dirty="0">
                <a:solidFill>
                  <a:srgbClr val="04AAC1"/>
                </a:solidFill>
              </a:rPr>
              <a:t>Отсутствие мотивации </a:t>
            </a:r>
            <a:r>
              <a:rPr lang="ru-RU" sz="1500" dirty="0">
                <a:solidFill>
                  <a:schemeClr val="bg1"/>
                </a:solidFill>
              </a:rPr>
              <a:t>и надлежащих компетенций для реализации проекта на уровне РОИВ 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ru-RU" sz="1500" b="1" dirty="0">
                <a:solidFill>
                  <a:srgbClr val="04AAC1"/>
                </a:solidFill>
              </a:rPr>
              <a:t>Низкий приоритет проекта </a:t>
            </a:r>
            <a:r>
              <a:rPr lang="ru-RU" sz="1500" dirty="0">
                <a:solidFill>
                  <a:schemeClr val="bg1"/>
                </a:solidFill>
              </a:rPr>
              <a:t>в рамках реализации единого плана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613377" y="522970"/>
            <a:ext cx="11754528" cy="515122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4AAC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Ключевые риски проекта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r="5174"/>
          <a:stretch>
            <a:fillRect/>
          </a:stretch>
        </p:blipFill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902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r="27716"/>
          <a:stretch/>
        </p:blipFill>
        <p:spPr>
          <a:xfrm>
            <a:off x="262948" y="2176528"/>
            <a:ext cx="6318425" cy="4610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21" b="1299"/>
          <a:stretch/>
        </p:blipFill>
        <p:spPr>
          <a:xfrm>
            <a:off x="5791235" y="229435"/>
            <a:ext cx="6342501" cy="622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842322" y="6117526"/>
            <a:ext cx="2982045" cy="33428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Морозов С.Т.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18699" y="5270293"/>
            <a:ext cx="2437355" cy="33961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Тенишева М.К.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94523" y="2064809"/>
            <a:ext cx="2339214" cy="36699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Мамонтов С.И.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39461" y="3541348"/>
            <a:ext cx="2339214" cy="36699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Третьяков П.М.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264" y="275788"/>
            <a:ext cx="5618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BCCB3"/>
                </a:solidFill>
              </a:rPr>
              <a:t>Высокий спрос на культуру и исторические</a:t>
            </a:r>
          </a:p>
          <a:p>
            <a:r>
              <a:rPr lang="ru-RU" sz="2400" b="1" dirty="0" smtClean="0">
                <a:solidFill>
                  <a:srgbClr val="1BCCB3"/>
                </a:solidFill>
              </a:rPr>
              <a:t>традиции меценатства в России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43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1B9649A-8A7A-434E-A9A5-447A515964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2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1B9649A-8A7A-434E-A9A5-447A51596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" name="Прямоугольник 292"/>
          <p:cNvSpPr/>
          <p:nvPr/>
        </p:nvSpPr>
        <p:spPr>
          <a:xfrm>
            <a:off x="140766" y="32913"/>
            <a:ext cx="115790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BCCB3"/>
                </a:solidFill>
              </a:rPr>
              <a:t>Общий объем инвестиций в культуру в России </a:t>
            </a:r>
            <a:r>
              <a:rPr lang="ru-RU" sz="2800" dirty="0">
                <a:solidFill>
                  <a:schemeClr val="bg1"/>
                </a:solidFill>
              </a:rPr>
              <a:t>недостаточен.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Объем и доля частных инвестиций </a:t>
            </a:r>
            <a:r>
              <a:rPr lang="ru-RU" sz="2800" dirty="0" smtClean="0">
                <a:solidFill>
                  <a:schemeClr val="bg1"/>
                </a:solidFill>
              </a:rPr>
              <a:t>стабильно низкая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1" name="Рисунок 40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0" t="41396" r="3146" b="42945"/>
          <a:stretch/>
        </p:blipFill>
        <p:spPr>
          <a:xfrm>
            <a:off x="329609" y="1669995"/>
            <a:ext cx="486852" cy="486852"/>
          </a:xfrm>
          <a:prstGeom prst="ellipse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35672" y="1415782"/>
            <a:ext cx="3111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РОССИЯ 2020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95" name="Прямоугольник 294"/>
          <p:cNvSpPr/>
          <p:nvPr/>
        </p:nvSpPr>
        <p:spPr>
          <a:xfrm>
            <a:off x="935672" y="1738901"/>
            <a:ext cx="62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BCCB3"/>
                </a:solidFill>
              </a:rPr>
              <a:t>6</a:t>
            </a:r>
            <a:r>
              <a:rPr lang="en-GB" sz="2400" b="1" dirty="0" smtClean="0">
                <a:solidFill>
                  <a:srgbClr val="1BCCB3"/>
                </a:solidFill>
              </a:rPr>
              <a:t>30</a:t>
            </a:r>
            <a:r>
              <a:rPr lang="ru-RU" sz="2400" b="1" dirty="0" smtClean="0">
                <a:solidFill>
                  <a:srgbClr val="1BCCB3"/>
                </a:solidFill>
              </a:rPr>
              <a:t>,</a:t>
            </a:r>
            <a:r>
              <a:rPr lang="en-GB" sz="2400" b="1" dirty="0" smtClean="0">
                <a:solidFill>
                  <a:srgbClr val="1BCCB3"/>
                </a:solidFill>
              </a:rPr>
              <a:t>4</a:t>
            </a:r>
            <a:r>
              <a:rPr lang="ru-RU" sz="2400" dirty="0" smtClean="0">
                <a:solidFill>
                  <a:srgbClr val="1BCCB3"/>
                </a:solidFill>
              </a:rPr>
              <a:t> </a:t>
            </a:r>
            <a:r>
              <a:rPr lang="ru-RU" sz="2400" dirty="0">
                <a:solidFill>
                  <a:srgbClr val="1BCCB3"/>
                </a:solidFill>
              </a:rPr>
              <a:t>млрд руб.  </a:t>
            </a:r>
          </a:p>
          <a:p>
            <a:r>
              <a:rPr lang="ru-RU" dirty="0" smtClean="0">
                <a:solidFill>
                  <a:srgbClr val="1BCCB3"/>
                </a:solidFill>
              </a:rPr>
              <a:t>25,2 </a:t>
            </a:r>
            <a:r>
              <a:rPr lang="ru-RU" dirty="0" smtClean="0">
                <a:solidFill>
                  <a:srgbClr val="1BCCB3"/>
                </a:solidFill>
              </a:rPr>
              <a:t>млрд </a:t>
            </a:r>
            <a:r>
              <a:rPr lang="ru-RU" dirty="0">
                <a:solidFill>
                  <a:srgbClr val="1BCCB3"/>
                </a:solidFill>
              </a:rPr>
              <a:t>рублей частных инвестиций </a:t>
            </a:r>
            <a:r>
              <a:rPr lang="ru-RU" dirty="0" smtClean="0">
                <a:solidFill>
                  <a:srgbClr val="1BCCB3"/>
                </a:solidFill>
              </a:rPr>
              <a:t>(4</a:t>
            </a:r>
            <a:r>
              <a:rPr lang="ru-RU" dirty="0" smtClean="0">
                <a:solidFill>
                  <a:srgbClr val="1BCCB3"/>
                </a:solidFill>
              </a:rPr>
              <a:t>%)</a:t>
            </a:r>
          </a:p>
          <a:p>
            <a:r>
              <a:rPr lang="ru-RU" dirty="0" smtClean="0">
                <a:solidFill>
                  <a:srgbClr val="1BCCB3"/>
                </a:solidFill>
              </a:rPr>
              <a:t>54,4 млрд рублей на объекты ОКН</a:t>
            </a:r>
            <a:endParaRPr lang="ru-RU" dirty="0">
              <a:solidFill>
                <a:srgbClr val="1BCCB3"/>
              </a:solidFill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1112250" y="2658705"/>
            <a:ext cx="5376853" cy="95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E644E"/>
                </a:solidFill>
              </a:rPr>
              <a:t>Общая потребность в инвестициях только в объекты ОКН </a:t>
            </a:r>
            <a:r>
              <a:rPr lang="en-GB" dirty="0" smtClean="0">
                <a:solidFill>
                  <a:srgbClr val="FE644E"/>
                </a:solidFill>
              </a:rPr>
              <a:t>– </a:t>
            </a:r>
            <a:r>
              <a:rPr lang="ru-RU" dirty="0" smtClean="0">
                <a:solidFill>
                  <a:srgbClr val="FE644E"/>
                </a:solidFill>
              </a:rPr>
              <a:t>более 4</a:t>
            </a:r>
            <a:r>
              <a:rPr lang="en-US" dirty="0" smtClean="0">
                <a:solidFill>
                  <a:srgbClr val="FE644E"/>
                </a:solidFill>
              </a:rPr>
              <a:t> </a:t>
            </a:r>
            <a:r>
              <a:rPr lang="ru-RU" dirty="0" smtClean="0">
                <a:solidFill>
                  <a:srgbClr val="FE644E"/>
                </a:solidFill>
              </a:rPr>
              <a:t>трлн </a:t>
            </a:r>
            <a:r>
              <a:rPr lang="ru-RU" dirty="0">
                <a:solidFill>
                  <a:srgbClr val="FE644E"/>
                </a:solidFill>
              </a:rPr>
              <a:t>руб.</a:t>
            </a:r>
          </a:p>
        </p:txBody>
      </p:sp>
      <p:cxnSp>
        <p:nvCxnSpPr>
          <p:cNvPr id="301" name="Прямая соединительная линия 300"/>
          <p:cNvCxnSpPr/>
          <p:nvPr/>
        </p:nvCxnSpPr>
        <p:spPr>
          <a:xfrm>
            <a:off x="997659" y="2845203"/>
            <a:ext cx="0" cy="710964"/>
          </a:xfrm>
          <a:prstGeom prst="line">
            <a:avLst/>
          </a:prstGeom>
          <a:ln>
            <a:solidFill>
              <a:srgbClr val="FE6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7" name="Диаграмма 256"/>
          <p:cNvGraphicFramePr/>
          <p:nvPr>
            <p:extLst>
              <p:ext uri="{D42A27DB-BD31-4B8C-83A1-F6EECF244321}">
                <p14:modId xmlns:p14="http://schemas.microsoft.com/office/powerpoint/2010/main" val="1470084372"/>
              </p:ext>
            </p:extLst>
          </p:nvPr>
        </p:nvGraphicFramePr>
        <p:xfrm>
          <a:off x="8348920" y="2016230"/>
          <a:ext cx="3525284" cy="333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3" name="TextBox 302"/>
          <p:cNvSpPr txBox="1"/>
          <p:nvPr/>
        </p:nvSpPr>
        <p:spPr>
          <a:xfrm>
            <a:off x="7688026" y="1356159"/>
            <a:ext cx="4686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Объем средств в рамках </a:t>
            </a:r>
            <a:r>
              <a:rPr lang="ru-RU" sz="2400" dirty="0" smtClean="0">
                <a:solidFill>
                  <a:schemeClr val="bg1"/>
                </a:solidFill>
              </a:rPr>
              <a:t>нац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проектов, </a:t>
            </a:r>
            <a:r>
              <a:rPr lang="ru-RU" dirty="0">
                <a:solidFill>
                  <a:schemeClr val="bg1"/>
                </a:solidFill>
              </a:rPr>
              <a:t>млрд руб.</a:t>
            </a:r>
          </a:p>
        </p:txBody>
      </p:sp>
      <p:cxnSp>
        <p:nvCxnSpPr>
          <p:cNvPr id="304" name="Прямая соединительная линия 303"/>
          <p:cNvCxnSpPr/>
          <p:nvPr/>
        </p:nvCxnSpPr>
        <p:spPr>
          <a:xfrm>
            <a:off x="8815674" y="2633952"/>
            <a:ext cx="9406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Прямоугольник 304"/>
          <p:cNvSpPr/>
          <p:nvPr/>
        </p:nvSpPr>
        <p:spPr>
          <a:xfrm>
            <a:off x="7695706" y="2197099"/>
            <a:ext cx="10951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Культура</a:t>
            </a:r>
          </a:p>
          <a:p>
            <a:r>
              <a:rPr lang="ru-RU" sz="2400" dirty="0" smtClean="0">
                <a:solidFill>
                  <a:srgbClr val="FE644E"/>
                </a:solidFill>
              </a:rPr>
              <a:t>136,4</a:t>
            </a:r>
            <a:endParaRPr lang="ru-RU" sz="2400" dirty="0">
              <a:solidFill>
                <a:srgbClr val="FE644E"/>
              </a:solidFill>
            </a:endParaRPr>
          </a:p>
          <a:p>
            <a:r>
              <a:rPr lang="ru-RU" sz="2400" dirty="0">
                <a:solidFill>
                  <a:srgbClr val="FE644E"/>
                </a:solidFill>
              </a:rPr>
              <a:t>0,5</a:t>
            </a:r>
            <a:r>
              <a:rPr lang="en-US" sz="2400" dirty="0">
                <a:solidFill>
                  <a:srgbClr val="FE644E"/>
                </a:solidFill>
              </a:rPr>
              <a:t>%</a:t>
            </a:r>
            <a:endParaRPr lang="ru-RU" sz="2400" dirty="0">
              <a:solidFill>
                <a:srgbClr val="FE644E"/>
              </a:solidFill>
            </a:endParaRPr>
          </a:p>
        </p:txBody>
      </p:sp>
      <p:sp>
        <p:nvSpPr>
          <p:cNvPr id="306" name="Прямоугольник 305"/>
          <p:cNvSpPr/>
          <p:nvPr/>
        </p:nvSpPr>
        <p:spPr>
          <a:xfrm>
            <a:off x="9296390" y="3802830"/>
            <a:ext cx="17636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26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130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млрд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3614" y="3592509"/>
            <a:ext cx="616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Инвестиции в сферу культуры, </a:t>
            </a:r>
            <a:r>
              <a:rPr lang="ru-RU" dirty="0">
                <a:solidFill>
                  <a:schemeClr val="bg1"/>
                </a:solidFill>
              </a:rPr>
              <a:t>млрд руб.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40529" y="3642419"/>
            <a:ext cx="6632580" cy="0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Прямая соединительная линия 35"/>
          <p:cNvCxnSpPr/>
          <p:nvPr/>
        </p:nvCxnSpPr>
        <p:spPr>
          <a:xfrm>
            <a:off x="7465536" y="1626280"/>
            <a:ext cx="0" cy="4517599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959116978"/>
              </p:ext>
            </p:extLst>
          </p:nvPr>
        </p:nvGraphicFramePr>
        <p:xfrm>
          <a:off x="331230" y="4155691"/>
          <a:ext cx="6938891" cy="218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445017" y="5503382"/>
            <a:ext cx="193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Доля частных инвестиций в расходах на культуру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5094612" y="5680214"/>
            <a:ext cx="350405" cy="108000"/>
            <a:chOff x="9576333" y="3429000"/>
            <a:chExt cx="350405" cy="108000"/>
          </a:xfrm>
        </p:grpSpPr>
        <p:sp>
          <p:nvSpPr>
            <p:cNvPr id="46" name="Овал 45"/>
            <p:cNvSpPr/>
            <p:nvPr/>
          </p:nvSpPr>
          <p:spPr>
            <a:xfrm>
              <a:off x="9690100" y="342900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9576333" y="3486200"/>
              <a:ext cx="35040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459769288"/>
              </p:ext>
            </p:extLst>
          </p:nvPr>
        </p:nvGraphicFramePr>
        <p:xfrm>
          <a:off x="656287" y="4684158"/>
          <a:ext cx="4095248" cy="116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78912" y="4990577"/>
            <a:ext cx="106313" cy="108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774298" y="5426298"/>
            <a:ext cx="23372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>
                <a:solidFill>
                  <a:schemeClr val="bg1">
                    <a:lumMod val="65000"/>
                  </a:schemeClr>
                </a:solidFill>
              </a:rPr>
              <a:t>Источник: </a:t>
            </a:r>
            <a:r>
              <a:rPr lang="en-GB" sz="1050" i="1" dirty="0" smtClean="0">
                <a:solidFill>
                  <a:schemeClr val="bg1">
                    <a:lumMod val="65000"/>
                  </a:schemeClr>
                </a:solidFill>
              </a:rPr>
              <a:t>budget.gov.ru</a:t>
            </a:r>
            <a:endParaRPr lang="ru-RU" sz="105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21867"/>
            <a:ext cx="12192000" cy="443613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1B9649A-8A7A-434E-A9A5-447A515964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7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1B9649A-8A7A-434E-A9A5-447A51596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328772" y="168960"/>
            <a:ext cx="11664753" cy="515122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srgbClr val="1BCCB3"/>
                </a:solidFill>
                <a:latin typeface="Century Gothic" panose="020B0502020202020204"/>
              </a:rPr>
              <a:t>Ц</a:t>
            </a:r>
            <a:r>
              <a:rPr lang="ru-RU" sz="3000" b="1" noProof="0" dirty="0" smtClean="0">
                <a:solidFill>
                  <a:srgbClr val="1BCCB3"/>
                </a:solidFill>
                <a:latin typeface="Century Gothic" panose="020B0502020202020204"/>
              </a:rPr>
              <a:t>ель проекта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pic>
        <p:nvPicPr>
          <p:cNvPr id="21" name="Рисунок 20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6678" r="2670" b="8895"/>
          <a:stretch/>
        </p:blipFill>
        <p:spPr>
          <a:xfrm>
            <a:off x="4325428" y="4835966"/>
            <a:ext cx="2938320" cy="1782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/>
          <a:stretch/>
        </p:blipFill>
        <p:spPr>
          <a:xfrm>
            <a:off x="8130417" y="4835966"/>
            <a:ext cx="2936438" cy="1782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09" y="4835966"/>
            <a:ext cx="2670189" cy="1782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40585" y="2995468"/>
            <a:ext cx="56969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Объекты культурного наследия (О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КН)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Творцы и таланты, включая детские коллективы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культуры и искусства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Объекты культуры (здания), не относящиеся к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ОКН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Креативные кластеры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103F7E39-E79C-46C1-8692-7C5FE5540D28}"/>
              </a:ext>
            </a:extLst>
          </p:cNvPr>
          <p:cNvSpPr/>
          <p:nvPr/>
        </p:nvSpPr>
        <p:spPr>
          <a:xfrm>
            <a:off x="1779261" y="2869294"/>
            <a:ext cx="1536528" cy="1469705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4675" y="2625492"/>
            <a:ext cx="2185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ОБЪЕКТЫ КУЛЬТУРЫ</a:t>
            </a:r>
            <a:endParaRPr lang="ru-RU" sz="1000" b="1" dirty="0">
              <a:solidFill>
                <a:schemeClr val="bg1">
                  <a:lumMod val="8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Шеврон 4">
            <a:extLst>
              <a:ext uri="{FF2B5EF4-FFF2-40B4-BE49-F238E27FC236}">
                <a16:creationId xmlns:a16="http://schemas.microsoft.com/office/drawing/2014/main" id="{F6EDB797-A226-489C-8E9F-78B0D364B050}"/>
              </a:ext>
            </a:extLst>
          </p:cNvPr>
          <p:cNvSpPr/>
          <p:nvPr/>
        </p:nvSpPr>
        <p:spPr>
          <a:xfrm>
            <a:off x="5469851" y="1015254"/>
            <a:ext cx="383365" cy="1092633"/>
          </a:xfrm>
          <a:prstGeom prst="chevron">
            <a:avLst>
              <a:gd name="adj" fmla="val 84615"/>
            </a:avLst>
          </a:prstGeom>
          <a:solidFill>
            <a:srgbClr val="1BC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23290" y="947671"/>
            <a:ext cx="5341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defRPr/>
            </a:pPr>
            <a:r>
              <a:rPr lang="ru-RU" sz="2400" b="1" dirty="0" smtClean="0">
                <a:solidFill>
                  <a:srgbClr val="1BCC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Увеличить общий </a:t>
            </a:r>
            <a:r>
              <a:rPr lang="ru-RU" sz="2400" b="1" dirty="0">
                <a:solidFill>
                  <a:srgbClr val="1BCC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объем частных инвестиций</a:t>
            </a:r>
            <a:r>
              <a:rPr lang="ru-RU" sz="2000" dirty="0">
                <a:solidFill>
                  <a:srgbClr val="1BCC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BCC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развитие/ сохранение объектов культуры</a:t>
            </a:r>
            <a:endParaRPr lang="ru-RU" sz="2000" dirty="0">
              <a:solidFill>
                <a:srgbClr val="1BCCB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18517" y="931571"/>
            <a:ext cx="1260000" cy="1260000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234588" y="931571"/>
            <a:ext cx="1260000" cy="1260000"/>
          </a:xfrm>
          <a:prstGeom prst="ellipse">
            <a:avLst/>
          </a:prstGeom>
          <a:noFill/>
          <a:ln w="76200">
            <a:solidFill>
              <a:srgbClr val="1BC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350659" y="931571"/>
            <a:ext cx="1260000" cy="1260000"/>
          </a:xfrm>
          <a:prstGeom prst="ellipse">
            <a:avLst/>
          </a:prstGeom>
          <a:noFill/>
          <a:ln w="76200">
            <a:solidFill>
              <a:srgbClr val="1BC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63624" y="388185"/>
            <a:ext cx="1414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defRPr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2020 г.</a:t>
            </a:r>
            <a:endParaRPr lang="ru-RU" sz="2000" dirty="0">
              <a:solidFill>
                <a:schemeClr val="bg1">
                  <a:lumMod val="8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19482" y="388185"/>
            <a:ext cx="1414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defRPr/>
            </a:pPr>
            <a:r>
              <a:rPr lang="ru-RU" sz="2400" dirty="0" smtClean="0">
                <a:solidFill>
                  <a:srgbClr val="1BCC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2024 г.</a:t>
            </a:r>
            <a:endParaRPr lang="ru-RU" sz="2000" dirty="0">
              <a:solidFill>
                <a:srgbClr val="1BCCB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203422" y="388185"/>
            <a:ext cx="1414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defRPr/>
            </a:pPr>
            <a:r>
              <a:rPr lang="ru-RU" sz="2400" dirty="0" smtClean="0">
                <a:solidFill>
                  <a:srgbClr val="1BCC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2030 г.</a:t>
            </a:r>
            <a:endParaRPr lang="ru-RU" sz="2000" dirty="0">
              <a:solidFill>
                <a:srgbClr val="1BCCB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6"/>
            <a:endCxn id="17" idx="2"/>
          </p:cNvCxnSpPr>
          <p:nvPr/>
        </p:nvCxnSpPr>
        <p:spPr>
          <a:xfrm>
            <a:off x="7564938" y="1561571"/>
            <a:ext cx="483229" cy="0"/>
          </a:xfrm>
          <a:prstGeom prst="straightConnector1">
            <a:avLst/>
          </a:prstGeom>
          <a:ln>
            <a:solidFill>
              <a:srgbClr val="1BCCB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9720193" y="1547835"/>
            <a:ext cx="483229" cy="0"/>
          </a:xfrm>
          <a:prstGeom prst="straightConnector1">
            <a:avLst/>
          </a:prstGeom>
          <a:ln>
            <a:solidFill>
              <a:srgbClr val="1BCCB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19203" y="1245551"/>
            <a:ext cx="10586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25,2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</a:rPr>
              <a:t>Млрд Р</a:t>
            </a:r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74924" y="1209281"/>
            <a:ext cx="10586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&gt;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100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</a:rPr>
              <a:t>Млрд Р</a:t>
            </a:r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72854" y="1189874"/>
            <a:ext cx="10586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&gt;300</a:t>
            </a:r>
            <a:endParaRPr lang="ru-RU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</a:rPr>
              <a:t>Млрд Р</a:t>
            </a:r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Шеврон 4">
            <a:extLst>
              <a:ext uri="{FF2B5EF4-FFF2-40B4-BE49-F238E27FC236}">
                <a16:creationId xmlns:a16="http://schemas.microsoft.com/office/drawing/2014/main" id="{F6EDB797-A226-489C-8E9F-78B0D364B050}"/>
              </a:ext>
            </a:extLst>
          </p:cNvPr>
          <p:cNvSpPr/>
          <p:nvPr/>
        </p:nvSpPr>
        <p:spPr>
          <a:xfrm>
            <a:off x="7505400" y="5178957"/>
            <a:ext cx="383365" cy="1092633"/>
          </a:xfrm>
          <a:prstGeom prst="chevron">
            <a:avLst>
              <a:gd name="adj" fmla="val 846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2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243508" y="168960"/>
            <a:ext cx="11754528" cy="515122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Ключевые </a:t>
            </a:r>
            <a:r>
              <a:rPr lang="ru-RU" sz="3000" b="1" noProof="0" dirty="0" smtClean="0">
                <a:solidFill>
                  <a:srgbClr val="1BCCB3"/>
                </a:solidFill>
                <a:latin typeface="Century Gothic" panose="020B0502020202020204"/>
              </a:rPr>
              <a:t>задачи</a:t>
            </a:r>
            <a:r>
              <a:rPr lang="en-US" sz="3000" b="1" noProof="0" dirty="0" smtClean="0">
                <a:solidFill>
                  <a:srgbClr val="1BCCB3"/>
                </a:solidFill>
                <a:latin typeface="Century Gothic" panose="020B0502020202020204"/>
              </a:rPr>
              <a:t> </a:t>
            </a:r>
            <a:r>
              <a:rPr lang="ru-RU" sz="3000" b="1" noProof="0" dirty="0" smtClean="0">
                <a:solidFill>
                  <a:srgbClr val="1BCCB3"/>
                </a:solidFill>
                <a:latin typeface="Century Gothic" panose="020B0502020202020204"/>
              </a:rPr>
              <a:t>и результаты проекта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10800000">
            <a:off x="3343640" y="1072840"/>
            <a:ext cx="2412000" cy="1555390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5283" y="1186740"/>
            <a:ext cx="2414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Создание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единого портала объектов культуры для потенциальных инвесторов/населения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4541" y="1129779"/>
            <a:ext cx="324000" cy="324000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</a:p>
        </p:txBody>
      </p:sp>
      <p:sp>
        <p:nvSpPr>
          <p:cNvPr id="6" name="Овал 5"/>
          <p:cNvSpPr/>
          <p:nvPr/>
        </p:nvSpPr>
        <p:spPr>
          <a:xfrm>
            <a:off x="6392530" y="1129779"/>
            <a:ext cx="324000" cy="324000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360250" y="1129779"/>
            <a:ext cx="324000" cy="324000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10800000">
            <a:off x="406032" y="1054249"/>
            <a:ext cx="2412000" cy="1555390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910" y="1184612"/>
            <a:ext cx="2437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Создание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государственного оператора частных инвестиций в культуру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17761" y="1129779"/>
            <a:ext cx="324000" cy="324000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10800000">
            <a:off x="6281248" y="1054249"/>
            <a:ext cx="2412000" cy="1555390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54879" y="1152484"/>
            <a:ext cx="21835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BCCB3"/>
                </a:solidFill>
                <a:latin typeface="Century Gothic" panose="020B0502020202020204"/>
              </a:rPr>
              <a:t>Создание </a:t>
            </a:r>
            <a:endParaRPr lang="ru-RU" sz="1400" dirty="0" smtClean="0">
              <a:solidFill>
                <a:srgbClr val="1BCCB3"/>
              </a:solidFill>
              <a:latin typeface="Century Gothic" panose="020B0502020202020204"/>
            </a:endParaRPr>
          </a:p>
          <a:p>
            <a:pPr algn="ctr"/>
            <a:r>
              <a:rPr lang="ru-RU" sz="1400" dirty="0" smtClean="0">
                <a:solidFill>
                  <a:srgbClr val="1BCCB3"/>
                </a:solidFill>
                <a:latin typeface="Century Gothic" panose="020B0502020202020204"/>
              </a:rPr>
              <a:t>механизмов </a:t>
            </a:r>
            <a:r>
              <a:rPr lang="ru-RU" sz="1400" dirty="0">
                <a:solidFill>
                  <a:srgbClr val="1BCCB3"/>
                </a:solidFill>
                <a:latin typeface="Century Gothic" panose="020B0502020202020204"/>
              </a:rPr>
              <a:t>участия населения в поддержке отдельных объектов культуры 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10800000">
            <a:off x="9218855" y="1054250"/>
            <a:ext cx="2412000" cy="1555390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18388" y="1230033"/>
            <a:ext cx="2437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rgbClr val="1BCCB3"/>
                </a:solidFill>
              </a:rPr>
              <a:t>Участие </a:t>
            </a:r>
          </a:p>
          <a:p>
            <a:pPr lvl="0" algn="ctr">
              <a:defRPr/>
            </a:pPr>
            <a:r>
              <a:rPr lang="ru-RU" sz="1400" dirty="0">
                <a:solidFill>
                  <a:srgbClr val="1BCCB3"/>
                </a:solidFill>
              </a:rPr>
              <a:t>государства и механизмы помощи инвесторам 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90770" y="1308733"/>
            <a:ext cx="13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адачи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681576" y="3199928"/>
            <a:ext cx="176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Результаты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2041" y="2844621"/>
            <a:ext cx="2879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Портал создан и запущен в промышленную эксплуатацию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На </a:t>
            </a:r>
            <a:r>
              <a:rPr lang="ru-RU" sz="1400" dirty="0">
                <a:solidFill>
                  <a:schemeClr val="bg1"/>
                </a:solidFill>
              </a:rPr>
              <a:t>портале размещена информация о не менее, чем 10 000 </a:t>
            </a:r>
            <a:r>
              <a:rPr lang="ru-RU" sz="1400" dirty="0" smtClean="0">
                <a:solidFill>
                  <a:schemeClr val="bg1"/>
                </a:solidFill>
              </a:rPr>
              <a:t>объектах </a:t>
            </a:r>
            <a:r>
              <a:rPr lang="ru-RU" sz="1400" dirty="0">
                <a:solidFill>
                  <a:schemeClr val="bg1"/>
                </a:solidFill>
              </a:rPr>
              <a:t>культуры к 2024 году 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785" y="2876618"/>
            <a:ext cx="2362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Государственный оператор создан и приступил к работе (Минкультуры, Минэк)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60250" y="2928434"/>
            <a:ext cx="2513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Количество </a:t>
            </a:r>
            <a:r>
              <a:rPr lang="ru-RU" sz="1400" dirty="0">
                <a:solidFill>
                  <a:schemeClr val="bg1"/>
                </a:solidFill>
              </a:rPr>
              <a:t>субъектов РФ с опытом привлечения частных инвестиций, в том числе на базе ГЧП в сфере культуры:</a:t>
            </a:r>
          </a:p>
          <a:p>
            <a:pPr marL="360363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2024г. – не менее 40</a:t>
            </a:r>
          </a:p>
          <a:p>
            <a:pPr marL="360363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2030г. – все </a:t>
            </a:r>
            <a:r>
              <a:rPr lang="ru-RU" sz="1400" dirty="0" smtClean="0">
                <a:solidFill>
                  <a:schemeClr val="bg1"/>
                </a:solidFill>
              </a:rPr>
              <a:t>субъекты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1248" y="2876618"/>
            <a:ext cx="248581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Утвержден </a:t>
            </a:r>
            <a:r>
              <a:rPr lang="ru-RU" sz="1400" dirty="0">
                <a:solidFill>
                  <a:schemeClr val="bg1"/>
                </a:solidFill>
              </a:rPr>
              <a:t>механизм частных </a:t>
            </a:r>
            <a:r>
              <a:rPr lang="ru-RU" sz="1400" dirty="0" smtClean="0">
                <a:solidFill>
                  <a:schemeClr val="bg1"/>
                </a:solidFill>
              </a:rPr>
              <a:t>инвестиций/ пожертвований физических </a:t>
            </a:r>
            <a:r>
              <a:rPr lang="ru-RU" sz="1400" dirty="0">
                <a:solidFill>
                  <a:schemeClr val="bg1"/>
                </a:solidFill>
              </a:rPr>
              <a:t>лиц в объекты культуры;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Реализован </a:t>
            </a:r>
            <a:r>
              <a:rPr lang="ru-RU" sz="1400" dirty="0">
                <a:solidFill>
                  <a:schemeClr val="bg1"/>
                </a:solidFill>
              </a:rPr>
              <a:t>пилотный </a:t>
            </a:r>
            <a:r>
              <a:rPr lang="ru-RU" sz="1400" dirty="0" smtClean="0">
                <a:solidFill>
                  <a:schemeClr val="bg1"/>
                </a:solidFill>
              </a:rPr>
              <a:t>проект. Принято решение о тираже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012367" y="2761748"/>
            <a:ext cx="0" cy="1866777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Прямая соединительная линия 21"/>
          <p:cNvCxnSpPr/>
          <p:nvPr/>
        </p:nvCxnSpPr>
        <p:spPr>
          <a:xfrm>
            <a:off x="513993" y="2803525"/>
            <a:ext cx="2120248" cy="0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23" name="Прямая соединительная линия 22"/>
          <p:cNvCxnSpPr/>
          <p:nvPr/>
        </p:nvCxnSpPr>
        <p:spPr>
          <a:xfrm>
            <a:off x="3323092" y="2803525"/>
            <a:ext cx="2120248" cy="0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24" name="Прямая соединительная линия 23"/>
          <p:cNvCxnSpPr/>
          <p:nvPr/>
        </p:nvCxnSpPr>
        <p:spPr>
          <a:xfrm>
            <a:off x="6371982" y="2803525"/>
            <a:ext cx="2120248" cy="0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25" name="Прямая соединительная линия 24"/>
          <p:cNvCxnSpPr/>
          <p:nvPr/>
        </p:nvCxnSpPr>
        <p:spPr>
          <a:xfrm>
            <a:off x="9490059" y="2803525"/>
            <a:ext cx="2120248" cy="0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26" name="Прямая соединительная линия 25"/>
          <p:cNvCxnSpPr/>
          <p:nvPr/>
        </p:nvCxnSpPr>
        <p:spPr>
          <a:xfrm>
            <a:off x="6051805" y="2761748"/>
            <a:ext cx="0" cy="1866777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Прямая соединительная линия 26"/>
          <p:cNvCxnSpPr/>
          <p:nvPr/>
        </p:nvCxnSpPr>
        <p:spPr>
          <a:xfrm>
            <a:off x="9080969" y="2761748"/>
            <a:ext cx="0" cy="1866777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Прямая соединительная линия 27"/>
          <p:cNvCxnSpPr/>
          <p:nvPr/>
        </p:nvCxnSpPr>
        <p:spPr>
          <a:xfrm>
            <a:off x="598051" y="4924057"/>
            <a:ext cx="11088000" cy="0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</p:spPr>
      </p:cxnSp>
      <p:sp>
        <p:nvSpPr>
          <p:cNvPr id="31" name="Прямоугольник 30"/>
          <p:cNvSpPr/>
          <p:nvPr/>
        </p:nvSpPr>
        <p:spPr>
          <a:xfrm>
            <a:off x="329060" y="5312987"/>
            <a:ext cx="3402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FE644E"/>
                </a:solidFill>
                <a:latin typeface="Century Gothic" panose="020B0502020202020204"/>
              </a:rPr>
              <a:t>Включение объектов </a:t>
            </a:r>
            <a:endParaRPr lang="ru-RU" sz="1400" dirty="0" smtClean="0">
              <a:solidFill>
                <a:srgbClr val="FE644E"/>
              </a:solidFill>
              <a:latin typeface="Century Gothic" panose="020B0502020202020204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FE644E"/>
                </a:solidFill>
                <a:latin typeface="Century Gothic" panose="020B0502020202020204"/>
              </a:rPr>
              <a:t>культуры </a:t>
            </a:r>
            <a:r>
              <a:rPr lang="ru-RU" sz="1400" dirty="0">
                <a:solidFill>
                  <a:srgbClr val="FE644E"/>
                </a:solidFill>
                <a:latin typeface="Century Gothic" panose="020B0502020202020204"/>
              </a:rPr>
              <a:t>в программы лояльности без необходимости увеличения стоимости услуги на 20% </a:t>
            </a:r>
            <a:r>
              <a:rPr lang="ru-RU" sz="1400" dirty="0" smtClean="0">
                <a:solidFill>
                  <a:srgbClr val="FE644E"/>
                </a:solidFill>
                <a:latin typeface="Century Gothic" panose="020B0502020202020204"/>
              </a:rPr>
              <a:t>НДС</a:t>
            </a:r>
            <a:endParaRPr lang="ru-RU" sz="1400" dirty="0">
              <a:solidFill>
                <a:srgbClr val="FE644E"/>
              </a:solidFill>
              <a:latin typeface="Century Gothic" panose="020B0502020202020204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80481" y="5647634"/>
            <a:ext cx="687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solidFill>
                  <a:schemeClr val="bg1"/>
                </a:solidFill>
              </a:rPr>
              <a:t>40 млн. клиентов банков – физических лиц имеют возможность использовать бонусные баллы для посещения объектов культуры.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85190" y="5215732"/>
            <a:ext cx="176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Результат: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5400000">
            <a:off x="1854728" y="3712795"/>
            <a:ext cx="1181327" cy="4109378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1276" y="6420718"/>
            <a:ext cx="74979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>
                <a:solidFill>
                  <a:schemeClr val="bg1">
                    <a:lumMod val="65000"/>
                  </a:schemeClr>
                </a:solidFill>
              </a:rPr>
              <a:t>*Задача не входит в проект и может быть реализована в рамках операционной деятельности </a:t>
            </a:r>
            <a:endParaRPr lang="ru-RU" sz="105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5494" y="5036346"/>
            <a:ext cx="154601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E644E"/>
                </a:solidFill>
              </a:rPr>
              <a:t>ВНЕ ПРОЕКТА</a:t>
            </a:r>
            <a:r>
              <a:rPr lang="en-GB" sz="1400" dirty="0" smtClean="0">
                <a:solidFill>
                  <a:srgbClr val="FE644E"/>
                </a:solidFill>
              </a:rPr>
              <a:t>*</a:t>
            </a:r>
            <a:endParaRPr lang="ru-RU" sz="1400" dirty="0">
              <a:solidFill>
                <a:srgbClr val="FE64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471117" y="1263547"/>
            <a:ext cx="4716667" cy="373996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1B9649A-8A7A-434E-A9A5-447A515964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1B9649A-8A7A-434E-A9A5-447A51596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785139" y="138137"/>
            <a:ext cx="11284816" cy="1046036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Создание государственного оператора частных инвестиций в культуру</a:t>
            </a:r>
          </a:p>
        </p:txBody>
      </p:sp>
      <p:sp>
        <p:nvSpPr>
          <p:cNvPr id="27" name="Овал 26"/>
          <p:cNvSpPr/>
          <p:nvPr/>
        </p:nvSpPr>
        <p:spPr>
          <a:xfrm>
            <a:off x="122989" y="288386"/>
            <a:ext cx="573986" cy="5739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0560" y="1377085"/>
            <a:ext cx="561362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644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Проблема: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Отсутствие соответствующей экспертизы/опыта/человеческих ресурсов для системной работы. Механизмы ГЧП сложны и непонятны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0560" y="2630586"/>
            <a:ext cx="5428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1600" dirty="0">
                <a:solidFill>
                  <a:srgbClr val="1BCCB3"/>
                </a:solidFill>
              </a:rPr>
              <a:t>Результат:</a:t>
            </a:r>
          </a:p>
          <a:p>
            <a:pPr lvl="0">
              <a:spcAft>
                <a:spcPts val="600"/>
              </a:spcAft>
              <a:defRPr/>
            </a:pPr>
            <a:r>
              <a:rPr lang="ru-RU" sz="1400" dirty="0">
                <a:solidFill>
                  <a:prstClr val="white"/>
                </a:solidFill>
              </a:rPr>
              <a:t>Государственный оператор создан и приступил к </a:t>
            </a:r>
            <a:r>
              <a:rPr lang="ru-RU" sz="1400" dirty="0" smtClean="0">
                <a:solidFill>
                  <a:prstClr val="white"/>
                </a:solidFill>
              </a:rPr>
              <a:t>работе</a:t>
            </a:r>
            <a:endParaRPr lang="ru-RU" sz="1400" dirty="0">
              <a:solidFill>
                <a:prstClr val="white"/>
              </a:solidFill>
            </a:endParaRPr>
          </a:p>
          <a:p>
            <a:pPr lvl="0">
              <a:spcAft>
                <a:spcPts val="600"/>
              </a:spcAft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5496" y="5496804"/>
            <a:ext cx="473638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1600" dirty="0">
                <a:solidFill>
                  <a:srgbClr val="04AAC1"/>
                </a:solidFill>
              </a:rPr>
              <a:t>Ресурсы и финансирование:</a:t>
            </a:r>
          </a:p>
          <a:p>
            <a:pPr lvl="0">
              <a:spcAft>
                <a:spcPts val="60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~ 2</a:t>
            </a:r>
            <a:r>
              <a:rPr lang="ru-RU" sz="1400" dirty="0">
                <a:solidFill>
                  <a:prstClr val="white"/>
                </a:solidFill>
              </a:rPr>
              <a:t>10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ru-RU" sz="1400" dirty="0" smtClean="0">
                <a:solidFill>
                  <a:prstClr val="white"/>
                </a:solidFill>
              </a:rPr>
              <a:t>млн </a:t>
            </a:r>
            <a:r>
              <a:rPr lang="ru-RU" sz="1400" dirty="0">
                <a:solidFill>
                  <a:prstClr val="white"/>
                </a:solidFill>
              </a:rPr>
              <a:t>рублей в год, включая персонал, недвижимость и прочие расходы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6" r="6765"/>
          <a:stretch/>
        </p:blipFill>
        <p:spPr>
          <a:xfrm>
            <a:off x="719192" y="1461706"/>
            <a:ext cx="4642986" cy="375756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6160560" y="3714809"/>
            <a:ext cx="1620000" cy="725169"/>
          </a:xfrm>
          <a:prstGeom prst="round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МИНКУЛЬТУРЫ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РОССИИ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354277" y="3714809"/>
            <a:ext cx="1338843" cy="725169"/>
          </a:xfrm>
          <a:prstGeom prst="roundRect">
            <a:avLst/>
          </a:prstGeom>
          <a:solidFill>
            <a:srgbClr val="1BCCB3"/>
          </a:solidFill>
          <a:ln w="12700">
            <a:solidFill>
              <a:srgbClr val="1BC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ОПЕРАТОР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\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АГЕНТСТВО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342268" y="3685020"/>
            <a:ext cx="1620000" cy="725169"/>
          </a:xfrm>
          <a:prstGeom prst="round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ИНВЕСТОРЫ</a:t>
            </a:r>
          </a:p>
        </p:txBody>
      </p:sp>
      <p:grpSp>
        <p:nvGrpSpPr>
          <p:cNvPr id="24" name="Group 188">
            <a:extLst>
              <a:ext uri="{FF2B5EF4-FFF2-40B4-BE49-F238E27FC236}">
                <a16:creationId xmlns:a16="http://schemas.microsoft.com/office/drawing/2014/main" id="{CF6FD25F-0ED6-49B4-B066-7AE44DD5C32B}"/>
              </a:ext>
            </a:extLst>
          </p:cNvPr>
          <p:cNvGrpSpPr>
            <a:grpSpLocks/>
          </p:cNvGrpSpPr>
          <p:nvPr/>
        </p:nvGrpSpPr>
        <p:grpSpPr>
          <a:xfrm>
            <a:off x="7863075" y="3918386"/>
            <a:ext cx="436690" cy="277532"/>
            <a:chOff x="2285041" y="2661166"/>
            <a:chExt cx="462398" cy="208514"/>
          </a:xfrm>
          <a:solidFill>
            <a:schemeClr val="accent1">
              <a:lumMod val="25000"/>
            </a:schemeClr>
          </a:solidFill>
        </p:grpSpPr>
        <p:sp>
          <p:nvSpPr>
            <p:cNvPr id="25" name="Rectangle: Rounded Corners 189">
              <a:extLst>
                <a:ext uri="{FF2B5EF4-FFF2-40B4-BE49-F238E27FC236}">
                  <a16:creationId xmlns:a16="http://schemas.microsoft.com/office/drawing/2014/main" id="{3B19A51F-DF9F-429F-A57E-9C73439D39C8}"/>
                </a:ext>
              </a:extLst>
            </p:cNvPr>
            <p:cNvSpPr/>
            <p:nvPr/>
          </p:nvSpPr>
          <p:spPr>
            <a:xfrm>
              <a:off x="2285041" y="2661166"/>
              <a:ext cx="462398" cy="208514"/>
            </a:xfrm>
            <a:prstGeom prst="roundRect">
              <a:avLst>
                <a:gd name="adj" fmla="val 50000"/>
              </a:avLst>
            </a:prstGeom>
            <a:solidFill>
              <a:srgbClr val="1BCCB3"/>
            </a:solidFill>
            <a:ln w="6350" cap="sq">
              <a:solidFill>
                <a:schemeClr val="tx1"/>
              </a:solidFill>
              <a:miter lim="800000"/>
            </a:ln>
            <a:effectLst>
              <a:outerShdw blurRad="152400" dist="50800" dir="5400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26" name="Straight Arrow Connector 190">
              <a:extLst>
                <a:ext uri="{FF2B5EF4-FFF2-40B4-BE49-F238E27FC236}">
                  <a16:creationId xmlns:a16="http://schemas.microsoft.com/office/drawing/2014/main" id="{A142CF75-0A1D-4EB5-B700-47D8AE198522}"/>
                </a:ext>
              </a:extLst>
            </p:cNvPr>
            <p:cNvCxnSpPr/>
            <p:nvPr/>
          </p:nvCxnSpPr>
          <p:spPr>
            <a:xfrm flipH="1">
              <a:off x="2376299" y="2765423"/>
              <a:ext cx="279882" cy="0"/>
            </a:xfrm>
            <a:prstGeom prst="straightConnector1">
              <a:avLst/>
            </a:prstGeom>
            <a:grpFill/>
            <a:ln w="12700" cap="sq">
              <a:solidFill>
                <a:schemeClr val="bg1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188">
            <a:extLst>
              <a:ext uri="{FF2B5EF4-FFF2-40B4-BE49-F238E27FC236}">
                <a16:creationId xmlns:a16="http://schemas.microsoft.com/office/drawing/2014/main" id="{CF6FD25F-0ED6-49B4-B066-7AE44DD5C32B}"/>
              </a:ext>
            </a:extLst>
          </p:cNvPr>
          <p:cNvGrpSpPr>
            <a:grpSpLocks/>
          </p:cNvGrpSpPr>
          <p:nvPr/>
        </p:nvGrpSpPr>
        <p:grpSpPr>
          <a:xfrm>
            <a:off x="9777512" y="3918386"/>
            <a:ext cx="488831" cy="277532"/>
            <a:chOff x="2285041" y="2661166"/>
            <a:chExt cx="462398" cy="208514"/>
          </a:xfrm>
          <a:solidFill>
            <a:schemeClr val="accent1">
              <a:lumMod val="25000"/>
            </a:schemeClr>
          </a:solidFill>
        </p:grpSpPr>
        <p:sp>
          <p:nvSpPr>
            <p:cNvPr id="37" name="Rectangle: Rounded Corners 189">
              <a:extLst>
                <a:ext uri="{FF2B5EF4-FFF2-40B4-BE49-F238E27FC236}">
                  <a16:creationId xmlns:a16="http://schemas.microsoft.com/office/drawing/2014/main" id="{3B19A51F-DF9F-429F-A57E-9C73439D39C8}"/>
                </a:ext>
              </a:extLst>
            </p:cNvPr>
            <p:cNvSpPr/>
            <p:nvPr/>
          </p:nvSpPr>
          <p:spPr>
            <a:xfrm>
              <a:off x="2285041" y="2661166"/>
              <a:ext cx="462398" cy="208514"/>
            </a:xfrm>
            <a:prstGeom prst="roundRect">
              <a:avLst>
                <a:gd name="adj" fmla="val 50000"/>
              </a:avLst>
            </a:prstGeom>
            <a:solidFill>
              <a:srgbClr val="1BCCB3"/>
            </a:solidFill>
            <a:ln w="6350" cap="sq">
              <a:solidFill>
                <a:schemeClr val="tx1"/>
              </a:solidFill>
              <a:miter lim="800000"/>
            </a:ln>
            <a:effectLst>
              <a:outerShdw blurRad="152400" dist="50800" dir="54000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38" name="Straight Arrow Connector 190">
              <a:extLst>
                <a:ext uri="{FF2B5EF4-FFF2-40B4-BE49-F238E27FC236}">
                  <a16:creationId xmlns:a16="http://schemas.microsoft.com/office/drawing/2014/main" id="{A142CF75-0A1D-4EB5-B700-47D8AE198522}"/>
                </a:ext>
              </a:extLst>
            </p:cNvPr>
            <p:cNvCxnSpPr/>
            <p:nvPr/>
          </p:nvCxnSpPr>
          <p:spPr>
            <a:xfrm flipH="1">
              <a:off x="2376299" y="2765423"/>
              <a:ext cx="279882" cy="0"/>
            </a:xfrm>
            <a:prstGeom prst="straightConnector1">
              <a:avLst/>
            </a:prstGeom>
            <a:grpFill/>
            <a:ln w="12700" cap="sq">
              <a:solidFill>
                <a:schemeClr val="bg1"/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единительная линия 38"/>
          <p:cNvCxnSpPr/>
          <p:nvPr/>
        </p:nvCxnSpPr>
        <p:spPr>
          <a:xfrm>
            <a:off x="6274365" y="2544388"/>
            <a:ext cx="5499377" cy="0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40" name="Прямая соединительная линия 39"/>
          <p:cNvCxnSpPr/>
          <p:nvPr/>
        </p:nvCxnSpPr>
        <p:spPr>
          <a:xfrm>
            <a:off x="6274365" y="6461415"/>
            <a:ext cx="5499377" cy="0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</p:spPr>
      </p:cxnSp>
      <p:sp>
        <p:nvSpPr>
          <p:cNvPr id="41" name="TextBox 40"/>
          <p:cNvSpPr txBox="1"/>
          <p:nvPr/>
        </p:nvSpPr>
        <p:spPr>
          <a:xfrm>
            <a:off x="6160560" y="4606854"/>
            <a:ext cx="6373912" cy="171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Функции оператора: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Методологическая помощь и обучение РОИВ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Организация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 управление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ГЧП/концессий в сфере культуры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Функции контроля и мониторинга проектов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Структурирование отдельных проектов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Поддержка актуальности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информационного портала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Урегулирование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конфликтов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интересов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3" y="1356537"/>
            <a:ext cx="359625" cy="351552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471117" y="5468282"/>
            <a:ext cx="451716" cy="451715"/>
            <a:chOff x="4357688" y="3584576"/>
            <a:chExt cx="496888" cy="496887"/>
          </a:xfrm>
          <a:solidFill>
            <a:srgbClr val="04AAC1"/>
          </a:solidFill>
        </p:grpSpPr>
        <p:sp>
          <p:nvSpPr>
            <p:cNvPr id="48" name="Freeform 162"/>
            <p:cNvSpPr>
              <a:spLocks/>
            </p:cNvSpPr>
            <p:nvPr/>
          </p:nvSpPr>
          <p:spPr bwMode="auto">
            <a:xfrm>
              <a:off x="4413251" y="3783013"/>
              <a:ext cx="74613" cy="42863"/>
            </a:xfrm>
            <a:custGeom>
              <a:avLst/>
              <a:gdLst>
                <a:gd name="T0" fmla="*/ 19 w 38"/>
                <a:gd name="T1" fmla="*/ 22 h 22"/>
                <a:gd name="T2" fmla="*/ 16 w 38"/>
                <a:gd name="T3" fmla="*/ 21 h 22"/>
                <a:gd name="T4" fmla="*/ 0 w 38"/>
                <a:gd name="T5" fmla="*/ 5 h 22"/>
                <a:gd name="T6" fmla="*/ 6 w 38"/>
                <a:gd name="T7" fmla="*/ 0 h 22"/>
                <a:gd name="T8" fmla="*/ 19 w 38"/>
                <a:gd name="T9" fmla="*/ 13 h 22"/>
                <a:gd name="T10" fmla="*/ 32 w 38"/>
                <a:gd name="T11" fmla="*/ 0 h 22"/>
                <a:gd name="T12" fmla="*/ 38 w 38"/>
                <a:gd name="T13" fmla="*/ 5 h 22"/>
                <a:gd name="T14" fmla="*/ 22 w 38"/>
                <a:gd name="T15" fmla="*/ 21 h 22"/>
                <a:gd name="T16" fmla="*/ 19 w 38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2">
                  <a:moveTo>
                    <a:pt x="19" y="22"/>
                  </a:moveTo>
                  <a:cubicBezTo>
                    <a:pt x="18" y="22"/>
                    <a:pt x="17" y="22"/>
                    <a:pt x="16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2"/>
                    <a:pt x="20" y="22"/>
                    <a:pt x="19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63"/>
            <p:cNvSpPr>
              <a:spLocks/>
            </p:cNvSpPr>
            <p:nvPr/>
          </p:nvSpPr>
          <p:spPr bwMode="auto">
            <a:xfrm>
              <a:off x="4443413" y="3662363"/>
              <a:ext cx="209550" cy="155575"/>
            </a:xfrm>
            <a:custGeom>
              <a:avLst/>
              <a:gdLst>
                <a:gd name="T0" fmla="*/ 8 w 108"/>
                <a:gd name="T1" fmla="*/ 80 h 80"/>
                <a:gd name="T2" fmla="*/ 0 w 108"/>
                <a:gd name="T3" fmla="*/ 80 h 80"/>
                <a:gd name="T4" fmla="*/ 0 w 108"/>
                <a:gd name="T5" fmla="*/ 32 h 80"/>
                <a:gd name="T6" fmla="*/ 32 w 108"/>
                <a:gd name="T7" fmla="*/ 0 h 80"/>
                <a:gd name="T8" fmla="*/ 108 w 108"/>
                <a:gd name="T9" fmla="*/ 0 h 80"/>
                <a:gd name="T10" fmla="*/ 108 w 108"/>
                <a:gd name="T11" fmla="*/ 8 h 80"/>
                <a:gd name="T12" fmla="*/ 32 w 108"/>
                <a:gd name="T13" fmla="*/ 8 h 80"/>
                <a:gd name="T14" fmla="*/ 8 w 108"/>
                <a:gd name="T15" fmla="*/ 32 h 80"/>
                <a:gd name="T16" fmla="*/ 8 w 108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0">
                  <a:moveTo>
                    <a:pt x="8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lnTo>
                    <a:pt x="8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64"/>
            <p:cNvSpPr>
              <a:spLocks/>
            </p:cNvSpPr>
            <p:nvPr/>
          </p:nvSpPr>
          <p:spPr bwMode="auto">
            <a:xfrm>
              <a:off x="4724401" y="3825876"/>
              <a:ext cx="73025" cy="44450"/>
            </a:xfrm>
            <a:custGeom>
              <a:avLst/>
              <a:gdLst>
                <a:gd name="T0" fmla="*/ 32 w 38"/>
                <a:gd name="T1" fmla="*/ 23 h 23"/>
                <a:gd name="T2" fmla="*/ 19 w 38"/>
                <a:gd name="T3" fmla="*/ 10 h 23"/>
                <a:gd name="T4" fmla="*/ 6 w 38"/>
                <a:gd name="T5" fmla="*/ 23 h 23"/>
                <a:gd name="T6" fmla="*/ 0 w 38"/>
                <a:gd name="T7" fmla="*/ 18 h 23"/>
                <a:gd name="T8" fmla="*/ 16 w 38"/>
                <a:gd name="T9" fmla="*/ 2 h 23"/>
                <a:gd name="T10" fmla="*/ 22 w 38"/>
                <a:gd name="T11" fmla="*/ 2 h 23"/>
                <a:gd name="T12" fmla="*/ 38 w 38"/>
                <a:gd name="T13" fmla="*/ 18 h 23"/>
                <a:gd name="T14" fmla="*/ 32 w 38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3">
                  <a:moveTo>
                    <a:pt x="32" y="23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0" y="0"/>
                    <a:pt x="22" y="2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32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65"/>
            <p:cNvSpPr>
              <a:spLocks/>
            </p:cNvSpPr>
            <p:nvPr/>
          </p:nvSpPr>
          <p:spPr bwMode="auto">
            <a:xfrm>
              <a:off x="4559301" y="3833813"/>
              <a:ext cx="209550" cy="153988"/>
            </a:xfrm>
            <a:custGeom>
              <a:avLst/>
              <a:gdLst>
                <a:gd name="T0" fmla="*/ 76 w 108"/>
                <a:gd name="T1" fmla="*/ 80 h 80"/>
                <a:gd name="T2" fmla="*/ 0 w 108"/>
                <a:gd name="T3" fmla="*/ 80 h 80"/>
                <a:gd name="T4" fmla="*/ 0 w 108"/>
                <a:gd name="T5" fmla="*/ 72 h 80"/>
                <a:gd name="T6" fmla="*/ 76 w 108"/>
                <a:gd name="T7" fmla="*/ 72 h 80"/>
                <a:gd name="T8" fmla="*/ 100 w 108"/>
                <a:gd name="T9" fmla="*/ 48 h 80"/>
                <a:gd name="T10" fmla="*/ 100 w 108"/>
                <a:gd name="T11" fmla="*/ 0 h 80"/>
                <a:gd name="T12" fmla="*/ 108 w 108"/>
                <a:gd name="T13" fmla="*/ 0 h 80"/>
                <a:gd name="T14" fmla="*/ 108 w 108"/>
                <a:gd name="T15" fmla="*/ 48 h 80"/>
                <a:gd name="T16" fmla="*/ 76 w 108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0">
                  <a:moveTo>
                    <a:pt x="76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89" y="72"/>
                    <a:pt x="100" y="62"/>
                    <a:pt x="100" y="4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66"/>
                    <a:pt x="94" y="80"/>
                    <a:pt x="76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66"/>
            <p:cNvSpPr>
              <a:spLocks noEditPoints="1"/>
            </p:cNvSpPr>
            <p:nvPr/>
          </p:nvSpPr>
          <p:spPr bwMode="auto">
            <a:xfrm>
              <a:off x="4559301" y="3740151"/>
              <a:ext cx="93663" cy="107950"/>
            </a:xfrm>
            <a:custGeom>
              <a:avLst/>
              <a:gdLst>
                <a:gd name="T0" fmla="*/ 24 w 48"/>
                <a:gd name="T1" fmla="*/ 56 h 56"/>
                <a:gd name="T2" fmla="*/ 0 w 48"/>
                <a:gd name="T3" fmla="*/ 26 h 56"/>
                <a:gd name="T4" fmla="*/ 24 w 48"/>
                <a:gd name="T5" fmla="*/ 0 h 56"/>
                <a:gd name="T6" fmla="*/ 48 w 48"/>
                <a:gd name="T7" fmla="*/ 26 h 56"/>
                <a:gd name="T8" fmla="*/ 24 w 48"/>
                <a:gd name="T9" fmla="*/ 56 h 56"/>
                <a:gd name="T10" fmla="*/ 24 w 48"/>
                <a:gd name="T11" fmla="*/ 8 h 56"/>
                <a:gd name="T12" fmla="*/ 8 w 48"/>
                <a:gd name="T13" fmla="*/ 26 h 56"/>
                <a:gd name="T14" fmla="*/ 24 w 48"/>
                <a:gd name="T15" fmla="*/ 48 h 56"/>
                <a:gd name="T16" fmla="*/ 40 w 48"/>
                <a:gd name="T17" fmla="*/ 26 h 56"/>
                <a:gd name="T18" fmla="*/ 24 w 48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>
                  <a:moveTo>
                    <a:pt x="24" y="56"/>
                  </a:moveTo>
                  <a:cubicBezTo>
                    <a:pt x="10" y="56"/>
                    <a:pt x="0" y="44"/>
                    <a:pt x="0" y="26"/>
                  </a:cubicBezTo>
                  <a:cubicBezTo>
                    <a:pt x="0" y="14"/>
                    <a:pt x="3" y="0"/>
                    <a:pt x="24" y="0"/>
                  </a:cubicBezTo>
                  <a:cubicBezTo>
                    <a:pt x="45" y="0"/>
                    <a:pt x="48" y="14"/>
                    <a:pt x="48" y="26"/>
                  </a:cubicBezTo>
                  <a:cubicBezTo>
                    <a:pt x="48" y="44"/>
                    <a:pt x="38" y="56"/>
                    <a:pt x="24" y="56"/>
                  </a:cubicBezTo>
                  <a:close/>
                  <a:moveTo>
                    <a:pt x="24" y="8"/>
                  </a:moveTo>
                  <a:cubicBezTo>
                    <a:pt x="12" y="8"/>
                    <a:pt x="8" y="13"/>
                    <a:pt x="8" y="26"/>
                  </a:cubicBezTo>
                  <a:cubicBezTo>
                    <a:pt x="8" y="37"/>
                    <a:pt x="14" y="48"/>
                    <a:pt x="24" y="48"/>
                  </a:cubicBezTo>
                  <a:cubicBezTo>
                    <a:pt x="34" y="48"/>
                    <a:pt x="40" y="37"/>
                    <a:pt x="40" y="26"/>
                  </a:cubicBezTo>
                  <a:cubicBezTo>
                    <a:pt x="40" y="13"/>
                    <a:pt x="36" y="8"/>
                    <a:pt x="2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67"/>
            <p:cNvSpPr>
              <a:spLocks/>
            </p:cNvSpPr>
            <p:nvPr/>
          </p:nvSpPr>
          <p:spPr bwMode="auto">
            <a:xfrm>
              <a:off x="4521201" y="3827463"/>
              <a:ext cx="169863" cy="82550"/>
            </a:xfrm>
            <a:custGeom>
              <a:avLst/>
              <a:gdLst>
                <a:gd name="T0" fmla="*/ 76 w 88"/>
                <a:gd name="T1" fmla="*/ 43 h 43"/>
                <a:gd name="T2" fmla="*/ 12 w 88"/>
                <a:gd name="T3" fmla="*/ 43 h 43"/>
                <a:gd name="T4" fmla="*/ 0 w 88"/>
                <a:gd name="T5" fmla="*/ 27 h 43"/>
                <a:gd name="T6" fmla="*/ 0 w 88"/>
                <a:gd name="T7" fmla="*/ 17 h 43"/>
                <a:gd name="T8" fmla="*/ 30 w 88"/>
                <a:gd name="T9" fmla="*/ 0 h 43"/>
                <a:gd name="T10" fmla="*/ 34 w 88"/>
                <a:gd name="T11" fmla="*/ 7 h 43"/>
                <a:gd name="T12" fmla="*/ 8 w 88"/>
                <a:gd name="T13" fmla="*/ 22 h 43"/>
                <a:gd name="T14" fmla="*/ 8 w 88"/>
                <a:gd name="T15" fmla="*/ 27 h 43"/>
                <a:gd name="T16" fmla="*/ 12 w 88"/>
                <a:gd name="T17" fmla="*/ 35 h 43"/>
                <a:gd name="T18" fmla="*/ 76 w 88"/>
                <a:gd name="T19" fmla="*/ 35 h 43"/>
                <a:gd name="T20" fmla="*/ 80 w 88"/>
                <a:gd name="T21" fmla="*/ 27 h 43"/>
                <a:gd name="T22" fmla="*/ 80 w 88"/>
                <a:gd name="T23" fmla="*/ 22 h 43"/>
                <a:gd name="T24" fmla="*/ 54 w 88"/>
                <a:gd name="T25" fmla="*/ 7 h 43"/>
                <a:gd name="T26" fmla="*/ 58 w 88"/>
                <a:gd name="T27" fmla="*/ 0 h 43"/>
                <a:gd name="T28" fmla="*/ 88 w 88"/>
                <a:gd name="T29" fmla="*/ 17 h 43"/>
                <a:gd name="T30" fmla="*/ 88 w 88"/>
                <a:gd name="T31" fmla="*/ 27 h 43"/>
                <a:gd name="T32" fmla="*/ 76 w 88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43">
                  <a:moveTo>
                    <a:pt x="76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2"/>
                    <a:pt x="11" y="35"/>
                    <a:pt x="12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80" y="32"/>
                    <a:pt x="80" y="2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36"/>
                    <a:pt x="82" y="43"/>
                    <a:pt x="76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68"/>
            <p:cNvSpPr>
              <a:spLocks noEditPoints="1"/>
            </p:cNvSpPr>
            <p:nvPr/>
          </p:nvSpPr>
          <p:spPr bwMode="auto">
            <a:xfrm>
              <a:off x="4395788" y="3910013"/>
              <a:ext cx="93663" cy="109538"/>
            </a:xfrm>
            <a:custGeom>
              <a:avLst/>
              <a:gdLst>
                <a:gd name="T0" fmla="*/ 24 w 48"/>
                <a:gd name="T1" fmla="*/ 56 h 56"/>
                <a:gd name="T2" fmla="*/ 0 w 48"/>
                <a:gd name="T3" fmla="*/ 26 h 56"/>
                <a:gd name="T4" fmla="*/ 24 w 48"/>
                <a:gd name="T5" fmla="*/ 0 h 56"/>
                <a:gd name="T6" fmla="*/ 48 w 48"/>
                <a:gd name="T7" fmla="*/ 26 h 56"/>
                <a:gd name="T8" fmla="*/ 24 w 48"/>
                <a:gd name="T9" fmla="*/ 56 h 56"/>
                <a:gd name="T10" fmla="*/ 24 w 48"/>
                <a:gd name="T11" fmla="*/ 8 h 56"/>
                <a:gd name="T12" fmla="*/ 8 w 48"/>
                <a:gd name="T13" fmla="*/ 26 h 56"/>
                <a:gd name="T14" fmla="*/ 24 w 48"/>
                <a:gd name="T15" fmla="*/ 48 h 56"/>
                <a:gd name="T16" fmla="*/ 40 w 48"/>
                <a:gd name="T17" fmla="*/ 26 h 56"/>
                <a:gd name="T18" fmla="*/ 24 w 48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>
                  <a:moveTo>
                    <a:pt x="24" y="56"/>
                  </a:moveTo>
                  <a:cubicBezTo>
                    <a:pt x="10" y="56"/>
                    <a:pt x="0" y="44"/>
                    <a:pt x="0" y="26"/>
                  </a:cubicBezTo>
                  <a:cubicBezTo>
                    <a:pt x="0" y="14"/>
                    <a:pt x="3" y="0"/>
                    <a:pt x="24" y="0"/>
                  </a:cubicBezTo>
                  <a:cubicBezTo>
                    <a:pt x="45" y="0"/>
                    <a:pt x="48" y="14"/>
                    <a:pt x="48" y="26"/>
                  </a:cubicBezTo>
                  <a:cubicBezTo>
                    <a:pt x="48" y="44"/>
                    <a:pt x="38" y="56"/>
                    <a:pt x="24" y="56"/>
                  </a:cubicBezTo>
                  <a:close/>
                  <a:moveTo>
                    <a:pt x="24" y="8"/>
                  </a:moveTo>
                  <a:cubicBezTo>
                    <a:pt x="12" y="8"/>
                    <a:pt x="8" y="13"/>
                    <a:pt x="8" y="26"/>
                  </a:cubicBezTo>
                  <a:cubicBezTo>
                    <a:pt x="8" y="37"/>
                    <a:pt x="14" y="48"/>
                    <a:pt x="24" y="48"/>
                  </a:cubicBezTo>
                  <a:cubicBezTo>
                    <a:pt x="34" y="48"/>
                    <a:pt x="40" y="37"/>
                    <a:pt x="40" y="26"/>
                  </a:cubicBezTo>
                  <a:cubicBezTo>
                    <a:pt x="40" y="13"/>
                    <a:pt x="36" y="8"/>
                    <a:pt x="2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69"/>
            <p:cNvSpPr>
              <a:spLocks/>
            </p:cNvSpPr>
            <p:nvPr/>
          </p:nvSpPr>
          <p:spPr bwMode="auto">
            <a:xfrm>
              <a:off x="4357688" y="3998913"/>
              <a:ext cx="169863" cy="82550"/>
            </a:xfrm>
            <a:custGeom>
              <a:avLst/>
              <a:gdLst>
                <a:gd name="T0" fmla="*/ 76 w 88"/>
                <a:gd name="T1" fmla="*/ 43 h 43"/>
                <a:gd name="T2" fmla="*/ 12 w 88"/>
                <a:gd name="T3" fmla="*/ 43 h 43"/>
                <a:gd name="T4" fmla="*/ 0 w 88"/>
                <a:gd name="T5" fmla="*/ 27 h 43"/>
                <a:gd name="T6" fmla="*/ 0 w 88"/>
                <a:gd name="T7" fmla="*/ 17 h 43"/>
                <a:gd name="T8" fmla="*/ 30 w 88"/>
                <a:gd name="T9" fmla="*/ 0 h 43"/>
                <a:gd name="T10" fmla="*/ 34 w 88"/>
                <a:gd name="T11" fmla="*/ 7 h 43"/>
                <a:gd name="T12" fmla="*/ 8 w 88"/>
                <a:gd name="T13" fmla="*/ 22 h 43"/>
                <a:gd name="T14" fmla="*/ 8 w 88"/>
                <a:gd name="T15" fmla="*/ 27 h 43"/>
                <a:gd name="T16" fmla="*/ 12 w 88"/>
                <a:gd name="T17" fmla="*/ 35 h 43"/>
                <a:gd name="T18" fmla="*/ 76 w 88"/>
                <a:gd name="T19" fmla="*/ 35 h 43"/>
                <a:gd name="T20" fmla="*/ 80 w 88"/>
                <a:gd name="T21" fmla="*/ 27 h 43"/>
                <a:gd name="T22" fmla="*/ 80 w 88"/>
                <a:gd name="T23" fmla="*/ 22 h 43"/>
                <a:gd name="T24" fmla="*/ 54 w 88"/>
                <a:gd name="T25" fmla="*/ 7 h 43"/>
                <a:gd name="T26" fmla="*/ 58 w 88"/>
                <a:gd name="T27" fmla="*/ 0 h 43"/>
                <a:gd name="T28" fmla="*/ 88 w 88"/>
                <a:gd name="T29" fmla="*/ 17 h 43"/>
                <a:gd name="T30" fmla="*/ 88 w 88"/>
                <a:gd name="T31" fmla="*/ 27 h 43"/>
                <a:gd name="T32" fmla="*/ 76 w 88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43">
                  <a:moveTo>
                    <a:pt x="76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2"/>
                    <a:pt x="11" y="35"/>
                    <a:pt x="12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80" y="32"/>
                    <a:pt x="80" y="2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36"/>
                    <a:pt x="82" y="43"/>
                    <a:pt x="76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170"/>
            <p:cNvSpPr>
              <a:spLocks noEditPoints="1"/>
            </p:cNvSpPr>
            <p:nvPr/>
          </p:nvSpPr>
          <p:spPr bwMode="auto">
            <a:xfrm>
              <a:off x="4722813" y="3584576"/>
              <a:ext cx="92075" cy="107950"/>
            </a:xfrm>
            <a:custGeom>
              <a:avLst/>
              <a:gdLst>
                <a:gd name="T0" fmla="*/ 24 w 48"/>
                <a:gd name="T1" fmla="*/ 56 h 56"/>
                <a:gd name="T2" fmla="*/ 0 w 48"/>
                <a:gd name="T3" fmla="*/ 26 h 56"/>
                <a:gd name="T4" fmla="*/ 24 w 48"/>
                <a:gd name="T5" fmla="*/ 0 h 56"/>
                <a:gd name="T6" fmla="*/ 48 w 48"/>
                <a:gd name="T7" fmla="*/ 26 h 56"/>
                <a:gd name="T8" fmla="*/ 24 w 48"/>
                <a:gd name="T9" fmla="*/ 56 h 56"/>
                <a:gd name="T10" fmla="*/ 24 w 48"/>
                <a:gd name="T11" fmla="*/ 8 h 56"/>
                <a:gd name="T12" fmla="*/ 8 w 48"/>
                <a:gd name="T13" fmla="*/ 26 h 56"/>
                <a:gd name="T14" fmla="*/ 24 w 48"/>
                <a:gd name="T15" fmla="*/ 48 h 56"/>
                <a:gd name="T16" fmla="*/ 40 w 48"/>
                <a:gd name="T17" fmla="*/ 26 h 56"/>
                <a:gd name="T18" fmla="*/ 24 w 48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>
                  <a:moveTo>
                    <a:pt x="24" y="56"/>
                  </a:moveTo>
                  <a:cubicBezTo>
                    <a:pt x="10" y="56"/>
                    <a:pt x="0" y="44"/>
                    <a:pt x="0" y="26"/>
                  </a:cubicBezTo>
                  <a:cubicBezTo>
                    <a:pt x="0" y="14"/>
                    <a:pt x="3" y="0"/>
                    <a:pt x="24" y="0"/>
                  </a:cubicBezTo>
                  <a:cubicBezTo>
                    <a:pt x="45" y="0"/>
                    <a:pt x="48" y="14"/>
                    <a:pt x="48" y="26"/>
                  </a:cubicBezTo>
                  <a:cubicBezTo>
                    <a:pt x="48" y="44"/>
                    <a:pt x="38" y="56"/>
                    <a:pt x="24" y="56"/>
                  </a:cubicBezTo>
                  <a:close/>
                  <a:moveTo>
                    <a:pt x="24" y="8"/>
                  </a:moveTo>
                  <a:cubicBezTo>
                    <a:pt x="12" y="8"/>
                    <a:pt x="8" y="13"/>
                    <a:pt x="8" y="26"/>
                  </a:cubicBezTo>
                  <a:cubicBezTo>
                    <a:pt x="8" y="37"/>
                    <a:pt x="14" y="48"/>
                    <a:pt x="24" y="48"/>
                  </a:cubicBezTo>
                  <a:cubicBezTo>
                    <a:pt x="34" y="48"/>
                    <a:pt x="40" y="37"/>
                    <a:pt x="40" y="26"/>
                  </a:cubicBezTo>
                  <a:cubicBezTo>
                    <a:pt x="40" y="13"/>
                    <a:pt x="36" y="8"/>
                    <a:pt x="2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171"/>
            <p:cNvSpPr>
              <a:spLocks/>
            </p:cNvSpPr>
            <p:nvPr/>
          </p:nvSpPr>
          <p:spPr bwMode="auto">
            <a:xfrm>
              <a:off x="4683126" y="3671888"/>
              <a:ext cx="171450" cy="84138"/>
            </a:xfrm>
            <a:custGeom>
              <a:avLst/>
              <a:gdLst>
                <a:gd name="T0" fmla="*/ 76 w 88"/>
                <a:gd name="T1" fmla="*/ 43 h 43"/>
                <a:gd name="T2" fmla="*/ 12 w 88"/>
                <a:gd name="T3" fmla="*/ 43 h 43"/>
                <a:gd name="T4" fmla="*/ 0 w 88"/>
                <a:gd name="T5" fmla="*/ 27 h 43"/>
                <a:gd name="T6" fmla="*/ 0 w 88"/>
                <a:gd name="T7" fmla="*/ 17 h 43"/>
                <a:gd name="T8" fmla="*/ 30 w 88"/>
                <a:gd name="T9" fmla="*/ 0 h 43"/>
                <a:gd name="T10" fmla="*/ 34 w 88"/>
                <a:gd name="T11" fmla="*/ 7 h 43"/>
                <a:gd name="T12" fmla="*/ 8 w 88"/>
                <a:gd name="T13" fmla="*/ 22 h 43"/>
                <a:gd name="T14" fmla="*/ 8 w 88"/>
                <a:gd name="T15" fmla="*/ 27 h 43"/>
                <a:gd name="T16" fmla="*/ 12 w 88"/>
                <a:gd name="T17" fmla="*/ 35 h 43"/>
                <a:gd name="T18" fmla="*/ 76 w 88"/>
                <a:gd name="T19" fmla="*/ 35 h 43"/>
                <a:gd name="T20" fmla="*/ 80 w 88"/>
                <a:gd name="T21" fmla="*/ 27 h 43"/>
                <a:gd name="T22" fmla="*/ 80 w 88"/>
                <a:gd name="T23" fmla="*/ 22 h 43"/>
                <a:gd name="T24" fmla="*/ 54 w 88"/>
                <a:gd name="T25" fmla="*/ 7 h 43"/>
                <a:gd name="T26" fmla="*/ 58 w 88"/>
                <a:gd name="T27" fmla="*/ 0 h 43"/>
                <a:gd name="T28" fmla="*/ 88 w 88"/>
                <a:gd name="T29" fmla="*/ 17 h 43"/>
                <a:gd name="T30" fmla="*/ 88 w 88"/>
                <a:gd name="T31" fmla="*/ 27 h 43"/>
                <a:gd name="T32" fmla="*/ 76 w 88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43">
                  <a:moveTo>
                    <a:pt x="76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2"/>
                    <a:pt x="11" y="35"/>
                    <a:pt x="12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80" y="32"/>
                    <a:pt x="80" y="2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36"/>
                    <a:pt x="82" y="43"/>
                    <a:pt x="76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665063" y="2679482"/>
            <a:ext cx="409339" cy="339148"/>
            <a:chOff x="1879601" y="2894013"/>
            <a:chExt cx="495300" cy="373063"/>
          </a:xfrm>
          <a:solidFill>
            <a:srgbClr val="1BCCB3"/>
          </a:solidFill>
        </p:grpSpPr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2281238" y="2894013"/>
              <a:ext cx="63500" cy="61913"/>
            </a:xfrm>
            <a:custGeom>
              <a:avLst/>
              <a:gdLst>
                <a:gd name="T0" fmla="*/ 40 w 40"/>
                <a:gd name="T1" fmla="*/ 39 h 39"/>
                <a:gd name="T2" fmla="*/ 30 w 40"/>
                <a:gd name="T3" fmla="*/ 39 h 39"/>
                <a:gd name="T4" fmla="*/ 30 w 40"/>
                <a:gd name="T5" fmla="*/ 10 h 39"/>
                <a:gd name="T6" fmla="*/ 0 w 40"/>
                <a:gd name="T7" fmla="*/ 10 h 39"/>
                <a:gd name="T8" fmla="*/ 0 w 40"/>
                <a:gd name="T9" fmla="*/ 0 h 39"/>
                <a:gd name="T10" fmla="*/ 40 w 40"/>
                <a:gd name="T11" fmla="*/ 0 h 39"/>
                <a:gd name="T12" fmla="*/ 40 w 40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9">
                  <a:moveTo>
                    <a:pt x="40" y="39"/>
                  </a:moveTo>
                  <a:lnTo>
                    <a:pt x="30" y="39"/>
                  </a:lnTo>
                  <a:lnTo>
                    <a:pt x="3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1973263" y="2898776"/>
              <a:ext cx="368300" cy="242888"/>
            </a:xfrm>
            <a:custGeom>
              <a:avLst/>
              <a:gdLst>
                <a:gd name="T0" fmla="*/ 8 w 232"/>
                <a:gd name="T1" fmla="*/ 153 h 153"/>
                <a:gd name="T2" fmla="*/ 0 w 232"/>
                <a:gd name="T3" fmla="*/ 146 h 153"/>
                <a:gd name="T4" fmla="*/ 87 w 232"/>
                <a:gd name="T5" fmla="*/ 60 h 153"/>
                <a:gd name="T6" fmla="*/ 126 w 232"/>
                <a:gd name="T7" fmla="*/ 99 h 153"/>
                <a:gd name="T8" fmla="*/ 225 w 232"/>
                <a:gd name="T9" fmla="*/ 0 h 153"/>
                <a:gd name="T10" fmla="*/ 232 w 232"/>
                <a:gd name="T11" fmla="*/ 6 h 153"/>
                <a:gd name="T12" fmla="*/ 126 w 232"/>
                <a:gd name="T13" fmla="*/ 112 h 153"/>
                <a:gd name="T14" fmla="*/ 87 w 232"/>
                <a:gd name="T15" fmla="*/ 73 h 153"/>
                <a:gd name="T16" fmla="*/ 8 w 232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53">
                  <a:moveTo>
                    <a:pt x="8" y="153"/>
                  </a:moveTo>
                  <a:lnTo>
                    <a:pt x="0" y="146"/>
                  </a:lnTo>
                  <a:lnTo>
                    <a:pt x="87" y="60"/>
                  </a:lnTo>
                  <a:lnTo>
                    <a:pt x="126" y="99"/>
                  </a:lnTo>
                  <a:lnTo>
                    <a:pt x="225" y="0"/>
                  </a:lnTo>
                  <a:lnTo>
                    <a:pt x="232" y="6"/>
                  </a:lnTo>
                  <a:lnTo>
                    <a:pt x="126" y="112"/>
                  </a:lnTo>
                  <a:lnTo>
                    <a:pt x="87" y="73"/>
                  </a:lnTo>
                  <a:lnTo>
                    <a:pt x="8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2" name="Freeform 32"/>
            <p:cNvSpPr>
              <a:spLocks noEditPoints="1"/>
            </p:cNvSpPr>
            <p:nvPr/>
          </p:nvSpPr>
          <p:spPr bwMode="auto">
            <a:xfrm>
              <a:off x="1879601" y="3205163"/>
              <a:ext cx="495300" cy="61913"/>
            </a:xfrm>
            <a:custGeom>
              <a:avLst/>
              <a:gdLst>
                <a:gd name="T0" fmla="*/ 290 w 312"/>
                <a:gd name="T1" fmla="*/ 39 h 39"/>
                <a:gd name="T2" fmla="*/ 23 w 312"/>
                <a:gd name="T3" fmla="*/ 39 h 39"/>
                <a:gd name="T4" fmla="*/ 0 w 312"/>
                <a:gd name="T5" fmla="*/ 17 h 39"/>
                <a:gd name="T6" fmla="*/ 0 w 312"/>
                <a:gd name="T7" fmla="*/ 0 h 39"/>
                <a:gd name="T8" fmla="*/ 124 w 312"/>
                <a:gd name="T9" fmla="*/ 0 h 39"/>
                <a:gd name="T10" fmla="*/ 134 w 312"/>
                <a:gd name="T11" fmla="*/ 10 h 39"/>
                <a:gd name="T12" fmla="*/ 179 w 312"/>
                <a:gd name="T13" fmla="*/ 10 h 39"/>
                <a:gd name="T14" fmla="*/ 189 w 312"/>
                <a:gd name="T15" fmla="*/ 0 h 39"/>
                <a:gd name="T16" fmla="*/ 312 w 312"/>
                <a:gd name="T17" fmla="*/ 0 h 39"/>
                <a:gd name="T18" fmla="*/ 312 w 312"/>
                <a:gd name="T19" fmla="*/ 17 h 39"/>
                <a:gd name="T20" fmla="*/ 290 w 312"/>
                <a:gd name="T21" fmla="*/ 39 h 39"/>
                <a:gd name="T22" fmla="*/ 26 w 312"/>
                <a:gd name="T23" fmla="*/ 29 h 39"/>
                <a:gd name="T24" fmla="*/ 286 w 312"/>
                <a:gd name="T25" fmla="*/ 29 h 39"/>
                <a:gd name="T26" fmla="*/ 302 w 312"/>
                <a:gd name="T27" fmla="*/ 13 h 39"/>
                <a:gd name="T28" fmla="*/ 302 w 312"/>
                <a:gd name="T29" fmla="*/ 10 h 39"/>
                <a:gd name="T30" fmla="*/ 192 w 312"/>
                <a:gd name="T31" fmla="*/ 10 h 39"/>
                <a:gd name="T32" fmla="*/ 183 w 312"/>
                <a:gd name="T33" fmla="*/ 19 h 39"/>
                <a:gd name="T34" fmla="*/ 130 w 312"/>
                <a:gd name="T35" fmla="*/ 19 h 39"/>
                <a:gd name="T36" fmla="*/ 120 w 312"/>
                <a:gd name="T37" fmla="*/ 10 h 39"/>
                <a:gd name="T38" fmla="*/ 9 w 312"/>
                <a:gd name="T39" fmla="*/ 10 h 39"/>
                <a:gd name="T40" fmla="*/ 9 w 312"/>
                <a:gd name="T41" fmla="*/ 13 h 39"/>
                <a:gd name="T42" fmla="*/ 26 w 312"/>
                <a:gd name="T43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2" h="39">
                  <a:moveTo>
                    <a:pt x="290" y="39"/>
                  </a:moveTo>
                  <a:lnTo>
                    <a:pt x="23" y="3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24" y="0"/>
                  </a:lnTo>
                  <a:lnTo>
                    <a:pt x="134" y="10"/>
                  </a:lnTo>
                  <a:lnTo>
                    <a:pt x="179" y="10"/>
                  </a:lnTo>
                  <a:lnTo>
                    <a:pt x="189" y="0"/>
                  </a:lnTo>
                  <a:lnTo>
                    <a:pt x="312" y="0"/>
                  </a:lnTo>
                  <a:lnTo>
                    <a:pt x="312" y="17"/>
                  </a:lnTo>
                  <a:lnTo>
                    <a:pt x="290" y="39"/>
                  </a:lnTo>
                  <a:close/>
                  <a:moveTo>
                    <a:pt x="26" y="29"/>
                  </a:moveTo>
                  <a:lnTo>
                    <a:pt x="286" y="29"/>
                  </a:lnTo>
                  <a:lnTo>
                    <a:pt x="302" y="13"/>
                  </a:lnTo>
                  <a:lnTo>
                    <a:pt x="302" y="10"/>
                  </a:lnTo>
                  <a:lnTo>
                    <a:pt x="192" y="10"/>
                  </a:lnTo>
                  <a:lnTo>
                    <a:pt x="183" y="19"/>
                  </a:lnTo>
                  <a:lnTo>
                    <a:pt x="130" y="19"/>
                  </a:lnTo>
                  <a:lnTo>
                    <a:pt x="120" y="10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2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3" name="Freeform 33"/>
            <p:cNvSpPr>
              <a:spLocks/>
            </p:cNvSpPr>
            <p:nvPr/>
          </p:nvSpPr>
          <p:spPr bwMode="auto">
            <a:xfrm>
              <a:off x="1909763" y="2894013"/>
              <a:ext cx="341313" cy="295275"/>
            </a:xfrm>
            <a:custGeom>
              <a:avLst/>
              <a:gdLst>
                <a:gd name="T0" fmla="*/ 8 w 176"/>
                <a:gd name="T1" fmla="*/ 152 h 152"/>
                <a:gd name="T2" fmla="*/ 0 w 176"/>
                <a:gd name="T3" fmla="*/ 152 h 152"/>
                <a:gd name="T4" fmla="*/ 0 w 176"/>
                <a:gd name="T5" fmla="*/ 16 h 152"/>
                <a:gd name="T6" fmla="*/ 16 w 176"/>
                <a:gd name="T7" fmla="*/ 0 h 152"/>
                <a:gd name="T8" fmla="*/ 176 w 176"/>
                <a:gd name="T9" fmla="*/ 0 h 152"/>
                <a:gd name="T10" fmla="*/ 176 w 176"/>
                <a:gd name="T11" fmla="*/ 8 h 152"/>
                <a:gd name="T12" fmla="*/ 16 w 176"/>
                <a:gd name="T13" fmla="*/ 8 h 152"/>
                <a:gd name="T14" fmla="*/ 8 w 176"/>
                <a:gd name="T15" fmla="*/ 16 h 152"/>
                <a:gd name="T16" fmla="*/ 8 w 176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52">
                  <a:moveTo>
                    <a:pt x="8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8" y="12"/>
                    <a:pt x="8" y="16"/>
                  </a:cubicBezTo>
                  <a:lnTo>
                    <a:pt x="8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2328863" y="2987676"/>
              <a:ext cx="15875" cy="201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1941513" y="2925763"/>
              <a:ext cx="371475" cy="247650"/>
            </a:xfrm>
            <a:custGeom>
              <a:avLst/>
              <a:gdLst>
                <a:gd name="T0" fmla="*/ 234 w 234"/>
                <a:gd name="T1" fmla="*/ 156 h 156"/>
                <a:gd name="T2" fmla="*/ 0 w 234"/>
                <a:gd name="T3" fmla="*/ 156 h 156"/>
                <a:gd name="T4" fmla="*/ 0 w 234"/>
                <a:gd name="T5" fmla="*/ 0 h 156"/>
                <a:gd name="T6" fmla="*/ 195 w 234"/>
                <a:gd name="T7" fmla="*/ 0 h 156"/>
                <a:gd name="T8" fmla="*/ 195 w 234"/>
                <a:gd name="T9" fmla="*/ 10 h 156"/>
                <a:gd name="T10" fmla="*/ 9 w 234"/>
                <a:gd name="T11" fmla="*/ 10 h 156"/>
                <a:gd name="T12" fmla="*/ 9 w 234"/>
                <a:gd name="T13" fmla="*/ 147 h 156"/>
                <a:gd name="T14" fmla="*/ 224 w 234"/>
                <a:gd name="T15" fmla="*/ 147 h 156"/>
                <a:gd name="T16" fmla="*/ 224 w 234"/>
                <a:gd name="T17" fmla="*/ 39 h 156"/>
                <a:gd name="T18" fmla="*/ 234 w 234"/>
                <a:gd name="T19" fmla="*/ 39 h 156"/>
                <a:gd name="T20" fmla="*/ 234 w 234"/>
                <a:gd name="T2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156">
                  <a:moveTo>
                    <a:pt x="234" y="156"/>
                  </a:moveTo>
                  <a:lnTo>
                    <a:pt x="0" y="156"/>
                  </a:lnTo>
                  <a:lnTo>
                    <a:pt x="0" y="0"/>
                  </a:lnTo>
                  <a:lnTo>
                    <a:pt x="195" y="0"/>
                  </a:lnTo>
                  <a:lnTo>
                    <a:pt x="195" y="10"/>
                  </a:lnTo>
                  <a:lnTo>
                    <a:pt x="9" y="10"/>
                  </a:lnTo>
                  <a:lnTo>
                    <a:pt x="9" y="147"/>
                  </a:lnTo>
                  <a:lnTo>
                    <a:pt x="224" y="147"/>
                  </a:lnTo>
                  <a:lnTo>
                    <a:pt x="224" y="39"/>
                  </a:lnTo>
                  <a:lnTo>
                    <a:pt x="234" y="39"/>
                  </a:lnTo>
                  <a:lnTo>
                    <a:pt x="234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057401" y="3095626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7" name="Rectangle 37"/>
            <p:cNvSpPr>
              <a:spLocks noChangeArrowheads="1"/>
            </p:cNvSpPr>
            <p:nvPr/>
          </p:nvSpPr>
          <p:spPr bwMode="auto">
            <a:xfrm>
              <a:off x="2025651" y="31273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8" name="Rectangle 38"/>
            <p:cNvSpPr>
              <a:spLocks noChangeArrowheads="1"/>
            </p:cNvSpPr>
            <p:nvPr/>
          </p:nvSpPr>
          <p:spPr bwMode="auto">
            <a:xfrm>
              <a:off x="2087563" y="3065463"/>
              <a:ext cx="15875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9" name="Rectangle 39"/>
            <p:cNvSpPr>
              <a:spLocks noChangeArrowheads="1"/>
            </p:cNvSpPr>
            <p:nvPr/>
          </p:nvSpPr>
          <p:spPr bwMode="auto">
            <a:xfrm>
              <a:off x="2119313" y="3065463"/>
              <a:ext cx="15875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" name="Rectangle 40"/>
            <p:cNvSpPr>
              <a:spLocks noChangeArrowheads="1"/>
            </p:cNvSpPr>
            <p:nvPr/>
          </p:nvSpPr>
          <p:spPr bwMode="auto">
            <a:xfrm>
              <a:off x="2149476" y="3095626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2181226" y="3095626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2212976" y="3065463"/>
              <a:ext cx="14288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Rectangle 43"/>
            <p:cNvSpPr>
              <a:spLocks noChangeArrowheads="1"/>
            </p:cNvSpPr>
            <p:nvPr/>
          </p:nvSpPr>
          <p:spPr bwMode="auto">
            <a:xfrm>
              <a:off x="2243138" y="3033713"/>
              <a:ext cx="15875" cy="109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3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115540" y="1099335"/>
            <a:ext cx="4716667" cy="519872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1B9649A-8A7A-434E-A9A5-447A515964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5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1B9649A-8A7A-434E-A9A5-447A51596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803049" y="278754"/>
            <a:ext cx="11284816" cy="829054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3000" b="1" dirty="0">
                <a:solidFill>
                  <a:srgbClr val="1BCCB3"/>
                </a:solidFill>
              </a:rPr>
              <a:t>Создание единого портала объектов </a:t>
            </a:r>
            <a:r>
              <a:rPr lang="ru-RU" sz="3000" b="1" dirty="0" smtClean="0">
                <a:solidFill>
                  <a:srgbClr val="1BCCB3"/>
                </a:solidFill>
              </a:rPr>
              <a:t>культуры</a:t>
            </a:r>
          </a:p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400" dirty="0">
                <a:solidFill>
                  <a:srgbClr val="1BCCB3"/>
                </a:solidFill>
              </a:rPr>
              <a:t>д</a:t>
            </a:r>
            <a:r>
              <a:rPr lang="ru-RU" sz="2400" dirty="0" smtClean="0">
                <a:solidFill>
                  <a:srgbClr val="1BCCB3"/>
                </a:solidFill>
              </a:rPr>
              <a:t>ля целей привлечения и работы с инвесторами</a:t>
            </a:r>
            <a:endParaRPr lang="ru-RU" sz="2400" dirty="0">
              <a:solidFill>
                <a:srgbClr val="1BCCB3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22989" y="288386"/>
            <a:ext cx="573986" cy="5739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1382" y="1613388"/>
            <a:ext cx="56136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644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Проблема:</a:t>
            </a:r>
          </a:p>
          <a:p>
            <a:pPr lvl="0">
              <a:spcAft>
                <a:spcPts val="600"/>
              </a:spcAft>
              <a:defRPr/>
            </a:pPr>
            <a:r>
              <a:rPr lang="ru-RU" sz="1400" dirty="0">
                <a:solidFill>
                  <a:prstClr val="white"/>
                </a:solidFill>
              </a:rPr>
              <a:t>Отсутствие единого источника информации об объектах культуры в качестве объектов потенциальных инвестиций и участия населения в выборе приоритетов (</a:t>
            </a:r>
            <a:r>
              <a:rPr lang="ru-RU" sz="1400" dirty="0" err="1">
                <a:solidFill>
                  <a:prstClr val="white"/>
                </a:solidFill>
              </a:rPr>
              <a:t>краудсорсинг</a:t>
            </a:r>
            <a:r>
              <a:rPr lang="ru-RU" sz="1400" dirty="0" smtClean="0">
                <a:solidFill>
                  <a:prstClr val="white"/>
                </a:solidFill>
              </a:rPr>
              <a:t>)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1382" y="3103192"/>
            <a:ext cx="542868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Результат: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white"/>
                </a:solidFill>
              </a:rPr>
              <a:t>Портал создан </a:t>
            </a:r>
            <a:r>
              <a:rPr lang="en-GB" sz="1400" dirty="0" smtClean="0">
                <a:solidFill>
                  <a:prstClr val="white"/>
                </a:solidFill>
              </a:rPr>
              <a:t>(</a:t>
            </a:r>
            <a:r>
              <a:rPr lang="ru-RU" sz="1400" dirty="0" smtClean="0">
                <a:solidFill>
                  <a:prstClr val="white"/>
                </a:solidFill>
              </a:rPr>
              <a:t>на базе портала </a:t>
            </a:r>
            <a:r>
              <a:rPr lang="ru-RU" sz="1400" dirty="0" err="1" smtClean="0">
                <a:solidFill>
                  <a:prstClr val="white"/>
                </a:solidFill>
              </a:rPr>
              <a:t>Культура.РФ</a:t>
            </a:r>
            <a:r>
              <a:rPr lang="ru-RU" sz="1400" dirty="0" smtClean="0">
                <a:solidFill>
                  <a:prstClr val="white"/>
                </a:solidFill>
              </a:rPr>
              <a:t>) и </a:t>
            </a:r>
            <a:r>
              <a:rPr lang="ru-RU" sz="1400" dirty="0">
                <a:solidFill>
                  <a:prstClr val="white"/>
                </a:solidFill>
              </a:rPr>
              <a:t>запущен в промышленную эксплуатацию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white"/>
                </a:solidFill>
              </a:rPr>
              <a:t>На портале размещена информация о не менее, чем 10 000 </a:t>
            </a:r>
            <a:r>
              <a:rPr lang="ru-RU" sz="1400" dirty="0" smtClean="0">
                <a:solidFill>
                  <a:prstClr val="white"/>
                </a:solidFill>
              </a:rPr>
              <a:t>объектах </a:t>
            </a:r>
            <a:r>
              <a:rPr lang="ru-RU" sz="1400" dirty="0">
                <a:solidFill>
                  <a:prstClr val="white"/>
                </a:solidFill>
              </a:rPr>
              <a:t>культуры к 2024 году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31431" y="5155734"/>
            <a:ext cx="579960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4AAC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Ресурсы и финансирование:</a:t>
            </a:r>
          </a:p>
          <a:p>
            <a:pPr lvl="0">
              <a:spcAft>
                <a:spcPts val="60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~ 20-25 </a:t>
            </a:r>
            <a:r>
              <a:rPr lang="ru-RU" sz="1400" dirty="0" smtClean="0">
                <a:solidFill>
                  <a:prstClr val="white"/>
                </a:solidFill>
              </a:rPr>
              <a:t>млн </a:t>
            </a:r>
            <a:r>
              <a:rPr lang="ru-RU" sz="1400" dirty="0">
                <a:solidFill>
                  <a:prstClr val="white"/>
                </a:solidFill>
              </a:rPr>
              <a:t>рублей техническая разработка с учетом «подтягивания» информации из существующих источников 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305187" y="3016994"/>
            <a:ext cx="5499377" cy="0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40" name="Прямая соединительная линия 39"/>
          <p:cNvCxnSpPr/>
          <p:nvPr/>
        </p:nvCxnSpPr>
        <p:spPr>
          <a:xfrm>
            <a:off x="6305187" y="4957094"/>
            <a:ext cx="5499377" cy="0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</p:spPr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65" y="1592840"/>
            <a:ext cx="359625" cy="351552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5747052" y="5127212"/>
            <a:ext cx="451716" cy="451715"/>
            <a:chOff x="4357688" y="3584576"/>
            <a:chExt cx="496888" cy="496887"/>
          </a:xfrm>
          <a:solidFill>
            <a:srgbClr val="04AAC1"/>
          </a:solidFill>
        </p:grpSpPr>
        <p:sp>
          <p:nvSpPr>
            <p:cNvPr id="48" name="Freeform 162"/>
            <p:cNvSpPr>
              <a:spLocks/>
            </p:cNvSpPr>
            <p:nvPr/>
          </p:nvSpPr>
          <p:spPr bwMode="auto">
            <a:xfrm>
              <a:off x="4413251" y="3783013"/>
              <a:ext cx="74613" cy="42863"/>
            </a:xfrm>
            <a:custGeom>
              <a:avLst/>
              <a:gdLst>
                <a:gd name="T0" fmla="*/ 19 w 38"/>
                <a:gd name="T1" fmla="*/ 22 h 22"/>
                <a:gd name="T2" fmla="*/ 16 w 38"/>
                <a:gd name="T3" fmla="*/ 21 h 22"/>
                <a:gd name="T4" fmla="*/ 0 w 38"/>
                <a:gd name="T5" fmla="*/ 5 h 22"/>
                <a:gd name="T6" fmla="*/ 6 w 38"/>
                <a:gd name="T7" fmla="*/ 0 h 22"/>
                <a:gd name="T8" fmla="*/ 19 w 38"/>
                <a:gd name="T9" fmla="*/ 13 h 22"/>
                <a:gd name="T10" fmla="*/ 32 w 38"/>
                <a:gd name="T11" fmla="*/ 0 h 22"/>
                <a:gd name="T12" fmla="*/ 38 w 38"/>
                <a:gd name="T13" fmla="*/ 5 h 22"/>
                <a:gd name="T14" fmla="*/ 22 w 38"/>
                <a:gd name="T15" fmla="*/ 21 h 22"/>
                <a:gd name="T16" fmla="*/ 19 w 38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2">
                  <a:moveTo>
                    <a:pt x="19" y="22"/>
                  </a:moveTo>
                  <a:cubicBezTo>
                    <a:pt x="18" y="22"/>
                    <a:pt x="17" y="22"/>
                    <a:pt x="16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2"/>
                    <a:pt x="20" y="22"/>
                    <a:pt x="19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9" name="Freeform 163"/>
            <p:cNvSpPr>
              <a:spLocks/>
            </p:cNvSpPr>
            <p:nvPr/>
          </p:nvSpPr>
          <p:spPr bwMode="auto">
            <a:xfrm>
              <a:off x="4443413" y="3662363"/>
              <a:ext cx="209550" cy="155575"/>
            </a:xfrm>
            <a:custGeom>
              <a:avLst/>
              <a:gdLst>
                <a:gd name="T0" fmla="*/ 8 w 108"/>
                <a:gd name="T1" fmla="*/ 80 h 80"/>
                <a:gd name="T2" fmla="*/ 0 w 108"/>
                <a:gd name="T3" fmla="*/ 80 h 80"/>
                <a:gd name="T4" fmla="*/ 0 w 108"/>
                <a:gd name="T5" fmla="*/ 32 h 80"/>
                <a:gd name="T6" fmla="*/ 32 w 108"/>
                <a:gd name="T7" fmla="*/ 0 h 80"/>
                <a:gd name="T8" fmla="*/ 108 w 108"/>
                <a:gd name="T9" fmla="*/ 0 h 80"/>
                <a:gd name="T10" fmla="*/ 108 w 108"/>
                <a:gd name="T11" fmla="*/ 8 h 80"/>
                <a:gd name="T12" fmla="*/ 32 w 108"/>
                <a:gd name="T13" fmla="*/ 8 h 80"/>
                <a:gd name="T14" fmla="*/ 8 w 108"/>
                <a:gd name="T15" fmla="*/ 32 h 80"/>
                <a:gd name="T16" fmla="*/ 8 w 108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0">
                  <a:moveTo>
                    <a:pt x="8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lnTo>
                    <a:pt x="8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0" name="Freeform 164"/>
            <p:cNvSpPr>
              <a:spLocks/>
            </p:cNvSpPr>
            <p:nvPr/>
          </p:nvSpPr>
          <p:spPr bwMode="auto">
            <a:xfrm>
              <a:off x="4724401" y="3825876"/>
              <a:ext cx="73025" cy="44450"/>
            </a:xfrm>
            <a:custGeom>
              <a:avLst/>
              <a:gdLst>
                <a:gd name="T0" fmla="*/ 32 w 38"/>
                <a:gd name="T1" fmla="*/ 23 h 23"/>
                <a:gd name="T2" fmla="*/ 19 w 38"/>
                <a:gd name="T3" fmla="*/ 10 h 23"/>
                <a:gd name="T4" fmla="*/ 6 w 38"/>
                <a:gd name="T5" fmla="*/ 23 h 23"/>
                <a:gd name="T6" fmla="*/ 0 w 38"/>
                <a:gd name="T7" fmla="*/ 18 h 23"/>
                <a:gd name="T8" fmla="*/ 16 w 38"/>
                <a:gd name="T9" fmla="*/ 2 h 23"/>
                <a:gd name="T10" fmla="*/ 22 w 38"/>
                <a:gd name="T11" fmla="*/ 2 h 23"/>
                <a:gd name="T12" fmla="*/ 38 w 38"/>
                <a:gd name="T13" fmla="*/ 18 h 23"/>
                <a:gd name="T14" fmla="*/ 32 w 38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3">
                  <a:moveTo>
                    <a:pt x="32" y="23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0" y="0"/>
                    <a:pt x="22" y="2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32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1" name="Freeform 165"/>
            <p:cNvSpPr>
              <a:spLocks/>
            </p:cNvSpPr>
            <p:nvPr/>
          </p:nvSpPr>
          <p:spPr bwMode="auto">
            <a:xfrm>
              <a:off x="4559301" y="3833813"/>
              <a:ext cx="209550" cy="153988"/>
            </a:xfrm>
            <a:custGeom>
              <a:avLst/>
              <a:gdLst>
                <a:gd name="T0" fmla="*/ 76 w 108"/>
                <a:gd name="T1" fmla="*/ 80 h 80"/>
                <a:gd name="T2" fmla="*/ 0 w 108"/>
                <a:gd name="T3" fmla="*/ 80 h 80"/>
                <a:gd name="T4" fmla="*/ 0 w 108"/>
                <a:gd name="T5" fmla="*/ 72 h 80"/>
                <a:gd name="T6" fmla="*/ 76 w 108"/>
                <a:gd name="T7" fmla="*/ 72 h 80"/>
                <a:gd name="T8" fmla="*/ 100 w 108"/>
                <a:gd name="T9" fmla="*/ 48 h 80"/>
                <a:gd name="T10" fmla="*/ 100 w 108"/>
                <a:gd name="T11" fmla="*/ 0 h 80"/>
                <a:gd name="T12" fmla="*/ 108 w 108"/>
                <a:gd name="T13" fmla="*/ 0 h 80"/>
                <a:gd name="T14" fmla="*/ 108 w 108"/>
                <a:gd name="T15" fmla="*/ 48 h 80"/>
                <a:gd name="T16" fmla="*/ 76 w 108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0">
                  <a:moveTo>
                    <a:pt x="76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89" y="72"/>
                    <a:pt x="100" y="62"/>
                    <a:pt x="100" y="4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66"/>
                    <a:pt x="94" y="80"/>
                    <a:pt x="76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2" name="Freeform 166"/>
            <p:cNvSpPr>
              <a:spLocks noEditPoints="1"/>
            </p:cNvSpPr>
            <p:nvPr/>
          </p:nvSpPr>
          <p:spPr bwMode="auto">
            <a:xfrm>
              <a:off x="4559301" y="3740151"/>
              <a:ext cx="93663" cy="107950"/>
            </a:xfrm>
            <a:custGeom>
              <a:avLst/>
              <a:gdLst>
                <a:gd name="T0" fmla="*/ 24 w 48"/>
                <a:gd name="T1" fmla="*/ 56 h 56"/>
                <a:gd name="T2" fmla="*/ 0 w 48"/>
                <a:gd name="T3" fmla="*/ 26 h 56"/>
                <a:gd name="T4" fmla="*/ 24 w 48"/>
                <a:gd name="T5" fmla="*/ 0 h 56"/>
                <a:gd name="T6" fmla="*/ 48 w 48"/>
                <a:gd name="T7" fmla="*/ 26 h 56"/>
                <a:gd name="T8" fmla="*/ 24 w 48"/>
                <a:gd name="T9" fmla="*/ 56 h 56"/>
                <a:gd name="T10" fmla="*/ 24 w 48"/>
                <a:gd name="T11" fmla="*/ 8 h 56"/>
                <a:gd name="T12" fmla="*/ 8 w 48"/>
                <a:gd name="T13" fmla="*/ 26 h 56"/>
                <a:gd name="T14" fmla="*/ 24 w 48"/>
                <a:gd name="T15" fmla="*/ 48 h 56"/>
                <a:gd name="T16" fmla="*/ 40 w 48"/>
                <a:gd name="T17" fmla="*/ 26 h 56"/>
                <a:gd name="T18" fmla="*/ 24 w 48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>
                  <a:moveTo>
                    <a:pt x="24" y="56"/>
                  </a:moveTo>
                  <a:cubicBezTo>
                    <a:pt x="10" y="56"/>
                    <a:pt x="0" y="44"/>
                    <a:pt x="0" y="26"/>
                  </a:cubicBezTo>
                  <a:cubicBezTo>
                    <a:pt x="0" y="14"/>
                    <a:pt x="3" y="0"/>
                    <a:pt x="24" y="0"/>
                  </a:cubicBezTo>
                  <a:cubicBezTo>
                    <a:pt x="45" y="0"/>
                    <a:pt x="48" y="14"/>
                    <a:pt x="48" y="26"/>
                  </a:cubicBezTo>
                  <a:cubicBezTo>
                    <a:pt x="48" y="44"/>
                    <a:pt x="38" y="56"/>
                    <a:pt x="24" y="56"/>
                  </a:cubicBezTo>
                  <a:close/>
                  <a:moveTo>
                    <a:pt x="24" y="8"/>
                  </a:moveTo>
                  <a:cubicBezTo>
                    <a:pt x="12" y="8"/>
                    <a:pt x="8" y="13"/>
                    <a:pt x="8" y="26"/>
                  </a:cubicBezTo>
                  <a:cubicBezTo>
                    <a:pt x="8" y="37"/>
                    <a:pt x="14" y="48"/>
                    <a:pt x="24" y="48"/>
                  </a:cubicBezTo>
                  <a:cubicBezTo>
                    <a:pt x="34" y="48"/>
                    <a:pt x="40" y="37"/>
                    <a:pt x="40" y="26"/>
                  </a:cubicBezTo>
                  <a:cubicBezTo>
                    <a:pt x="40" y="13"/>
                    <a:pt x="36" y="8"/>
                    <a:pt x="2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3" name="Freeform 167"/>
            <p:cNvSpPr>
              <a:spLocks/>
            </p:cNvSpPr>
            <p:nvPr/>
          </p:nvSpPr>
          <p:spPr bwMode="auto">
            <a:xfrm>
              <a:off x="4521201" y="3827463"/>
              <a:ext cx="169863" cy="82550"/>
            </a:xfrm>
            <a:custGeom>
              <a:avLst/>
              <a:gdLst>
                <a:gd name="T0" fmla="*/ 76 w 88"/>
                <a:gd name="T1" fmla="*/ 43 h 43"/>
                <a:gd name="T2" fmla="*/ 12 w 88"/>
                <a:gd name="T3" fmla="*/ 43 h 43"/>
                <a:gd name="T4" fmla="*/ 0 w 88"/>
                <a:gd name="T5" fmla="*/ 27 h 43"/>
                <a:gd name="T6" fmla="*/ 0 w 88"/>
                <a:gd name="T7" fmla="*/ 17 h 43"/>
                <a:gd name="T8" fmla="*/ 30 w 88"/>
                <a:gd name="T9" fmla="*/ 0 h 43"/>
                <a:gd name="T10" fmla="*/ 34 w 88"/>
                <a:gd name="T11" fmla="*/ 7 h 43"/>
                <a:gd name="T12" fmla="*/ 8 w 88"/>
                <a:gd name="T13" fmla="*/ 22 h 43"/>
                <a:gd name="T14" fmla="*/ 8 w 88"/>
                <a:gd name="T15" fmla="*/ 27 h 43"/>
                <a:gd name="T16" fmla="*/ 12 w 88"/>
                <a:gd name="T17" fmla="*/ 35 h 43"/>
                <a:gd name="T18" fmla="*/ 76 w 88"/>
                <a:gd name="T19" fmla="*/ 35 h 43"/>
                <a:gd name="T20" fmla="*/ 80 w 88"/>
                <a:gd name="T21" fmla="*/ 27 h 43"/>
                <a:gd name="T22" fmla="*/ 80 w 88"/>
                <a:gd name="T23" fmla="*/ 22 h 43"/>
                <a:gd name="T24" fmla="*/ 54 w 88"/>
                <a:gd name="T25" fmla="*/ 7 h 43"/>
                <a:gd name="T26" fmla="*/ 58 w 88"/>
                <a:gd name="T27" fmla="*/ 0 h 43"/>
                <a:gd name="T28" fmla="*/ 88 w 88"/>
                <a:gd name="T29" fmla="*/ 17 h 43"/>
                <a:gd name="T30" fmla="*/ 88 w 88"/>
                <a:gd name="T31" fmla="*/ 27 h 43"/>
                <a:gd name="T32" fmla="*/ 76 w 88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43">
                  <a:moveTo>
                    <a:pt x="76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2"/>
                    <a:pt x="11" y="35"/>
                    <a:pt x="12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80" y="32"/>
                    <a:pt x="80" y="2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36"/>
                    <a:pt x="82" y="43"/>
                    <a:pt x="76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4" name="Freeform 168"/>
            <p:cNvSpPr>
              <a:spLocks noEditPoints="1"/>
            </p:cNvSpPr>
            <p:nvPr/>
          </p:nvSpPr>
          <p:spPr bwMode="auto">
            <a:xfrm>
              <a:off x="4395788" y="3910013"/>
              <a:ext cx="93663" cy="109538"/>
            </a:xfrm>
            <a:custGeom>
              <a:avLst/>
              <a:gdLst>
                <a:gd name="T0" fmla="*/ 24 w 48"/>
                <a:gd name="T1" fmla="*/ 56 h 56"/>
                <a:gd name="T2" fmla="*/ 0 w 48"/>
                <a:gd name="T3" fmla="*/ 26 h 56"/>
                <a:gd name="T4" fmla="*/ 24 w 48"/>
                <a:gd name="T5" fmla="*/ 0 h 56"/>
                <a:gd name="T6" fmla="*/ 48 w 48"/>
                <a:gd name="T7" fmla="*/ 26 h 56"/>
                <a:gd name="T8" fmla="*/ 24 w 48"/>
                <a:gd name="T9" fmla="*/ 56 h 56"/>
                <a:gd name="T10" fmla="*/ 24 w 48"/>
                <a:gd name="T11" fmla="*/ 8 h 56"/>
                <a:gd name="T12" fmla="*/ 8 w 48"/>
                <a:gd name="T13" fmla="*/ 26 h 56"/>
                <a:gd name="T14" fmla="*/ 24 w 48"/>
                <a:gd name="T15" fmla="*/ 48 h 56"/>
                <a:gd name="T16" fmla="*/ 40 w 48"/>
                <a:gd name="T17" fmla="*/ 26 h 56"/>
                <a:gd name="T18" fmla="*/ 24 w 48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>
                  <a:moveTo>
                    <a:pt x="24" y="56"/>
                  </a:moveTo>
                  <a:cubicBezTo>
                    <a:pt x="10" y="56"/>
                    <a:pt x="0" y="44"/>
                    <a:pt x="0" y="26"/>
                  </a:cubicBezTo>
                  <a:cubicBezTo>
                    <a:pt x="0" y="14"/>
                    <a:pt x="3" y="0"/>
                    <a:pt x="24" y="0"/>
                  </a:cubicBezTo>
                  <a:cubicBezTo>
                    <a:pt x="45" y="0"/>
                    <a:pt x="48" y="14"/>
                    <a:pt x="48" y="26"/>
                  </a:cubicBezTo>
                  <a:cubicBezTo>
                    <a:pt x="48" y="44"/>
                    <a:pt x="38" y="56"/>
                    <a:pt x="24" y="56"/>
                  </a:cubicBezTo>
                  <a:close/>
                  <a:moveTo>
                    <a:pt x="24" y="8"/>
                  </a:moveTo>
                  <a:cubicBezTo>
                    <a:pt x="12" y="8"/>
                    <a:pt x="8" y="13"/>
                    <a:pt x="8" y="26"/>
                  </a:cubicBezTo>
                  <a:cubicBezTo>
                    <a:pt x="8" y="37"/>
                    <a:pt x="14" y="48"/>
                    <a:pt x="24" y="48"/>
                  </a:cubicBezTo>
                  <a:cubicBezTo>
                    <a:pt x="34" y="48"/>
                    <a:pt x="40" y="37"/>
                    <a:pt x="40" y="26"/>
                  </a:cubicBezTo>
                  <a:cubicBezTo>
                    <a:pt x="40" y="13"/>
                    <a:pt x="36" y="8"/>
                    <a:pt x="2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5" name="Freeform 169"/>
            <p:cNvSpPr>
              <a:spLocks/>
            </p:cNvSpPr>
            <p:nvPr/>
          </p:nvSpPr>
          <p:spPr bwMode="auto">
            <a:xfrm>
              <a:off x="4357688" y="3998913"/>
              <a:ext cx="169863" cy="82550"/>
            </a:xfrm>
            <a:custGeom>
              <a:avLst/>
              <a:gdLst>
                <a:gd name="T0" fmla="*/ 76 w 88"/>
                <a:gd name="T1" fmla="*/ 43 h 43"/>
                <a:gd name="T2" fmla="*/ 12 w 88"/>
                <a:gd name="T3" fmla="*/ 43 h 43"/>
                <a:gd name="T4" fmla="*/ 0 w 88"/>
                <a:gd name="T5" fmla="*/ 27 h 43"/>
                <a:gd name="T6" fmla="*/ 0 w 88"/>
                <a:gd name="T7" fmla="*/ 17 h 43"/>
                <a:gd name="T8" fmla="*/ 30 w 88"/>
                <a:gd name="T9" fmla="*/ 0 h 43"/>
                <a:gd name="T10" fmla="*/ 34 w 88"/>
                <a:gd name="T11" fmla="*/ 7 h 43"/>
                <a:gd name="T12" fmla="*/ 8 w 88"/>
                <a:gd name="T13" fmla="*/ 22 h 43"/>
                <a:gd name="T14" fmla="*/ 8 w 88"/>
                <a:gd name="T15" fmla="*/ 27 h 43"/>
                <a:gd name="T16" fmla="*/ 12 w 88"/>
                <a:gd name="T17" fmla="*/ 35 h 43"/>
                <a:gd name="T18" fmla="*/ 76 w 88"/>
                <a:gd name="T19" fmla="*/ 35 h 43"/>
                <a:gd name="T20" fmla="*/ 80 w 88"/>
                <a:gd name="T21" fmla="*/ 27 h 43"/>
                <a:gd name="T22" fmla="*/ 80 w 88"/>
                <a:gd name="T23" fmla="*/ 22 h 43"/>
                <a:gd name="T24" fmla="*/ 54 w 88"/>
                <a:gd name="T25" fmla="*/ 7 h 43"/>
                <a:gd name="T26" fmla="*/ 58 w 88"/>
                <a:gd name="T27" fmla="*/ 0 h 43"/>
                <a:gd name="T28" fmla="*/ 88 w 88"/>
                <a:gd name="T29" fmla="*/ 17 h 43"/>
                <a:gd name="T30" fmla="*/ 88 w 88"/>
                <a:gd name="T31" fmla="*/ 27 h 43"/>
                <a:gd name="T32" fmla="*/ 76 w 88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43">
                  <a:moveTo>
                    <a:pt x="76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2"/>
                    <a:pt x="11" y="35"/>
                    <a:pt x="12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80" y="32"/>
                    <a:pt x="80" y="2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36"/>
                    <a:pt x="82" y="43"/>
                    <a:pt x="76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Freeform 170"/>
            <p:cNvSpPr>
              <a:spLocks noEditPoints="1"/>
            </p:cNvSpPr>
            <p:nvPr/>
          </p:nvSpPr>
          <p:spPr bwMode="auto">
            <a:xfrm>
              <a:off x="4722813" y="3584576"/>
              <a:ext cx="92075" cy="107950"/>
            </a:xfrm>
            <a:custGeom>
              <a:avLst/>
              <a:gdLst>
                <a:gd name="T0" fmla="*/ 24 w 48"/>
                <a:gd name="T1" fmla="*/ 56 h 56"/>
                <a:gd name="T2" fmla="*/ 0 w 48"/>
                <a:gd name="T3" fmla="*/ 26 h 56"/>
                <a:gd name="T4" fmla="*/ 24 w 48"/>
                <a:gd name="T5" fmla="*/ 0 h 56"/>
                <a:gd name="T6" fmla="*/ 48 w 48"/>
                <a:gd name="T7" fmla="*/ 26 h 56"/>
                <a:gd name="T8" fmla="*/ 24 w 48"/>
                <a:gd name="T9" fmla="*/ 56 h 56"/>
                <a:gd name="T10" fmla="*/ 24 w 48"/>
                <a:gd name="T11" fmla="*/ 8 h 56"/>
                <a:gd name="T12" fmla="*/ 8 w 48"/>
                <a:gd name="T13" fmla="*/ 26 h 56"/>
                <a:gd name="T14" fmla="*/ 24 w 48"/>
                <a:gd name="T15" fmla="*/ 48 h 56"/>
                <a:gd name="T16" fmla="*/ 40 w 48"/>
                <a:gd name="T17" fmla="*/ 26 h 56"/>
                <a:gd name="T18" fmla="*/ 24 w 48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>
                  <a:moveTo>
                    <a:pt x="24" y="56"/>
                  </a:moveTo>
                  <a:cubicBezTo>
                    <a:pt x="10" y="56"/>
                    <a:pt x="0" y="44"/>
                    <a:pt x="0" y="26"/>
                  </a:cubicBezTo>
                  <a:cubicBezTo>
                    <a:pt x="0" y="14"/>
                    <a:pt x="3" y="0"/>
                    <a:pt x="24" y="0"/>
                  </a:cubicBezTo>
                  <a:cubicBezTo>
                    <a:pt x="45" y="0"/>
                    <a:pt x="48" y="14"/>
                    <a:pt x="48" y="26"/>
                  </a:cubicBezTo>
                  <a:cubicBezTo>
                    <a:pt x="48" y="44"/>
                    <a:pt x="38" y="56"/>
                    <a:pt x="24" y="56"/>
                  </a:cubicBezTo>
                  <a:close/>
                  <a:moveTo>
                    <a:pt x="24" y="8"/>
                  </a:moveTo>
                  <a:cubicBezTo>
                    <a:pt x="12" y="8"/>
                    <a:pt x="8" y="13"/>
                    <a:pt x="8" y="26"/>
                  </a:cubicBezTo>
                  <a:cubicBezTo>
                    <a:pt x="8" y="37"/>
                    <a:pt x="14" y="48"/>
                    <a:pt x="24" y="48"/>
                  </a:cubicBezTo>
                  <a:cubicBezTo>
                    <a:pt x="34" y="48"/>
                    <a:pt x="40" y="37"/>
                    <a:pt x="40" y="26"/>
                  </a:cubicBezTo>
                  <a:cubicBezTo>
                    <a:pt x="40" y="13"/>
                    <a:pt x="36" y="8"/>
                    <a:pt x="2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7" name="Freeform 171"/>
            <p:cNvSpPr>
              <a:spLocks/>
            </p:cNvSpPr>
            <p:nvPr/>
          </p:nvSpPr>
          <p:spPr bwMode="auto">
            <a:xfrm>
              <a:off x="4683126" y="3671888"/>
              <a:ext cx="171450" cy="84138"/>
            </a:xfrm>
            <a:custGeom>
              <a:avLst/>
              <a:gdLst>
                <a:gd name="T0" fmla="*/ 76 w 88"/>
                <a:gd name="T1" fmla="*/ 43 h 43"/>
                <a:gd name="T2" fmla="*/ 12 w 88"/>
                <a:gd name="T3" fmla="*/ 43 h 43"/>
                <a:gd name="T4" fmla="*/ 0 w 88"/>
                <a:gd name="T5" fmla="*/ 27 h 43"/>
                <a:gd name="T6" fmla="*/ 0 w 88"/>
                <a:gd name="T7" fmla="*/ 17 h 43"/>
                <a:gd name="T8" fmla="*/ 30 w 88"/>
                <a:gd name="T9" fmla="*/ 0 h 43"/>
                <a:gd name="T10" fmla="*/ 34 w 88"/>
                <a:gd name="T11" fmla="*/ 7 h 43"/>
                <a:gd name="T12" fmla="*/ 8 w 88"/>
                <a:gd name="T13" fmla="*/ 22 h 43"/>
                <a:gd name="T14" fmla="*/ 8 w 88"/>
                <a:gd name="T15" fmla="*/ 27 h 43"/>
                <a:gd name="T16" fmla="*/ 12 w 88"/>
                <a:gd name="T17" fmla="*/ 35 h 43"/>
                <a:gd name="T18" fmla="*/ 76 w 88"/>
                <a:gd name="T19" fmla="*/ 35 h 43"/>
                <a:gd name="T20" fmla="*/ 80 w 88"/>
                <a:gd name="T21" fmla="*/ 27 h 43"/>
                <a:gd name="T22" fmla="*/ 80 w 88"/>
                <a:gd name="T23" fmla="*/ 22 h 43"/>
                <a:gd name="T24" fmla="*/ 54 w 88"/>
                <a:gd name="T25" fmla="*/ 7 h 43"/>
                <a:gd name="T26" fmla="*/ 58 w 88"/>
                <a:gd name="T27" fmla="*/ 0 h 43"/>
                <a:gd name="T28" fmla="*/ 88 w 88"/>
                <a:gd name="T29" fmla="*/ 17 h 43"/>
                <a:gd name="T30" fmla="*/ 88 w 88"/>
                <a:gd name="T31" fmla="*/ 27 h 43"/>
                <a:gd name="T32" fmla="*/ 76 w 88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43">
                  <a:moveTo>
                    <a:pt x="76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2"/>
                    <a:pt x="11" y="35"/>
                    <a:pt x="12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80" y="32"/>
                    <a:pt x="80" y="2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36"/>
                    <a:pt x="82" y="43"/>
                    <a:pt x="76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695885" y="3152088"/>
            <a:ext cx="409339" cy="339148"/>
            <a:chOff x="1879601" y="2894013"/>
            <a:chExt cx="495300" cy="373063"/>
          </a:xfrm>
          <a:solidFill>
            <a:srgbClr val="1BCCB3"/>
          </a:solidFill>
        </p:grpSpPr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2281238" y="2894013"/>
              <a:ext cx="63500" cy="61913"/>
            </a:xfrm>
            <a:custGeom>
              <a:avLst/>
              <a:gdLst>
                <a:gd name="T0" fmla="*/ 40 w 40"/>
                <a:gd name="T1" fmla="*/ 39 h 39"/>
                <a:gd name="T2" fmla="*/ 30 w 40"/>
                <a:gd name="T3" fmla="*/ 39 h 39"/>
                <a:gd name="T4" fmla="*/ 30 w 40"/>
                <a:gd name="T5" fmla="*/ 10 h 39"/>
                <a:gd name="T6" fmla="*/ 0 w 40"/>
                <a:gd name="T7" fmla="*/ 10 h 39"/>
                <a:gd name="T8" fmla="*/ 0 w 40"/>
                <a:gd name="T9" fmla="*/ 0 h 39"/>
                <a:gd name="T10" fmla="*/ 40 w 40"/>
                <a:gd name="T11" fmla="*/ 0 h 39"/>
                <a:gd name="T12" fmla="*/ 40 w 40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9">
                  <a:moveTo>
                    <a:pt x="40" y="39"/>
                  </a:moveTo>
                  <a:lnTo>
                    <a:pt x="30" y="39"/>
                  </a:lnTo>
                  <a:lnTo>
                    <a:pt x="3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1973263" y="2898776"/>
              <a:ext cx="368300" cy="242888"/>
            </a:xfrm>
            <a:custGeom>
              <a:avLst/>
              <a:gdLst>
                <a:gd name="T0" fmla="*/ 8 w 232"/>
                <a:gd name="T1" fmla="*/ 153 h 153"/>
                <a:gd name="T2" fmla="*/ 0 w 232"/>
                <a:gd name="T3" fmla="*/ 146 h 153"/>
                <a:gd name="T4" fmla="*/ 87 w 232"/>
                <a:gd name="T5" fmla="*/ 60 h 153"/>
                <a:gd name="T6" fmla="*/ 126 w 232"/>
                <a:gd name="T7" fmla="*/ 99 h 153"/>
                <a:gd name="T8" fmla="*/ 225 w 232"/>
                <a:gd name="T9" fmla="*/ 0 h 153"/>
                <a:gd name="T10" fmla="*/ 232 w 232"/>
                <a:gd name="T11" fmla="*/ 6 h 153"/>
                <a:gd name="T12" fmla="*/ 126 w 232"/>
                <a:gd name="T13" fmla="*/ 112 h 153"/>
                <a:gd name="T14" fmla="*/ 87 w 232"/>
                <a:gd name="T15" fmla="*/ 73 h 153"/>
                <a:gd name="T16" fmla="*/ 8 w 232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53">
                  <a:moveTo>
                    <a:pt x="8" y="153"/>
                  </a:moveTo>
                  <a:lnTo>
                    <a:pt x="0" y="146"/>
                  </a:lnTo>
                  <a:lnTo>
                    <a:pt x="87" y="60"/>
                  </a:lnTo>
                  <a:lnTo>
                    <a:pt x="126" y="99"/>
                  </a:lnTo>
                  <a:lnTo>
                    <a:pt x="225" y="0"/>
                  </a:lnTo>
                  <a:lnTo>
                    <a:pt x="232" y="6"/>
                  </a:lnTo>
                  <a:lnTo>
                    <a:pt x="126" y="112"/>
                  </a:lnTo>
                  <a:lnTo>
                    <a:pt x="87" y="73"/>
                  </a:lnTo>
                  <a:lnTo>
                    <a:pt x="8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2" name="Freeform 32"/>
            <p:cNvSpPr>
              <a:spLocks noEditPoints="1"/>
            </p:cNvSpPr>
            <p:nvPr/>
          </p:nvSpPr>
          <p:spPr bwMode="auto">
            <a:xfrm>
              <a:off x="1879601" y="3205163"/>
              <a:ext cx="495300" cy="61913"/>
            </a:xfrm>
            <a:custGeom>
              <a:avLst/>
              <a:gdLst>
                <a:gd name="T0" fmla="*/ 290 w 312"/>
                <a:gd name="T1" fmla="*/ 39 h 39"/>
                <a:gd name="T2" fmla="*/ 23 w 312"/>
                <a:gd name="T3" fmla="*/ 39 h 39"/>
                <a:gd name="T4" fmla="*/ 0 w 312"/>
                <a:gd name="T5" fmla="*/ 17 h 39"/>
                <a:gd name="T6" fmla="*/ 0 w 312"/>
                <a:gd name="T7" fmla="*/ 0 h 39"/>
                <a:gd name="T8" fmla="*/ 124 w 312"/>
                <a:gd name="T9" fmla="*/ 0 h 39"/>
                <a:gd name="T10" fmla="*/ 134 w 312"/>
                <a:gd name="T11" fmla="*/ 10 h 39"/>
                <a:gd name="T12" fmla="*/ 179 w 312"/>
                <a:gd name="T13" fmla="*/ 10 h 39"/>
                <a:gd name="T14" fmla="*/ 189 w 312"/>
                <a:gd name="T15" fmla="*/ 0 h 39"/>
                <a:gd name="T16" fmla="*/ 312 w 312"/>
                <a:gd name="T17" fmla="*/ 0 h 39"/>
                <a:gd name="T18" fmla="*/ 312 w 312"/>
                <a:gd name="T19" fmla="*/ 17 h 39"/>
                <a:gd name="T20" fmla="*/ 290 w 312"/>
                <a:gd name="T21" fmla="*/ 39 h 39"/>
                <a:gd name="T22" fmla="*/ 26 w 312"/>
                <a:gd name="T23" fmla="*/ 29 h 39"/>
                <a:gd name="T24" fmla="*/ 286 w 312"/>
                <a:gd name="T25" fmla="*/ 29 h 39"/>
                <a:gd name="T26" fmla="*/ 302 w 312"/>
                <a:gd name="T27" fmla="*/ 13 h 39"/>
                <a:gd name="T28" fmla="*/ 302 w 312"/>
                <a:gd name="T29" fmla="*/ 10 h 39"/>
                <a:gd name="T30" fmla="*/ 192 w 312"/>
                <a:gd name="T31" fmla="*/ 10 h 39"/>
                <a:gd name="T32" fmla="*/ 183 w 312"/>
                <a:gd name="T33" fmla="*/ 19 h 39"/>
                <a:gd name="T34" fmla="*/ 130 w 312"/>
                <a:gd name="T35" fmla="*/ 19 h 39"/>
                <a:gd name="T36" fmla="*/ 120 w 312"/>
                <a:gd name="T37" fmla="*/ 10 h 39"/>
                <a:gd name="T38" fmla="*/ 9 w 312"/>
                <a:gd name="T39" fmla="*/ 10 h 39"/>
                <a:gd name="T40" fmla="*/ 9 w 312"/>
                <a:gd name="T41" fmla="*/ 13 h 39"/>
                <a:gd name="T42" fmla="*/ 26 w 312"/>
                <a:gd name="T43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2" h="39">
                  <a:moveTo>
                    <a:pt x="290" y="39"/>
                  </a:moveTo>
                  <a:lnTo>
                    <a:pt x="23" y="3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24" y="0"/>
                  </a:lnTo>
                  <a:lnTo>
                    <a:pt x="134" y="10"/>
                  </a:lnTo>
                  <a:lnTo>
                    <a:pt x="179" y="10"/>
                  </a:lnTo>
                  <a:lnTo>
                    <a:pt x="189" y="0"/>
                  </a:lnTo>
                  <a:lnTo>
                    <a:pt x="312" y="0"/>
                  </a:lnTo>
                  <a:lnTo>
                    <a:pt x="312" y="17"/>
                  </a:lnTo>
                  <a:lnTo>
                    <a:pt x="290" y="39"/>
                  </a:lnTo>
                  <a:close/>
                  <a:moveTo>
                    <a:pt x="26" y="29"/>
                  </a:moveTo>
                  <a:lnTo>
                    <a:pt x="286" y="29"/>
                  </a:lnTo>
                  <a:lnTo>
                    <a:pt x="302" y="13"/>
                  </a:lnTo>
                  <a:lnTo>
                    <a:pt x="302" y="10"/>
                  </a:lnTo>
                  <a:lnTo>
                    <a:pt x="192" y="10"/>
                  </a:lnTo>
                  <a:lnTo>
                    <a:pt x="183" y="19"/>
                  </a:lnTo>
                  <a:lnTo>
                    <a:pt x="130" y="19"/>
                  </a:lnTo>
                  <a:lnTo>
                    <a:pt x="120" y="10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2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3" name="Freeform 33"/>
            <p:cNvSpPr>
              <a:spLocks/>
            </p:cNvSpPr>
            <p:nvPr/>
          </p:nvSpPr>
          <p:spPr bwMode="auto">
            <a:xfrm>
              <a:off x="1909763" y="2894013"/>
              <a:ext cx="341313" cy="295275"/>
            </a:xfrm>
            <a:custGeom>
              <a:avLst/>
              <a:gdLst>
                <a:gd name="T0" fmla="*/ 8 w 176"/>
                <a:gd name="T1" fmla="*/ 152 h 152"/>
                <a:gd name="T2" fmla="*/ 0 w 176"/>
                <a:gd name="T3" fmla="*/ 152 h 152"/>
                <a:gd name="T4" fmla="*/ 0 w 176"/>
                <a:gd name="T5" fmla="*/ 16 h 152"/>
                <a:gd name="T6" fmla="*/ 16 w 176"/>
                <a:gd name="T7" fmla="*/ 0 h 152"/>
                <a:gd name="T8" fmla="*/ 176 w 176"/>
                <a:gd name="T9" fmla="*/ 0 h 152"/>
                <a:gd name="T10" fmla="*/ 176 w 176"/>
                <a:gd name="T11" fmla="*/ 8 h 152"/>
                <a:gd name="T12" fmla="*/ 16 w 176"/>
                <a:gd name="T13" fmla="*/ 8 h 152"/>
                <a:gd name="T14" fmla="*/ 8 w 176"/>
                <a:gd name="T15" fmla="*/ 16 h 152"/>
                <a:gd name="T16" fmla="*/ 8 w 176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52">
                  <a:moveTo>
                    <a:pt x="8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8" y="12"/>
                    <a:pt x="8" y="16"/>
                  </a:cubicBezTo>
                  <a:lnTo>
                    <a:pt x="8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2328863" y="2987676"/>
              <a:ext cx="15875" cy="201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1941513" y="2925763"/>
              <a:ext cx="371475" cy="247650"/>
            </a:xfrm>
            <a:custGeom>
              <a:avLst/>
              <a:gdLst>
                <a:gd name="T0" fmla="*/ 234 w 234"/>
                <a:gd name="T1" fmla="*/ 156 h 156"/>
                <a:gd name="T2" fmla="*/ 0 w 234"/>
                <a:gd name="T3" fmla="*/ 156 h 156"/>
                <a:gd name="T4" fmla="*/ 0 w 234"/>
                <a:gd name="T5" fmla="*/ 0 h 156"/>
                <a:gd name="T6" fmla="*/ 195 w 234"/>
                <a:gd name="T7" fmla="*/ 0 h 156"/>
                <a:gd name="T8" fmla="*/ 195 w 234"/>
                <a:gd name="T9" fmla="*/ 10 h 156"/>
                <a:gd name="T10" fmla="*/ 9 w 234"/>
                <a:gd name="T11" fmla="*/ 10 h 156"/>
                <a:gd name="T12" fmla="*/ 9 w 234"/>
                <a:gd name="T13" fmla="*/ 147 h 156"/>
                <a:gd name="T14" fmla="*/ 224 w 234"/>
                <a:gd name="T15" fmla="*/ 147 h 156"/>
                <a:gd name="T16" fmla="*/ 224 w 234"/>
                <a:gd name="T17" fmla="*/ 39 h 156"/>
                <a:gd name="T18" fmla="*/ 234 w 234"/>
                <a:gd name="T19" fmla="*/ 39 h 156"/>
                <a:gd name="T20" fmla="*/ 234 w 234"/>
                <a:gd name="T2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156">
                  <a:moveTo>
                    <a:pt x="234" y="156"/>
                  </a:moveTo>
                  <a:lnTo>
                    <a:pt x="0" y="156"/>
                  </a:lnTo>
                  <a:lnTo>
                    <a:pt x="0" y="0"/>
                  </a:lnTo>
                  <a:lnTo>
                    <a:pt x="195" y="0"/>
                  </a:lnTo>
                  <a:lnTo>
                    <a:pt x="195" y="10"/>
                  </a:lnTo>
                  <a:lnTo>
                    <a:pt x="9" y="10"/>
                  </a:lnTo>
                  <a:lnTo>
                    <a:pt x="9" y="147"/>
                  </a:lnTo>
                  <a:lnTo>
                    <a:pt x="224" y="147"/>
                  </a:lnTo>
                  <a:lnTo>
                    <a:pt x="224" y="39"/>
                  </a:lnTo>
                  <a:lnTo>
                    <a:pt x="234" y="39"/>
                  </a:lnTo>
                  <a:lnTo>
                    <a:pt x="234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057401" y="3095626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7" name="Rectangle 37"/>
            <p:cNvSpPr>
              <a:spLocks noChangeArrowheads="1"/>
            </p:cNvSpPr>
            <p:nvPr/>
          </p:nvSpPr>
          <p:spPr bwMode="auto">
            <a:xfrm>
              <a:off x="2025651" y="31273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8" name="Rectangle 38"/>
            <p:cNvSpPr>
              <a:spLocks noChangeArrowheads="1"/>
            </p:cNvSpPr>
            <p:nvPr/>
          </p:nvSpPr>
          <p:spPr bwMode="auto">
            <a:xfrm>
              <a:off x="2087563" y="3065463"/>
              <a:ext cx="15875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9" name="Rectangle 39"/>
            <p:cNvSpPr>
              <a:spLocks noChangeArrowheads="1"/>
            </p:cNvSpPr>
            <p:nvPr/>
          </p:nvSpPr>
          <p:spPr bwMode="auto">
            <a:xfrm>
              <a:off x="2119313" y="3065463"/>
              <a:ext cx="15875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0" name="Rectangle 40"/>
            <p:cNvSpPr>
              <a:spLocks noChangeArrowheads="1"/>
            </p:cNvSpPr>
            <p:nvPr/>
          </p:nvSpPr>
          <p:spPr bwMode="auto">
            <a:xfrm>
              <a:off x="2149476" y="3095626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2181226" y="3095626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2212976" y="3065463"/>
              <a:ext cx="14288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3" name="Rectangle 43"/>
            <p:cNvSpPr>
              <a:spLocks noChangeArrowheads="1"/>
            </p:cNvSpPr>
            <p:nvPr/>
          </p:nvSpPr>
          <p:spPr bwMode="auto">
            <a:xfrm>
              <a:off x="2243138" y="3033713"/>
              <a:ext cx="15875" cy="109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8"/>
          <a:srcRect l="12631" t="19941" r="10614" b="12846"/>
          <a:stretch/>
        </p:blipFill>
        <p:spPr>
          <a:xfrm>
            <a:off x="272254" y="1473807"/>
            <a:ext cx="4919828" cy="242336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9"/>
          <a:srcRect l="6396" t="14565" r="7752" b="39302"/>
          <a:stretch/>
        </p:blipFill>
        <p:spPr>
          <a:xfrm>
            <a:off x="229250" y="4251758"/>
            <a:ext cx="5002741" cy="151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772227" y="148070"/>
            <a:ext cx="11284816" cy="1046036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r>
              <a:rPr lang="ru-RU" sz="3000" b="1" dirty="0">
                <a:solidFill>
                  <a:srgbClr val="1BCCB3"/>
                </a:solidFill>
              </a:rPr>
              <a:t>Создание </a:t>
            </a:r>
            <a:r>
              <a:rPr lang="ru-RU" sz="3000" b="1" dirty="0" smtClean="0">
                <a:solidFill>
                  <a:srgbClr val="1BCCB3"/>
                </a:solidFill>
              </a:rPr>
              <a:t>механизмов </a:t>
            </a:r>
            <a:r>
              <a:rPr lang="ru-RU" sz="3000" b="1" dirty="0">
                <a:solidFill>
                  <a:srgbClr val="1BCCB3"/>
                </a:solidFill>
              </a:rPr>
              <a:t>участия населения в поддержке отдельных объектов культуры </a:t>
            </a:r>
          </a:p>
        </p:txBody>
      </p:sp>
      <p:sp>
        <p:nvSpPr>
          <p:cNvPr id="3" name="Овал 2"/>
          <p:cNvSpPr/>
          <p:nvPr/>
        </p:nvSpPr>
        <p:spPr>
          <a:xfrm>
            <a:off x="122989" y="288386"/>
            <a:ext cx="573986" cy="5739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1382" y="1613388"/>
            <a:ext cx="561362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644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Проблема:</a:t>
            </a:r>
          </a:p>
          <a:p>
            <a:pPr lvl="0">
              <a:spcAft>
                <a:spcPts val="600"/>
              </a:spcAft>
              <a:defRPr/>
            </a:pPr>
            <a:r>
              <a:rPr lang="ru-RU" sz="1400" dirty="0">
                <a:solidFill>
                  <a:prstClr val="white"/>
                </a:solidFill>
              </a:rPr>
              <a:t>Нет рабочего механизма участия населения (частных пожертвований) на развитие объектов культуры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91382" y="3103192"/>
            <a:ext cx="542868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Результат: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Утвержден </a:t>
            </a:r>
            <a:r>
              <a:rPr lang="ru-RU" sz="1400" dirty="0">
                <a:solidFill>
                  <a:prstClr val="white"/>
                </a:solidFill>
              </a:rPr>
              <a:t>механизм частных инвестиций</a:t>
            </a:r>
            <a:r>
              <a:rPr lang="ru-RU" sz="1400" dirty="0" smtClean="0">
                <a:solidFill>
                  <a:prstClr val="white"/>
                </a:solidFill>
              </a:rPr>
              <a:t>/ пожертвований </a:t>
            </a:r>
            <a:r>
              <a:rPr lang="ru-RU" sz="1400" dirty="0">
                <a:solidFill>
                  <a:prstClr val="white"/>
                </a:solidFill>
              </a:rPr>
              <a:t>физических лиц в объекты культуры;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Реализован </a:t>
            </a:r>
            <a:r>
              <a:rPr lang="ru-RU" sz="1400" dirty="0">
                <a:solidFill>
                  <a:prstClr val="white"/>
                </a:solidFill>
              </a:rPr>
              <a:t>пилотный проект. Принято решение о </a:t>
            </a:r>
            <a:r>
              <a:rPr lang="ru-RU" sz="1400" dirty="0" smtClean="0">
                <a:solidFill>
                  <a:prstClr val="white"/>
                </a:solidFill>
              </a:rPr>
              <a:t>тираже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31431" y="5155734"/>
            <a:ext cx="57996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4AAC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Ресурсы и финансирование:</a:t>
            </a:r>
          </a:p>
          <a:p>
            <a:pPr lvl="0">
              <a:spcAft>
                <a:spcPts val="600"/>
              </a:spcAft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нет</a:t>
            </a:r>
            <a:endParaRPr lang="ru-RU" sz="1400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05187" y="3016994"/>
            <a:ext cx="5499377" cy="0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8" name="Прямая соединительная линия 7"/>
          <p:cNvCxnSpPr/>
          <p:nvPr/>
        </p:nvCxnSpPr>
        <p:spPr>
          <a:xfrm>
            <a:off x="6305187" y="4957094"/>
            <a:ext cx="5499377" cy="0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65" y="1592840"/>
            <a:ext cx="359625" cy="35155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747052" y="5127212"/>
            <a:ext cx="451716" cy="451715"/>
            <a:chOff x="4357688" y="3584576"/>
            <a:chExt cx="496888" cy="496887"/>
          </a:xfrm>
          <a:solidFill>
            <a:srgbClr val="04AAC1"/>
          </a:solidFill>
        </p:grpSpPr>
        <p:sp>
          <p:nvSpPr>
            <p:cNvPr id="11" name="Freeform 162"/>
            <p:cNvSpPr>
              <a:spLocks/>
            </p:cNvSpPr>
            <p:nvPr/>
          </p:nvSpPr>
          <p:spPr bwMode="auto">
            <a:xfrm>
              <a:off x="4413251" y="3783013"/>
              <a:ext cx="74613" cy="42863"/>
            </a:xfrm>
            <a:custGeom>
              <a:avLst/>
              <a:gdLst>
                <a:gd name="T0" fmla="*/ 19 w 38"/>
                <a:gd name="T1" fmla="*/ 22 h 22"/>
                <a:gd name="T2" fmla="*/ 16 w 38"/>
                <a:gd name="T3" fmla="*/ 21 h 22"/>
                <a:gd name="T4" fmla="*/ 0 w 38"/>
                <a:gd name="T5" fmla="*/ 5 h 22"/>
                <a:gd name="T6" fmla="*/ 6 w 38"/>
                <a:gd name="T7" fmla="*/ 0 h 22"/>
                <a:gd name="T8" fmla="*/ 19 w 38"/>
                <a:gd name="T9" fmla="*/ 13 h 22"/>
                <a:gd name="T10" fmla="*/ 32 w 38"/>
                <a:gd name="T11" fmla="*/ 0 h 22"/>
                <a:gd name="T12" fmla="*/ 38 w 38"/>
                <a:gd name="T13" fmla="*/ 5 h 22"/>
                <a:gd name="T14" fmla="*/ 22 w 38"/>
                <a:gd name="T15" fmla="*/ 21 h 22"/>
                <a:gd name="T16" fmla="*/ 19 w 38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2">
                  <a:moveTo>
                    <a:pt x="19" y="22"/>
                  </a:moveTo>
                  <a:cubicBezTo>
                    <a:pt x="18" y="22"/>
                    <a:pt x="17" y="22"/>
                    <a:pt x="16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2"/>
                    <a:pt x="20" y="22"/>
                    <a:pt x="19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Freeform 163"/>
            <p:cNvSpPr>
              <a:spLocks/>
            </p:cNvSpPr>
            <p:nvPr/>
          </p:nvSpPr>
          <p:spPr bwMode="auto">
            <a:xfrm>
              <a:off x="4443413" y="3662363"/>
              <a:ext cx="209550" cy="155575"/>
            </a:xfrm>
            <a:custGeom>
              <a:avLst/>
              <a:gdLst>
                <a:gd name="T0" fmla="*/ 8 w 108"/>
                <a:gd name="T1" fmla="*/ 80 h 80"/>
                <a:gd name="T2" fmla="*/ 0 w 108"/>
                <a:gd name="T3" fmla="*/ 80 h 80"/>
                <a:gd name="T4" fmla="*/ 0 w 108"/>
                <a:gd name="T5" fmla="*/ 32 h 80"/>
                <a:gd name="T6" fmla="*/ 32 w 108"/>
                <a:gd name="T7" fmla="*/ 0 h 80"/>
                <a:gd name="T8" fmla="*/ 108 w 108"/>
                <a:gd name="T9" fmla="*/ 0 h 80"/>
                <a:gd name="T10" fmla="*/ 108 w 108"/>
                <a:gd name="T11" fmla="*/ 8 h 80"/>
                <a:gd name="T12" fmla="*/ 32 w 108"/>
                <a:gd name="T13" fmla="*/ 8 h 80"/>
                <a:gd name="T14" fmla="*/ 8 w 108"/>
                <a:gd name="T15" fmla="*/ 32 h 80"/>
                <a:gd name="T16" fmla="*/ 8 w 108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0">
                  <a:moveTo>
                    <a:pt x="8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lnTo>
                    <a:pt x="8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Freeform 164"/>
            <p:cNvSpPr>
              <a:spLocks/>
            </p:cNvSpPr>
            <p:nvPr/>
          </p:nvSpPr>
          <p:spPr bwMode="auto">
            <a:xfrm>
              <a:off x="4724401" y="3825876"/>
              <a:ext cx="73025" cy="44450"/>
            </a:xfrm>
            <a:custGeom>
              <a:avLst/>
              <a:gdLst>
                <a:gd name="T0" fmla="*/ 32 w 38"/>
                <a:gd name="T1" fmla="*/ 23 h 23"/>
                <a:gd name="T2" fmla="*/ 19 w 38"/>
                <a:gd name="T3" fmla="*/ 10 h 23"/>
                <a:gd name="T4" fmla="*/ 6 w 38"/>
                <a:gd name="T5" fmla="*/ 23 h 23"/>
                <a:gd name="T6" fmla="*/ 0 w 38"/>
                <a:gd name="T7" fmla="*/ 18 h 23"/>
                <a:gd name="T8" fmla="*/ 16 w 38"/>
                <a:gd name="T9" fmla="*/ 2 h 23"/>
                <a:gd name="T10" fmla="*/ 22 w 38"/>
                <a:gd name="T11" fmla="*/ 2 h 23"/>
                <a:gd name="T12" fmla="*/ 38 w 38"/>
                <a:gd name="T13" fmla="*/ 18 h 23"/>
                <a:gd name="T14" fmla="*/ 32 w 38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3">
                  <a:moveTo>
                    <a:pt x="32" y="23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0" y="0"/>
                    <a:pt x="22" y="2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32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Freeform 165"/>
            <p:cNvSpPr>
              <a:spLocks/>
            </p:cNvSpPr>
            <p:nvPr/>
          </p:nvSpPr>
          <p:spPr bwMode="auto">
            <a:xfrm>
              <a:off x="4559301" y="3833813"/>
              <a:ext cx="209550" cy="153988"/>
            </a:xfrm>
            <a:custGeom>
              <a:avLst/>
              <a:gdLst>
                <a:gd name="T0" fmla="*/ 76 w 108"/>
                <a:gd name="T1" fmla="*/ 80 h 80"/>
                <a:gd name="T2" fmla="*/ 0 w 108"/>
                <a:gd name="T3" fmla="*/ 80 h 80"/>
                <a:gd name="T4" fmla="*/ 0 w 108"/>
                <a:gd name="T5" fmla="*/ 72 h 80"/>
                <a:gd name="T6" fmla="*/ 76 w 108"/>
                <a:gd name="T7" fmla="*/ 72 h 80"/>
                <a:gd name="T8" fmla="*/ 100 w 108"/>
                <a:gd name="T9" fmla="*/ 48 h 80"/>
                <a:gd name="T10" fmla="*/ 100 w 108"/>
                <a:gd name="T11" fmla="*/ 0 h 80"/>
                <a:gd name="T12" fmla="*/ 108 w 108"/>
                <a:gd name="T13" fmla="*/ 0 h 80"/>
                <a:gd name="T14" fmla="*/ 108 w 108"/>
                <a:gd name="T15" fmla="*/ 48 h 80"/>
                <a:gd name="T16" fmla="*/ 76 w 108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0">
                  <a:moveTo>
                    <a:pt x="76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89" y="72"/>
                    <a:pt x="100" y="62"/>
                    <a:pt x="100" y="4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66"/>
                    <a:pt x="94" y="80"/>
                    <a:pt x="76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Freeform 166"/>
            <p:cNvSpPr>
              <a:spLocks noEditPoints="1"/>
            </p:cNvSpPr>
            <p:nvPr/>
          </p:nvSpPr>
          <p:spPr bwMode="auto">
            <a:xfrm>
              <a:off x="4559301" y="3740151"/>
              <a:ext cx="93663" cy="107950"/>
            </a:xfrm>
            <a:custGeom>
              <a:avLst/>
              <a:gdLst>
                <a:gd name="T0" fmla="*/ 24 w 48"/>
                <a:gd name="T1" fmla="*/ 56 h 56"/>
                <a:gd name="T2" fmla="*/ 0 w 48"/>
                <a:gd name="T3" fmla="*/ 26 h 56"/>
                <a:gd name="T4" fmla="*/ 24 w 48"/>
                <a:gd name="T5" fmla="*/ 0 h 56"/>
                <a:gd name="T6" fmla="*/ 48 w 48"/>
                <a:gd name="T7" fmla="*/ 26 h 56"/>
                <a:gd name="T8" fmla="*/ 24 w 48"/>
                <a:gd name="T9" fmla="*/ 56 h 56"/>
                <a:gd name="T10" fmla="*/ 24 w 48"/>
                <a:gd name="T11" fmla="*/ 8 h 56"/>
                <a:gd name="T12" fmla="*/ 8 w 48"/>
                <a:gd name="T13" fmla="*/ 26 h 56"/>
                <a:gd name="T14" fmla="*/ 24 w 48"/>
                <a:gd name="T15" fmla="*/ 48 h 56"/>
                <a:gd name="T16" fmla="*/ 40 w 48"/>
                <a:gd name="T17" fmla="*/ 26 h 56"/>
                <a:gd name="T18" fmla="*/ 24 w 48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>
                  <a:moveTo>
                    <a:pt x="24" y="56"/>
                  </a:moveTo>
                  <a:cubicBezTo>
                    <a:pt x="10" y="56"/>
                    <a:pt x="0" y="44"/>
                    <a:pt x="0" y="26"/>
                  </a:cubicBezTo>
                  <a:cubicBezTo>
                    <a:pt x="0" y="14"/>
                    <a:pt x="3" y="0"/>
                    <a:pt x="24" y="0"/>
                  </a:cubicBezTo>
                  <a:cubicBezTo>
                    <a:pt x="45" y="0"/>
                    <a:pt x="48" y="14"/>
                    <a:pt x="48" y="26"/>
                  </a:cubicBezTo>
                  <a:cubicBezTo>
                    <a:pt x="48" y="44"/>
                    <a:pt x="38" y="56"/>
                    <a:pt x="24" y="56"/>
                  </a:cubicBezTo>
                  <a:close/>
                  <a:moveTo>
                    <a:pt x="24" y="8"/>
                  </a:moveTo>
                  <a:cubicBezTo>
                    <a:pt x="12" y="8"/>
                    <a:pt x="8" y="13"/>
                    <a:pt x="8" y="26"/>
                  </a:cubicBezTo>
                  <a:cubicBezTo>
                    <a:pt x="8" y="37"/>
                    <a:pt x="14" y="48"/>
                    <a:pt x="24" y="48"/>
                  </a:cubicBezTo>
                  <a:cubicBezTo>
                    <a:pt x="34" y="48"/>
                    <a:pt x="40" y="37"/>
                    <a:pt x="40" y="26"/>
                  </a:cubicBezTo>
                  <a:cubicBezTo>
                    <a:pt x="40" y="13"/>
                    <a:pt x="36" y="8"/>
                    <a:pt x="2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" name="Freeform 167"/>
            <p:cNvSpPr>
              <a:spLocks/>
            </p:cNvSpPr>
            <p:nvPr/>
          </p:nvSpPr>
          <p:spPr bwMode="auto">
            <a:xfrm>
              <a:off x="4521201" y="3827463"/>
              <a:ext cx="169863" cy="82550"/>
            </a:xfrm>
            <a:custGeom>
              <a:avLst/>
              <a:gdLst>
                <a:gd name="T0" fmla="*/ 76 w 88"/>
                <a:gd name="T1" fmla="*/ 43 h 43"/>
                <a:gd name="T2" fmla="*/ 12 w 88"/>
                <a:gd name="T3" fmla="*/ 43 h 43"/>
                <a:gd name="T4" fmla="*/ 0 w 88"/>
                <a:gd name="T5" fmla="*/ 27 h 43"/>
                <a:gd name="T6" fmla="*/ 0 w 88"/>
                <a:gd name="T7" fmla="*/ 17 h 43"/>
                <a:gd name="T8" fmla="*/ 30 w 88"/>
                <a:gd name="T9" fmla="*/ 0 h 43"/>
                <a:gd name="T10" fmla="*/ 34 w 88"/>
                <a:gd name="T11" fmla="*/ 7 h 43"/>
                <a:gd name="T12" fmla="*/ 8 w 88"/>
                <a:gd name="T13" fmla="*/ 22 h 43"/>
                <a:gd name="T14" fmla="*/ 8 w 88"/>
                <a:gd name="T15" fmla="*/ 27 h 43"/>
                <a:gd name="T16" fmla="*/ 12 w 88"/>
                <a:gd name="T17" fmla="*/ 35 h 43"/>
                <a:gd name="T18" fmla="*/ 76 w 88"/>
                <a:gd name="T19" fmla="*/ 35 h 43"/>
                <a:gd name="T20" fmla="*/ 80 w 88"/>
                <a:gd name="T21" fmla="*/ 27 h 43"/>
                <a:gd name="T22" fmla="*/ 80 w 88"/>
                <a:gd name="T23" fmla="*/ 22 h 43"/>
                <a:gd name="T24" fmla="*/ 54 w 88"/>
                <a:gd name="T25" fmla="*/ 7 h 43"/>
                <a:gd name="T26" fmla="*/ 58 w 88"/>
                <a:gd name="T27" fmla="*/ 0 h 43"/>
                <a:gd name="T28" fmla="*/ 88 w 88"/>
                <a:gd name="T29" fmla="*/ 17 h 43"/>
                <a:gd name="T30" fmla="*/ 88 w 88"/>
                <a:gd name="T31" fmla="*/ 27 h 43"/>
                <a:gd name="T32" fmla="*/ 76 w 88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43">
                  <a:moveTo>
                    <a:pt x="76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2"/>
                    <a:pt x="11" y="35"/>
                    <a:pt x="12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80" y="32"/>
                    <a:pt x="80" y="2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36"/>
                    <a:pt x="82" y="43"/>
                    <a:pt x="76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" name="Freeform 168"/>
            <p:cNvSpPr>
              <a:spLocks noEditPoints="1"/>
            </p:cNvSpPr>
            <p:nvPr/>
          </p:nvSpPr>
          <p:spPr bwMode="auto">
            <a:xfrm>
              <a:off x="4395788" y="3910013"/>
              <a:ext cx="93663" cy="109538"/>
            </a:xfrm>
            <a:custGeom>
              <a:avLst/>
              <a:gdLst>
                <a:gd name="T0" fmla="*/ 24 w 48"/>
                <a:gd name="T1" fmla="*/ 56 h 56"/>
                <a:gd name="T2" fmla="*/ 0 w 48"/>
                <a:gd name="T3" fmla="*/ 26 h 56"/>
                <a:gd name="T4" fmla="*/ 24 w 48"/>
                <a:gd name="T5" fmla="*/ 0 h 56"/>
                <a:gd name="T6" fmla="*/ 48 w 48"/>
                <a:gd name="T7" fmla="*/ 26 h 56"/>
                <a:gd name="T8" fmla="*/ 24 w 48"/>
                <a:gd name="T9" fmla="*/ 56 h 56"/>
                <a:gd name="T10" fmla="*/ 24 w 48"/>
                <a:gd name="T11" fmla="*/ 8 h 56"/>
                <a:gd name="T12" fmla="*/ 8 w 48"/>
                <a:gd name="T13" fmla="*/ 26 h 56"/>
                <a:gd name="T14" fmla="*/ 24 w 48"/>
                <a:gd name="T15" fmla="*/ 48 h 56"/>
                <a:gd name="T16" fmla="*/ 40 w 48"/>
                <a:gd name="T17" fmla="*/ 26 h 56"/>
                <a:gd name="T18" fmla="*/ 24 w 48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>
                  <a:moveTo>
                    <a:pt x="24" y="56"/>
                  </a:moveTo>
                  <a:cubicBezTo>
                    <a:pt x="10" y="56"/>
                    <a:pt x="0" y="44"/>
                    <a:pt x="0" y="26"/>
                  </a:cubicBezTo>
                  <a:cubicBezTo>
                    <a:pt x="0" y="14"/>
                    <a:pt x="3" y="0"/>
                    <a:pt x="24" y="0"/>
                  </a:cubicBezTo>
                  <a:cubicBezTo>
                    <a:pt x="45" y="0"/>
                    <a:pt x="48" y="14"/>
                    <a:pt x="48" y="26"/>
                  </a:cubicBezTo>
                  <a:cubicBezTo>
                    <a:pt x="48" y="44"/>
                    <a:pt x="38" y="56"/>
                    <a:pt x="24" y="56"/>
                  </a:cubicBezTo>
                  <a:close/>
                  <a:moveTo>
                    <a:pt x="24" y="8"/>
                  </a:moveTo>
                  <a:cubicBezTo>
                    <a:pt x="12" y="8"/>
                    <a:pt x="8" y="13"/>
                    <a:pt x="8" y="26"/>
                  </a:cubicBezTo>
                  <a:cubicBezTo>
                    <a:pt x="8" y="37"/>
                    <a:pt x="14" y="48"/>
                    <a:pt x="24" y="48"/>
                  </a:cubicBezTo>
                  <a:cubicBezTo>
                    <a:pt x="34" y="48"/>
                    <a:pt x="40" y="37"/>
                    <a:pt x="40" y="26"/>
                  </a:cubicBezTo>
                  <a:cubicBezTo>
                    <a:pt x="40" y="13"/>
                    <a:pt x="36" y="8"/>
                    <a:pt x="2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" name="Freeform 169"/>
            <p:cNvSpPr>
              <a:spLocks/>
            </p:cNvSpPr>
            <p:nvPr/>
          </p:nvSpPr>
          <p:spPr bwMode="auto">
            <a:xfrm>
              <a:off x="4357688" y="3998913"/>
              <a:ext cx="169863" cy="82550"/>
            </a:xfrm>
            <a:custGeom>
              <a:avLst/>
              <a:gdLst>
                <a:gd name="T0" fmla="*/ 76 w 88"/>
                <a:gd name="T1" fmla="*/ 43 h 43"/>
                <a:gd name="T2" fmla="*/ 12 w 88"/>
                <a:gd name="T3" fmla="*/ 43 h 43"/>
                <a:gd name="T4" fmla="*/ 0 w 88"/>
                <a:gd name="T5" fmla="*/ 27 h 43"/>
                <a:gd name="T6" fmla="*/ 0 w 88"/>
                <a:gd name="T7" fmla="*/ 17 h 43"/>
                <a:gd name="T8" fmla="*/ 30 w 88"/>
                <a:gd name="T9" fmla="*/ 0 h 43"/>
                <a:gd name="T10" fmla="*/ 34 w 88"/>
                <a:gd name="T11" fmla="*/ 7 h 43"/>
                <a:gd name="T12" fmla="*/ 8 w 88"/>
                <a:gd name="T13" fmla="*/ 22 h 43"/>
                <a:gd name="T14" fmla="*/ 8 w 88"/>
                <a:gd name="T15" fmla="*/ 27 h 43"/>
                <a:gd name="T16" fmla="*/ 12 w 88"/>
                <a:gd name="T17" fmla="*/ 35 h 43"/>
                <a:gd name="T18" fmla="*/ 76 w 88"/>
                <a:gd name="T19" fmla="*/ 35 h 43"/>
                <a:gd name="T20" fmla="*/ 80 w 88"/>
                <a:gd name="T21" fmla="*/ 27 h 43"/>
                <a:gd name="T22" fmla="*/ 80 w 88"/>
                <a:gd name="T23" fmla="*/ 22 h 43"/>
                <a:gd name="T24" fmla="*/ 54 w 88"/>
                <a:gd name="T25" fmla="*/ 7 h 43"/>
                <a:gd name="T26" fmla="*/ 58 w 88"/>
                <a:gd name="T27" fmla="*/ 0 h 43"/>
                <a:gd name="T28" fmla="*/ 88 w 88"/>
                <a:gd name="T29" fmla="*/ 17 h 43"/>
                <a:gd name="T30" fmla="*/ 88 w 88"/>
                <a:gd name="T31" fmla="*/ 27 h 43"/>
                <a:gd name="T32" fmla="*/ 76 w 88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43">
                  <a:moveTo>
                    <a:pt x="76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2"/>
                    <a:pt x="11" y="35"/>
                    <a:pt x="12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80" y="32"/>
                    <a:pt x="80" y="2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36"/>
                    <a:pt x="82" y="43"/>
                    <a:pt x="76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9" name="Freeform 170"/>
            <p:cNvSpPr>
              <a:spLocks noEditPoints="1"/>
            </p:cNvSpPr>
            <p:nvPr/>
          </p:nvSpPr>
          <p:spPr bwMode="auto">
            <a:xfrm>
              <a:off x="4722813" y="3584576"/>
              <a:ext cx="92075" cy="107950"/>
            </a:xfrm>
            <a:custGeom>
              <a:avLst/>
              <a:gdLst>
                <a:gd name="T0" fmla="*/ 24 w 48"/>
                <a:gd name="T1" fmla="*/ 56 h 56"/>
                <a:gd name="T2" fmla="*/ 0 w 48"/>
                <a:gd name="T3" fmla="*/ 26 h 56"/>
                <a:gd name="T4" fmla="*/ 24 w 48"/>
                <a:gd name="T5" fmla="*/ 0 h 56"/>
                <a:gd name="T6" fmla="*/ 48 w 48"/>
                <a:gd name="T7" fmla="*/ 26 h 56"/>
                <a:gd name="T8" fmla="*/ 24 w 48"/>
                <a:gd name="T9" fmla="*/ 56 h 56"/>
                <a:gd name="T10" fmla="*/ 24 w 48"/>
                <a:gd name="T11" fmla="*/ 8 h 56"/>
                <a:gd name="T12" fmla="*/ 8 w 48"/>
                <a:gd name="T13" fmla="*/ 26 h 56"/>
                <a:gd name="T14" fmla="*/ 24 w 48"/>
                <a:gd name="T15" fmla="*/ 48 h 56"/>
                <a:gd name="T16" fmla="*/ 40 w 48"/>
                <a:gd name="T17" fmla="*/ 26 h 56"/>
                <a:gd name="T18" fmla="*/ 24 w 48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>
                  <a:moveTo>
                    <a:pt x="24" y="56"/>
                  </a:moveTo>
                  <a:cubicBezTo>
                    <a:pt x="10" y="56"/>
                    <a:pt x="0" y="44"/>
                    <a:pt x="0" y="26"/>
                  </a:cubicBezTo>
                  <a:cubicBezTo>
                    <a:pt x="0" y="14"/>
                    <a:pt x="3" y="0"/>
                    <a:pt x="24" y="0"/>
                  </a:cubicBezTo>
                  <a:cubicBezTo>
                    <a:pt x="45" y="0"/>
                    <a:pt x="48" y="14"/>
                    <a:pt x="48" y="26"/>
                  </a:cubicBezTo>
                  <a:cubicBezTo>
                    <a:pt x="48" y="44"/>
                    <a:pt x="38" y="56"/>
                    <a:pt x="24" y="56"/>
                  </a:cubicBezTo>
                  <a:close/>
                  <a:moveTo>
                    <a:pt x="24" y="8"/>
                  </a:moveTo>
                  <a:cubicBezTo>
                    <a:pt x="12" y="8"/>
                    <a:pt x="8" y="13"/>
                    <a:pt x="8" y="26"/>
                  </a:cubicBezTo>
                  <a:cubicBezTo>
                    <a:pt x="8" y="37"/>
                    <a:pt x="14" y="48"/>
                    <a:pt x="24" y="48"/>
                  </a:cubicBezTo>
                  <a:cubicBezTo>
                    <a:pt x="34" y="48"/>
                    <a:pt x="40" y="37"/>
                    <a:pt x="40" y="26"/>
                  </a:cubicBezTo>
                  <a:cubicBezTo>
                    <a:pt x="40" y="13"/>
                    <a:pt x="36" y="8"/>
                    <a:pt x="2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Freeform 171"/>
            <p:cNvSpPr>
              <a:spLocks/>
            </p:cNvSpPr>
            <p:nvPr/>
          </p:nvSpPr>
          <p:spPr bwMode="auto">
            <a:xfrm>
              <a:off x="4683126" y="3671888"/>
              <a:ext cx="171450" cy="84138"/>
            </a:xfrm>
            <a:custGeom>
              <a:avLst/>
              <a:gdLst>
                <a:gd name="T0" fmla="*/ 76 w 88"/>
                <a:gd name="T1" fmla="*/ 43 h 43"/>
                <a:gd name="T2" fmla="*/ 12 w 88"/>
                <a:gd name="T3" fmla="*/ 43 h 43"/>
                <a:gd name="T4" fmla="*/ 0 w 88"/>
                <a:gd name="T5" fmla="*/ 27 h 43"/>
                <a:gd name="T6" fmla="*/ 0 w 88"/>
                <a:gd name="T7" fmla="*/ 17 h 43"/>
                <a:gd name="T8" fmla="*/ 30 w 88"/>
                <a:gd name="T9" fmla="*/ 0 h 43"/>
                <a:gd name="T10" fmla="*/ 34 w 88"/>
                <a:gd name="T11" fmla="*/ 7 h 43"/>
                <a:gd name="T12" fmla="*/ 8 w 88"/>
                <a:gd name="T13" fmla="*/ 22 h 43"/>
                <a:gd name="T14" fmla="*/ 8 w 88"/>
                <a:gd name="T15" fmla="*/ 27 h 43"/>
                <a:gd name="T16" fmla="*/ 12 w 88"/>
                <a:gd name="T17" fmla="*/ 35 h 43"/>
                <a:gd name="T18" fmla="*/ 76 w 88"/>
                <a:gd name="T19" fmla="*/ 35 h 43"/>
                <a:gd name="T20" fmla="*/ 80 w 88"/>
                <a:gd name="T21" fmla="*/ 27 h 43"/>
                <a:gd name="T22" fmla="*/ 80 w 88"/>
                <a:gd name="T23" fmla="*/ 22 h 43"/>
                <a:gd name="T24" fmla="*/ 54 w 88"/>
                <a:gd name="T25" fmla="*/ 7 h 43"/>
                <a:gd name="T26" fmla="*/ 58 w 88"/>
                <a:gd name="T27" fmla="*/ 0 h 43"/>
                <a:gd name="T28" fmla="*/ 88 w 88"/>
                <a:gd name="T29" fmla="*/ 17 h 43"/>
                <a:gd name="T30" fmla="*/ 88 w 88"/>
                <a:gd name="T31" fmla="*/ 27 h 43"/>
                <a:gd name="T32" fmla="*/ 76 w 88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43">
                  <a:moveTo>
                    <a:pt x="76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2"/>
                    <a:pt x="11" y="35"/>
                    <a:pt x="12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80" y="32"/>
                    <a:pt x="80" y="2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36"/>
                    <a:pt x="82" y="43"/>
                    <a:pt x="76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695885" y="3152088"/>
            <a:ext cx="409339" cy="339148"/>
            <a:chOff x="1879601" y="2894013"/>
            <a:chExt cx="495300" cy="373063"/>
          </a:xfrm>
          <a:solidFill>
            <a:srgbClr val="1BCCB3"/>
          </a:solidFill>
        </p:grpSpPr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2281238" y="2894013"/>
              <a:ext cx="63500" cy="61913"/>
            </a:xfrm>
            <a:custGeom>
              <a:avLst/>
              <a:gdLst>
                <a:gd name="T0" fmla="*/ 40 w 40"/>
                <a:gd name="T1" fmla="*/ 39 h 39"/>
                <a:gd name="T2" fmla="*/ 30 w 40"/>
                <a:gd name="T3" fmla="*/ 39 h 39"/>
                <a:gd name="T4" fmla="*/ 30 w 40"/>
                <a:gd name="T5" fmla="*/ 10 h 39"/>
                <a:gd name="T6" fmla="*/ 0 w 40"/>
                <a:gd name="T7" fmla="*/ 10 h 39"/>
                <a:gd name="T8" fmla="*/ 0 w 40"/>
                <a:gd name="T9" fmla="*/ 0 h 39"/>
                <a:gd name="T10" fmla="*/ 40 w 40"/>
                <a:gd name="T11" fmla="*/ 0 h 39"/>
                <a:gd name="T12" fmla="*/ 40 w 40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9">
                  <a:moveTo>
                    <a:pt x="40" y="39"/>
                  </a:moveTo>
                  <a:lnTo>
                    <a:pt x="30" y="39"/>
                  </a:lnTo>
                  <a:lnTo>
                    <a:pt x="3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1973263" y="2898776"/>
              <a:ext cx="368300" cy="242888"/>
            </a:xfrm>
            <a:custGeom>
              <a:avLst/>
              <a:gdLst>
                <a:gd name="T0" fmla="*/ 8 w 232"/>
                <a:gd name="T1" fmla="*/ 153 h 153"/>
                <a:gd name="T2" fmla="*/ 0 w 232"/>
                <a:gd name="T3" fmla="*/ 146 h 153"/>
                <a:gd name="T4" fmla="*/ 87 w 232"/>
                <a:gd name="T5" fmla="*/ 60 h 153"/>
                <a:gd name="T6" fmla="*/ 126 w 232"/>
                <a:gd name="T7" fmla="*/ 99 h 153"/>
                <a:gd name="T8" fmla="*/ 225 w 232"/>
                <a:gd name="T9" fmla="*/ 0 h 153"/>
                <a:gd name="T10" fmla="*/ 232 w 232"/>
                <a:gd name="T11" fmla="*/ 6 h 153"/>
                <a:gd name="T12" fmla="*/ 126 w 232"/>
                <a:gd name="T13" fmla="*/ 112 h 153"/>
                <a:gd name="T14" fmla="*/ 87 w 232"/>
                <a:gd name="T15" fmla="*/ 73 h 153"/>
                <a:gd name="T16" fmla="*/ 8 w 232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53">
                  <a:moveTo>
                    <a:pt x="8" y="153"/>
                  </a:moveTo>
                  <a:lnTo>
                    <a:pt x="0" y="146"/>
                  </a:lnTo>
                  <a:lnTo>
                    <a:pt x="87" y="60"/>
                  </a:lnTo>
                  <a:lnTo>
                    <a:pt x="126" y="99"/>
                  </a:lnTo>
                  <a:lnTo>
                    <a:pt x="225" y="0"/>
                  </a:lnTo>
                  <a:lnTo>
                    <a:pt x="232" y="6"/>
                  </a:lnTo>
                  <a:lnTo>
                    <a:pt x="126" y="112"/>
                  </a:lnTo>
                  <a:lnTo>
                    <a:pt x="87" y="73"/>
                  </a:lnTo>
                  <a:lnTo>
                    <a:pt x="8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Freeform 32"/>
            <p:cNvSpPr>
              <a:spLocks noEditPoints="1"/>
            </p:cNvSpPr>
            <p:nvPr/>
          </p:nvSpPr>
          <p:spPr bwMode="auto">
            <a:xfrm>
              <a:off x="1879601" y="3205163"/>
              <a:ext cx="495300" cy="61913"/>
            </a:xfrm>
            <a:custGeom>
              <a:avLst/>
              <a:gdLst>
                <a:gd name="T0" fmla="*/ 290 w 312"/>
                <a:gd name="T1" fmla="*/ 39 h 39"/>
                <a:gd name="T2" fmla="*/ 23 w 312"/>
                <a:gd name="T3" fmla="*/ 39 h 39"/>
                <a:gd name="T4" fmla="*/ 0 w 312"/>
                <a:gd name="T5" fmla="*/ 17 h 39"/>
                <a:gd name="T6" fmla="*/ 0 w 312"/>
                <a:gd name="T7" fmla="*/ 0 h 39"/>
                <a:gd name="T8" fmla="*/ 124 w 312"/>
                <a:gd name="T9" fmla="*/ 0 h 39"/>
                <a:gd name="T10" fmla="*/ 134 w 312"/>
                <a:gd name="T11" fmla="*/ 10 h 39"/>
                <a:gd name="T12" fmla="*/ 179 w 312"/>
                <a:gd name="T13" fmla="*/ 10 h 39"/>
                <a:gd name="T14" fmla="*/ 189 w 312"/>
                <a:gd name="T15" fmla="*/ 0 h 39"/>
                <a:gd name="T16" fmla="*/ 312 w 312"/>
                <a:gd name="T17" fmla="*/ 0 h 39"/>
                <a:gd name="T18" fmla="*/ 312 w 312"/>
                <a:gd name="T19" fmla="*/ 17 h 39"/>
                <a:gd name="T20" fmla="*/ 290 w 312"/>
                <a:gd name="T21" fmla="*/ 39 h 39"/>
                <a:gd name="T22" fmla="*/ 26 w 312"/>
                <a:gd name="T23" fmla="*/ 29 h 39"/>
                <a:gd name="T24" fmla="*/ 286 w 312"/>
                <a:gd name="T25" fmla="*/ 29 h 39"/>
                <a:gd name="T26" fmla="*/ 302 w 312"/>
                <a:gd name="T27" fmla="*/ 13 h 39"/>
                <a:gd name="T28" fmla="*/ 302 w 312"/>
                <a:gd name="T29" fmla="*/ 10 h 39"/>
                <a:gd name="T30" fmla="*/ 192 w 312"/>
                <a:gd name="T31" fmla="*/ 10 h 39"/>
                <a:gd name="T32" fmla="*/ 183 w 312"/>
                <a:gd name="T33" fmla="*/ 19 h 39"/>
                <a:gd name="T34" fmla="*/ 130 w 312"/>
                <a:gd name="T35" fmla="*/ 19 h 39"/>
                <a:gd name="T36" fmla="*/ 120 w 312"/>
                <a:gd name="T37" fmla="*/ 10 h 39"/>
                <a:gd name="T38" fmla="*/ 9 w 312"/>
                <a:gd name="T39" fmla="*/ 10 h 39"/>
                <a:gd name="T40" fmla="*/ 9 w 312"/>
                <a:gd name="T41" fmla="*/ 13 h 39"/>
                <a:gd name="T42" fmla="*/ 26 w 312"/>
                <a:gd name="T43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2" h="39">
                  <a:moveTo>
                    <a:pt x="290" y="39"/>
                  </a:moveTo>
                  <a:lnTo>
                    <a:pt x="23" y="3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24" y="0"/>
                  </a:lnTo>
                  <a:lnTo>
                    <a:pt x="134" y="10"/>
                  </a:lnTo>
                  <a:lnTo>
                    <a:pt x="179" y="10"/>
                  </a:lnTo>
                  <a:lnTo>
                    <a:pt x="189" y="0"/>
                  </a:lnTo>
                  <a:lnTo>
                    <a:pt x="312" y="0"/>
                  </a:lnTo>
                  <a:lnTo>
                    <a:pt x="312" y="17"/>
                  </a:lnTo>
                  <a:lnTo>
                    <a:pt x="290" y="39"/>
                  </a:lnTo>
                  <a:close/>
                  <a:moveTo>
                    <a:pt x="26" y="29"/>
                  </a:moveTo>
                  <a:lnTo>
                    <a:pt x="286" y="29"/>
                  </a:lnTo>
                  <a:lnTo>
                    <a:pt x="302" y="13"/>
                  </a:lnTo>
                  <a:lnTo>
                    <a:pt x="302" y="10"/>
                  </a:lnTo>
                  <a:lnTo>
                    <a:pt x="192" y="10"/>
                  </a:lnTo>
                  <a:lnTo>
                    <a:pt x="183" y="19"/>
                  </a:lnTo>
                  <a:lnTo>
                    <a:pt x="130" y="19"/>
                  </a:lnTo>
                  <a:lnTo>
                    <a:pt x="120" y="10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2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1909763" y="2894013"/>
              <a:ext cx="341313" cy="295275"/>
            </a:xfrm>
            <a:custGeom>
              <a:avLst/>
              <a:gdLst>
                <a:gd name="T0" fmla="*/ 8 w 176"/>
                <a:gd name="T1" fmla="*/ 152 h 152"/>
                <a:gd name="T2" fmla="*/ 0 w 176"/>
                <a:gd name="T3" fmla="*/ 152 h 152"/>
                <a:gd name="T4" fmla="*/ 0 w 176"/>
                <a:gd name="T5" fmla="*/ 16 h 152"/>
                <a:gd name="T6" fmla="*/ 16 w 176"/>
                <a:gd name="T7" fmla="*/ 0 h 152"/>
                <a:gd name="T8" fmla="*/ 176 w 176"/>
                <a:gd name="T9" fmla="*/ 0 h 152"/>
                <a:gd name="T10" fmla="*/ 176 w 176"/>
                <a:gd name="T11" fmla="*/ 8 h 152"/>
                <a:gd name="T12" fmla="*/ 16 w 176"/>
                <a:gd name="T13" fmla="*/ 8 h 152"/>
                <a:gd name="T14" fmla="*/ 8 w 176"/>
                <a:gd name="T15" fmla="*/ 16 h 152"/>
                <a:gd name="T16" fmla="*/ 8 w 176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52">
                  <a:moveTo>
                    <a:pt x="8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8" y="12"/>
                    <a:pt x="8" y="16"/>
                  </a:cubicBezTo>
                  <a:lnTo>
                    <a:pt x="8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2328863" y="2987676"/>
              <a:ext cx="15875" cy="201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1941513" y="2925763"/>
              <a:ext cx="371475" cy="247650"/>
            </a:xfrm>
            <a:custGeom>
              <a:avLst/>
              <a:gdLst>
                <a:gd name="T0" fmla="*/ 234 w 234"/>
                <a:gd name="T1" fmla="*/ 156 h 156"/>
                <a:gd name="T2" fmla="*/ 0 w 234"/>
                <a:gd name="T3" fmla="*/ 156 h 156"/>
                <a:gd name="T4" fmla="*/ 0 w 234"/>
                <a:gd name="T5" fmla="*/ 0 h 156"/>
                <a:gd name="T6" fmla="*/ 195 w 234"/>
                <a:gd name="T7" fmla="*/ 0 h 156"/>
                <a:gd name="T8" fmla="*/ 195 w 234"/>
                <a:gd name="T9" fmla="*/ 10 h 156"/>
                <a:gd name="T10" fmla="*/ 9 w 234"/>
                <a:gd name="T11" fmla="*/ 10 h 156"/>
                <a:gd name="T12" fmla="*/ 9 w 234"/>
                <a:gd name="T13" fmla="*/ 147 h 156"/>
                <a:gd name="T14" fmla="*/ 224 w 234"/>
                <a:gd name="T15" fmla="*/ 147 h 156"/>
                <a:gd name="T16" fmla="*/ 224 w 234"/>
                <a:gd name="T17" fmla="*/ 39 h 156"/>
                <a:gd name="T18" fmla="*/ 234 w 234"/>
                <a:gd name="T19" fmla="*/ 39 h 156"/>
                <a:gd name="T20" fmla="*/ 234 w 234"/>
                <a:gd name="T2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156">
                  <a:moveTo>
                    <a:pt x="234" y="156"/>
                  </a:moveTo>
                  <a:lnTo>
                    <a:pt x="0" y="156"/>
                  </a:lnTo>
                  <a:lnTo>
                    <a:pt x="0" y="0"/>
                  </a:lnTo>
                  <a:lnTo>
                    <a:pt x="195" y="0"/>
                  </a:lnTo>
                  <a:lnTo>
                    <a:pt x="195" y="10"/>
                  </a:lnTo>
                  <a:lnTo>
                    <a:pt x="9" y="10"/>
                  </a:lnTo>
                  <a:lnTo>
                    <a:pt x="9" y="147"/>
                  </a:lnTo>
                  <a:lnTo>
                    <a:pt x="224" y="147"/>
                  </a:lnTo>
                  <a:lnTo>
                    <a:pt x="224" y="39"/>
                  </a:lnTo>
                  <a:lnTo>
                    <a:pt x="234" y="39"/>
                  </a:lnTo>
                  <a:lnTo>
                    <a:pt x="234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057401" y="3095626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2025651" y="31273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2087563" y="3065463"/>
              <a:ext cx="15875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2119313" y="3065463"/>
              <a:ext cx="15875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2149476" y="3095626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3" name="Rectangle 41"/>
            <p:cNvSpPr>
              <a:spLocks noChangeArrowheads="1"/>
            </p:cNvSpPr>
            <p:nvPr/>
          </p:nvSpPr>
          <p:spPr bwMode="auto">
            <a:xfrm>
              <a:off x="2181226" y="3095626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4" name="Rectangle 42"/>
            <p:cNvSpPr>
              <a:spLocks noChangeArrowheads="1"/>
            </p:cNvSpPr>
            <p:nvPr/>
          </p:nvSpPr>
          <p:spPr bwMode="auto">
            <a:xfrm>
              <a:off x="2212976" y="3065463"/>
              <a:ext cx="14288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2243138" y="3033713"/>
              <a:ext cx="15875" cy="109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22989" y="1407560"/>
            <a:ext cx="4716667" cy="519872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r="15277" b="21185"/>
          <a:stretch/>
        </p:blipFill>
        <p:spPr>
          <a:xfrm>
            <a:off x="696975" y="1554192"/>
            <a:ext cx="4365718" cy="29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2FC779-CBCA-1C4F-ABBF-572EB2195FA8}"/>
              </a:ext>
            </a:extLst>
          </p:cNvPr>
          <p:cNvSpPr/>
          <p:nvPr/>
        </p:nvSpPr>
        <p:spPr>
          <a:xfrm>
            <a:off x="672123" y="126428"/>
            <a:ext cx="11478781" cy="861370"/>
          </a:xfrm>
          <a:prstGeom prst="rect">
            <a:avLst/>
          </a:prstGeom>
        </p:spPr>
        <p:txBody>
          <a:bodyPr wrap="square" lIns="121485" tIns="60760" rIns="121485" bIns="6076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1BCCB3"/>
                </a:solidFill>
              </a:rPr>
              <a:t>Участие государства и механизмы помощи инвесторам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white"/>
                </a:solidFill>
                <a:latin typeface="Century Gothic" panose="020B0502020202020204"/>
              </a:rPr>
              <a:t>с внесением изменений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законодательство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BCCB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893" y="245854"/>
            <a:ext cx="573986" cy="5739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white">
                    <a:lumMod val="75000"/>
                  </a:prstClr>
                </a:solidFill>
                <a:latin typeface="Century Gothic" panose="020B0502020202020204"/>
              </a:rPr>
              <a:t>4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893" y="1216726"/>
            <a:ext cx="5393355" cy="564994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6" y="1603798"/>
            <a:ext cx="3969911" cy="19650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7901" y="1264299"/>
            <a:ext cx="52465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chemeClr val="bg1"/>
                </a:solidFill>
              </a:rPr>
              <a:t>Симфонический дом Монреаля, Канада, открыт с </a:t>
            </a:r>
            <a:r>
              <a:rPr lang="ru-RU" sz="1100" i="1" dirty="0" smtClean="0">
                <a:solidFill>
                  <a:schemeClr val="bg1"/>
                </a:solidFill>
              </a:rPr>
              <a:t>2011 г.</a:t>
            </a:r>
            <a:endParaRPr lang="ru-RU" sz="1100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526111"/>
              </p:ext>
            </p:extLst>
          </p:nvPr>
        </p:nvGraphicFramePr>
        <p:xfrm>
          <a:off x="368886" y="3765580"/>
          <a:ext cx="4860000" cy="2848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420426229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09599852"/>
                    </a:ext>
                  </a:extLst>
                </a:gridCol>
              </a:tblGrid>
              <a:tr h="660105"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>
                          <a:solidFill>
                            <a:srgbClr val="1BCCB3"/>
                          </a:solidFill>
                        </a:rPr>
                        <a:t>Стороны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Частный</a:t>
                      </a:r>
                      <a:r>
                        <a:rPr lang="ru-RU" sz="1100" b="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партнер: </a:t>
                      </a:r>
                      <a:r>
                        <a:rPr lang="ru-RU" sz="11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SNC-</a:t>
                      </a:r>
                      <a:r>
                        <a:rPr lang="ru-RU" sz="11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Lavalin</a:t>
                      </a:r>
                      <a:endParaRPr lang="ru-RU" sz="11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Публичный партнер:</a:t>
                      </a:r>
                      <a:r>
                        <a:rPr lang="ru-RU" sz="1100" b="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Прав-во Квебека и </a:t>
                      </a:r>
                      <a:r>
                        <a:rPr lang="ru-RU" sz="1100" b="0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Минкульт</a:t>
                      </a:r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98728"/>
                  </a:ext>
                </a:extLst>
              </a:tr>
              <a:tr h="846289"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>
                          <a:solidFill>
                            <a:srgbClr val="1BCCB3"/>
                          </a:solidFill>
                        </a:rPr>
                        <a:t>Объем инвестиций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rgbClr val="1BCCB3"/>
                          </a:solidFill>
                        </a:rPr>
                        <a:t>259 млн канадских </a:t>
                      </a:r>
                      <a:r>
                        <a:rPr lang="en-US" sz="1100" b="0" dirty="0">
                          <a:solidFill>
                            <a:srgbClr val="1BCCB3"/>
                          </a:solidFill>
                        </a:rPr>
                        <a:t>$</a:t>
                      </a:r>
                      <a:r>
                        <a:rPr lang="ru-RU" sz="1100" b="0" dirty="0">
                          <a:solidFill>
                            <a:srgbClr val="1BCCB3"/>
                          </a:solidFill>
                        </a:rPr>
                        <a:t>,</a:t>
                      </a:r>
                      <a:r>
                        <a:rPr lang="ru-RU" sz="1100" b="0" baseline="0" dirty="0">
                          <a:solidFill>
                            <a:srgbClr val="1BCCB3"/>
                          </a:solidFill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bg1"/>
                          </a:solidFill>
                        </a:rPr>
                        <a:t>из них:</a:t>
                      </a:r>
                    </a:p>
                    <a:p>
                      <a:pPr marL="0" lvl="1" indent="0"/>
                      <a:r>
                        <a:rPr lang="ru-RU" sz="1100" b="0" dirty="0">
                          <a:solidFill>
                            <a:schemeClr val="bg1"/>
                          </a:solidFill>
                        </a:rPr>
                        <a:t>75</a:t>
                      </a:r>
                      <a:r>
                        <a:rPr lang="ru-RU" sz="1100" b="0" baseline="0" dirty="0">
                          <a:solidFill>
                            <a:schemeClr val="bg1"/>
                          </a:solidFill>
                        </a:rPr>
                        <a:t> млн </a:t>
                      </a:r>
                      <a:r>
                        <a:rPr lang="en-US" sz="1100" b="0" baseline="0" dirty="0">
                          <a:solidFill>
                            <a:schemeClr val="bg1"/>
                          </a:solidFill>
                        </a:rPr>
                        <a:t>$ - </a:t>
                      </a:r>
                      <a:r>
                        <a:rPr lang="ru-RU" sz="1100" b="0" baseline="0" dirty="0">
                          <a:solidFill>
                            <a:schemeClr val="bg1"/>
                          </a:solidFill>
                        </a:rPr>
                        <a:t>публичный партнёр + ежегодные платежи за доступность на стадии эксплуатации объекта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763832"/>
                  </a:ext>
                </a:extLst>
              </a:tr>
              <a:tr h="550589"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>
                          <a:solidFill>
                            <a:srgbClr val="1BCCB3"/>
                          </a:solidFill>
                        </a:rPr>
                        <a:t>Срок соглашения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rgbClr val="1BCCB3"/>
                          </a:solidFill>
                        </a:rPr>
                        <a:t>На 27</a:t>
                      </a:r>
                      <a:r>
                        <a:rPr lang="ru-RU" sz="1100" b="0" baseline="0" dirty="0">
                          <a:solidFill>
                            <a:srgbClr val="1BCCB3"/>
                          </a:solidFill>
                        </a:rPr>
                        <a:t> лет (частная собственность). </a:t>
                      </a:r>
                      <a:r>
                        <a:rPr lang="ru-RU" sz="1100" b="0" baseline="0" dirty="0">
                          <a:solidFill>
                            <a:schemeClr val="bg1"/>
                          </a:solidFill>
                        </a:rPr>
                        <a:t>Передача в публичную после окончания соглашения</a:t>
                      </a:r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45821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>
                          <a:solidFill>
                            <a:srgbClr val="1BCCB3"/>
                          </a:solidFill>
                        </a:rPr>
                        <a:t>Способ окупаемости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</a:rPr>
                        <a:t>Плата за доступность</a:t>
                      </a:r>
                    </a:p>
                    <a:p>
                      <a:r>
                        <a:rPr lang="ru-RU" sz="1100" b="0" dirty="0">
                          <a:solidFill>
                            <a:schemeClr val="bg1"/>
                          </a:solidFill>
                        </a:rPr>
                        <a:t>Оплата за билеты и др.</a:t>
                      </a:r>
                      <a:r>
                        <a:rPr lang="ru-RU" sz="1100" b="0" baseline="0" dirty="0">
                          <a:solidFill>
                            <a:schemeClr val="bg1"/>
                          </a:solidFill>
                        </a:rPr>
                        <a:t> услуги</a:t>
                      </a:r>
                    </a:p>
                    <a:p>
                      <a:r>
                        <a:rPr lang="ru-RU" sz="1100" b="0" baseline="0" dirty="0">
                          <a:solidFill>
                            <a:schemeClr val="bg1"/>
                          </a:solidFill>
                        </a:rPr>
                        <a:t>Проведение мероприятий на объекте (вкл. Аренду помещения)</a:t>
                      </a:r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4732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91382" y="1613388"/>
            <a:ext cx="56136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644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Проблема:</a:t>
            </a:r>
          </a:p>
          <a:p>
            <a:pPr lvl="0">
              <a:spcAft>
                <a:spcPts val="600"/>
              </a:spcAft>
              <a:defRPr/>
            </a:pPr>
            <a:r>
              <a:rPr lang="ru-RU" sz="1400" dirty="0">
                <a:solidFill>
                  <a:prstClr val="white"/>
                </a:solidFill>
              </a:rPr>
              <a:t>Крайне низкая экономическая привлекательность потенциальных инвестиций в культуру, в </a:t>
            </a:r>
            <a:r>
              <a:rPr lang="ru-RU" sz="1400" dirty="0" err="1">
                <a:solidFill>
                  <a:prstClr val="white"/>
                </a:solidFill>
              </a:rPr>
              <a:t>т.ч</a:t>
            </a:r>
            <a:r>
              <a:rPr lang="ru-RU" sz="1400" dirty="0">
                <a:solidFill>
                  <a:prstClr val="white"/>
                </a:solidFill>
              </a:rPr>
              <a:t>. с учетом действующих механизмов (налоговый вычет и т.п.)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91382" y="3103192"/>
            <a:ext cx="542868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BCCB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Результат:</a:t>
            </a:r>
          </a:p>
          <a:p>
            <a:pPr lvl="0">
              <a:spcAft>
                <a:spcPts val="600"/>
              </a:spcAft>
              <a:defRPr/>
            </a:pPr>
            <a:r>
              <a:rPr lang="ru-RU" sz="1400" dirty="0">
                <a:solidFill>
                  <a:prstClr val="white"/>
                </a:solidFill>
              </a:rPr>
              <a:t>Количество субъектов РФ с опытом привлечения частных инвестиций, в том числе на базе ГЧП в сфере культуры: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2024 г</a:t>
            </a:r>
            <a:r>
              <a:rPr lang="ru-RU" sz="1400" dirty="0">
                <a:solidFill>
                  <a:prstClr val="white"/>
                </a:solidFill>
              </a:rPr>
              <a:t>. – не менее 40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white"/>
                </a:solidFill>
              </a:rPr>
              <a:t>2030 г</a:t>
            </a:r>
            <a:r>
              <a:rPr lang="ru-RU" sz="1400" dirty="0">
                <a:solidFill>
                  <a:prstClr val="white"/>
                </a:solidFill>
              </a:rPr>
              <a:t>. – все </a:t>
            </a:r>
            <a:r>
              <a:rPr lang="ru-RU" sz="1400" dirty="0" smtClean="0">
                <a:solidFill>
                  <a:prstClr val="white"/>
                </a:solidFill>
              </a:rPr>
              <a:t>субъекты РФ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1431" y="5155734"/>
            <a:ext cx="579960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4AAC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Ресурсы и финансирование:</a:t>
            </a:r>
          </a:p>
          <a:p>
            <a:pPr lvl="0">
              <a:spcAft>
                <a:spcPts val="600"/>
              </a:spcAft>
              <a:defRPr/>
            </a:pPr>
            <a:r>
              <a:rPr lang="ru-RU" sz="1400" dirty="0">
                <a:solidFill>
                  <a:prstClr val="white"/>
                </a:solidFill>
              </a:rPr>
              <a:t>Зависит от конкретных механизмов и проектов (подлежит индивид. расчету)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305187" y="3016994"/>
            <a:ext cx="5499377" cy="0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6305187" y="4957094"/>
            <a:ext cx="5499377" cy="0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</p:spPr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65" y="1592840"/>
            <a:ext cx="359625" cy="351552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747052" y="5127212"/>
            <a:ext cx="451716" cy="451715"/>
            <a:chOff x="4357688" y="3584576"/>
            <a:chExt cx="496888" cy="496887"/>
          </a:xfrm>
          <a:solidFill>
            <a:srgbClr val="04AAC1"/>
          </a:solidFill>
        </p:grpSpPr>
        <p:sp>
          <p:nvSpPr>
            <p:cNvPr id="15" name="Freeform 162"/>
            <p:cNvSpPr>
              <a:spLocks/>
            </p:cNvSpPr>
            <p:nvPr/>
          </p:nvSpPr>
          <p:spPr bwMode="auto">
            <a:xfrm>
              <a:off x="4413251" y="3783013"/>
              <a:ext cx="74613" cy="42863"/>
            </a:xfrm>
            <a:custGeom>
              <a:avLst/>
              <a:gdLst>
                <a:gd name="T0" fmla="*/ 19 w 38"/>
                <a:gd name="T1" fmla="*/ 22 h 22"/>
                <a:gd name="T2" fmla="*/ 16 w 38"/>
                <a:gd name="T3" fmla="*/ 21 h 22"/>
                <a:gd name="T4" fmla="*/ 0 w 38"/>
                <a:gd name="T5" fmla="*/ 5 h 22"/>
                <a:gd name="T6" fmla="*/ 6 w 38"/>
                <a:gd name="T7" fmla="*/ 0 h 22"/>
                <a:gd name="T8" fmla="*/ 19 w 38"/>
                <a:gd name="T9" fmla="*/ 13 h 22"/>
                <a:gd name="T10" fmla="*/ 32 w 38"/>
                <a:gd name="T11" fmla="*/ 0 h 22"/>
                <a:gd name="T12" fmla="*/ 38 w 38"/>
                <a:gd name="T13" fmla="*/ 5 h 22"/>
                <a:gd name="T14" fmla="*/ 22 w 38"/>
                <a:gd name="T15" fmla="*/ 21 h 22"/>
                <a:gd name="T16" fmla="*/ 19 w 38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2">
                  <a:moveTo>
                    <a:pt x="19" y="22"/>
                  </a:moveTo>
                  <a:cubicBezTo>
                    <a:pt x="18" y="22"/>
                    <a:pt x="17" y="22"/>
                    <a:pt x="16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2"/>
                    <a:pt x="20" y="22"/>
                    <a:pt x="19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" name="Freeform 163"/>
            <p:cNvSpPr>
              <a:spLocks/>
            </p:cNvSpPr>
            <p:nvPr/>
          </p:nvSpPr>
          <p:spPr bwMode="auto">
            <a:xfrm>
              <a:off x="4443413" y="3662363"/>
              <a:ext cx="209550" cy="155575"/>
            </a:xfrm>
            <a:custGeom>
              <a:avLst/>
              <a:gdLst>
                <a:gd name="T0" fmla="*/ 8 w 108"/>
                <a:gd name="T1" fmla="*/ 80 h 80"/>
                <a:gd name="T2" fmla="*/ 0 w 108"/>
                <a:gd name="T3" fmla="*/ 80 h 80"/>
                <a:gd name="T4" fmla="*/ 0 w 108"/>
                <a:gd name="T5" fmla="*/ 32 h 80"/>
                <a:gd name="T6" fmla="*/ 32 w 108"/>
                <a:gd name="T7" fmla="*/ 0 h 80"/>
                <a:gd name="T8" fmla="*/ 108 w 108"/>
                <a:gd name="T9" fmla="*/ 0 h 80"/>
                <a:gd name="T10" fmla="*/ 108 w 108"/>
                <a:gd name="T11" fmla="*/ 8 h 80"/>
                <a:gd name="T12" fmla="*/ 32 w 108"/>
                <a:gd name="T13" fmla="*/ 8 h 80"/>
                <a:gd name="T14" fmla="*/ 8 w 108"/>
                <a:gd name="T15" fmla="*/ 32 h 80"/>
                <a:gd name="T16" fmla="*/ 8 w 108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0">
                  <a:moveTo>
                    <a:pt x="8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lnTo>
                    <a:pt x="8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" name="Freeform 164"/>
            <p:cNvSpPr>
              <a:spLocks/>
            </p:cNvSpPr>
            <p:nvPr/>
          </p:nvSpPr>
          <p:spPr bwMode="auto">
            <a:xfrm>
              <a:off x="4724401" y="3825876"/>
              <a:ext cx="73025" cy="44450"/>
            </a:xfrm>
            <a:custGeom>
              <a:avLst/>
              <a:gdLst>
                <a:gd name="T0" fmla="*/ 32 w 38"/>
                <a:gd name="T1" fmla="*/ 23 h 23"/>
                <a:gd name="T2" fmla="*/ 19 w 38"/>
                <a:gd name="T3" fmla="*/ 10 h 23"/>
                <a:gd name="T4" fmla="*/ 6 w 38"/>
                <a:gd name="T5" fmla="*/ 23 h 23"/>
                <a:gd name="T6" fmla="*/ 0 w 38"/>
                <a:gd name="T7" fmla="*/ 18 h 23"/>
                <a:gd name="T8" fmla="*/ 16 w 38"/>
                <a:gd name="T9" fmla="*/ 2 h 23"/>
                <a:gd name="T10" fmla="*/ 22 w 38"/>
                <a:gd name="T11" fmla="*/ 2 h 23"/>
                <a:gd name="T12" fmla="*/ 38 w 38"/>
                <a:gd name="T13" fmla="*/ 18 h 23"/>
                <a:gd name="T14" fmla="*/ 32 w 38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3">
                  <a:moveTo>
                    <a:pt x="32" y="23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0" y="0"/>
                    <a:pt x="22" y="2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32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" name="Freeform 165"/>
            <p:cNvSpPr>
              <a:spLocks/>
            </p:cNvSpPr>
            <p:nvPr/>
          </p:nvSpPr>
          <p:spPr bwMode="auto">
            <a:xfrm>
              <a:off x="4559301" y="3833813"/>
              <a:ext cx="209550" cy="153988"/>
            </a:xfrm>
            <a:custGeom>
              <a:avLst/>
              <a:gdLst>
                <a:gd name="T0" fmla="*/ 76 w 108"/>
                <a:gd name="T1" fmla="*/ 80 h 80"/>
                <a:gd name="T2" fmla="*/ 0 w 108"/>
                <a:gd name="T3" fmla="*/ 80 h 80"/>
                <a:gd name="T4" fmla="*/ 0 w 108"/>
                <a:gd name="T5" fmla="*/ 72 h 80"/>
                <a:gd name="T6" fmla="*/ 76 w 108"/>
                <a:gd name="T7" fmla="*/ 72 h 80"/>
                <a:gd name="T8" fmla="*/ 100 w 108"/>
                <a:gd name="T9" fmla="*/ 48 h 80"/>
                <a:gd name="T10" fmla="*/ 100 w 108"/>
                <a:gd name="T11" fmla="*/ 0 h 80"/>
                <a:gd name="T12" fmla="*/ 108 w 108"/>
                <a:gd name="T13" fmla="*/ 0 h 80"/>
                <a:gd name="T14" fmla="*/ 108 w 108"/>
                <a:gd name="T15" fmla="*/ 48 h 80"/>
                <a:gd name="T16" fmla="*/ 76 w 108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0">
                  <a:moveTo>
                    <a:pt x="76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89" y="72"/>
                    <a:pt x="100" y="62"/>
                    <a:pt x="100" y="4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66"/>
                    <a:pt x="94" y="80"/>
                    <a:pt x="76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9" name="Freeform 166"/>
            <p:cNvSpPr>
              <a:spLocks noEditPoints="1"/>
            </p:cNvSpPr>
            <p:nvPr/>
          </p:nvSpPr>
          <p:spPr bwMode="auto">
            <a:xfrm>
              <a:off x="4559301" y="3740151"/>
              <a:ext cx="93663" cy="107950"/>
            </a:xfrm>
            <a:custGeom>
              <a:avLst/>
              <a:gdLst>
                <a:gd name="T0" fmla="*/ 24 w 48"/>
                <a:gd name="T1" fmla="*/ 56 h 56"/>
                <a:gd name="T2" fmla="*/ 0 w 48"/>
                <a:gd name="T3" fmla="*/ 26 h 56"/>
                <a:gd name="T4" fmla="*/ 24 w 48"/>
                <a:gd name="T5" fmla="*/ 0 h 56"/>
                <a:gd name="T6" fmla="*/ 48 w 48"/>
                <a:gd name="T7" fmla="*/ 26 h 56"/>
                <a:gd name="T8" fmla="*/ 24 w 48"/>
                <a:gd name="T9" fmla="*/ 56 h 56"/>
                <a:gd name="T10" fmla="*/ 24 w 48"/>
                <a:gd name="T11" fmla="*/ 8 h 56"/>
                <a:gd name="T12" fmla="*/ 8 w 48"/>
                <a:gd name="T13" fmla="*/ 26 h 56"/>
                <a:gd name="T14" fmla="*/ 24 w 48"/>
                <a:gd name="T15" fmla="*/ 48 h 56"/>
                <a:gd name="T16" fmla="*/ 40 w 48"/>
                <a:gd name="T17" fmla="*/ 26 h 56"/>
                <a:gd name="T18" fmla="*/ 24 w 48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>
                  <a:moveTo>
                    <a:pt x="24" y="56"/>
                  </a:moveTo>
                  <a:cubicBezTo>
                    <a:pt x="10" y="56"/>
                    <a:pt x="0" y="44"/>
                    <a:pt x="0" y="26"/>
                  </a:cubicBezTo>
                  <a:cubicBezTo>
                    <a:pt x="0" y="14"/>
                    <a:pt x="3" y="0"/>
                    <a:pt x="24" y="0"/>
                  </a:cubicBezTo>
                  <a:cubicBezTo>
                    <a:pt x="45" y="0"/>
                    <a:pt x="48" y="14"/>
                    <a:pt x="48" y="26"/>
                  </a:cubicBezTo>
                  <a:cubicBezTo>
                    <a:pt x="48" y="44"/>
                    <a:pt x="38" y="56"/>
                    <a:pt x="24" y="56"/>
                  </a:cubicBezTo>
                  <a:close/>
                  <a:moveTo>
                    <a:pt x="24" y="8"/>
                  </a:moveTo>
                  <a:cubicBezTo>
                    <a:pt x="12" y="8"/>
                    <a:pt x="8" y="13"/>
                    <a:pt x="8" y="26"/>
                  </a:cubicBezTo>
                  <a:cubicBezTo>
                    <a:pt x="8" y="37"/>
                    <a:pt x="14" y="48"/>
                    <a:pt x="24" y="48"/>
                  </a:cubicBezTo>
                  <a:cubicBezTo>
                    <a:pt x="34" y="48"/>
                    <a:pt x="40" y="37"/>
                    <a:pt x="40" y="26"/>
                  </a:cubicBezTo>
                  <a:cubicBezTo>
                    <a:pt x="40" y="13"/>
                    <a:pt x="36" y="8"/>
                    <a:pt x="2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Freeform 167"/>
            <p:cNvSpPr>
              <a:spLocks/>
            </p:cNvSpPr>
            <p:nvPr/>
          </p:nvSpPr>
          <p:spPr bwMode="auto">
            <a:xfrm>
              <a:off x="4521201" y="3827463"/>
              <a:ext cx="169863" cy="82550"/>
            </a:xfrm>
            <a:custGeom>
              <a:avLst/>
              <a:gdLst>
                <a:gd name="T0" fmla="*/ 76 w 88"/>
                <a:gd name="T1" fmla="*/ 43 h 43"/>
                <a:gd name="T2" fmla="*/ 12 w 88"/>
                <a:gd name="T3" fmla="*/ 43 h 43"/>
                <a:gd name="T4" fmla="*/ 0 w 88"/>
                <a:gd name="T5" fmla="*/ 27 h 43"/>
                <a:gd name="T6" fmla="*/ 0 w 88"/>
                <a:gd name="T7" fmla="*/ 17 h 43"/>
                <a:gd name="T8" fmla="*/ 30 w 88"/>
                <a:gd name="T9" fmla="*/ 0 h 43"/>
                <a:gd name="T10" fmla="*/ 34 w 88"/>
                <a:gd name="T11" fmla="*/ 7 h 43"/>
                <a:gd name="T12" fmla="*/ 8 w 88"/>
                <a:gd name="T13" fmla="*/ 22 h 43"/>
                <a:gd name="T14" fmla="*/ 8 w 88"/>
                <a:gd name="T15" fmla="*/ 27 h 43"/>
                <a:gd name="T16" fmla="*/ 12 w 88"/>
                <a:gd name="T17" fmla="*/ 35 h 43"/>
                <a:gd name="T18" fmla="*/ 76 w 88"/>
                <a:gd name="T19" fmla="*/ 35 h 43"/>
                <a:gd name="T20" fmla="*/ 80 w 88"/>
                <a:gd name="T21" fmla="*/ 27 h 43"/>
                <a:gd name="T22" fmla="*/ 80 w 88"/>
                <a:gd name="T23" fmla="*/ 22 h 43"/>
                <a:gd name="T24" fmla="*/ 54 w 88"/>
                <a:gd name="T25" fmla="*/ 7 h 43"/>
                <a:gd name="T26" fmla="*/ 58 w 88"/>
                <a:gd name="T27" fmla="*/ 0 h 43"/>
                <a:gd name="T28" fmla="*/ 88 w 88"/>
                <a:gd name="T29" fmla="*/ 17 h 43"/>
                <a:gd name="T30" fmla="*/ 88 w 88"/>
                <a:gd name="T31" fmla="*/ 27 h 43"/>
                <a:gd name="T32" fmla="*/ 76 w 88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43">
                  <a:moveTo>
                    <a:pt x="76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2"/>
                    <a:pt x="11" y="35"/>
                    <a:pt x="12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80" y="32"/>
                    <a:pt x="80" y="2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36"/>
                    <a:pt x="82" y="43"/>
                    <a:pt x="76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1" name="Freeform 168"/>
            <p:cNvSpPr>
              <a:spLocks noEditPoints="1"/>
            </p:cNvSpPr>
            <p:nvPr/>
          </p:nvSpPr>
          <p:spPr bwMode="auto">
            <a:xfrm>
              <a:off x="4395788" y="3910013"/>
              <a:ext cx="93663" cy="109538"/>
            </a:xfrm>
            <a:custGeom>
              <a:avLst/>
              <a:gdLst>
                <a:gd name="T0" fmla="*/ 24 w 48"/>
                <a:gd name="T1" fmla="*/ 56 h 56"/>
                <a:gd name="T2" fmla="*/ 0 w 48"/>
                <a:gd name="T3" fmla="*/ 26 h 56"/>
                <a:gd name="T4" fmla="*/ 24 w 48"/>
                <a:gd name="T5" fmla="*/ 0 h 56"/>
                <a:gd name="T6" fmla="*/ 48 w 48"/>
                <a:gd name="T7" fmla="*/ 26 h 56"/>
                <a:gd name="T8" fmla="*/ 24 w 48"/>
                <a:gd name="T9" fmla="*/ 56 h 56"/>
                <a:gd name="T10" fmla="*/ 24 w 48"/>
                <a:gd name="T11" fmla="*/ 8 h 56"/>
                <a:gd name="T12" fmla="*/ 8 w 48"/>
                <a:gd name="T13" fmla="*/ 26 h 56"/>
                <a:gd name="T14" fmla="*/ 24 w 48"/>
                <a:gd name="T15" fmla="*/ 48 h 56"/>
                <a:gd name="T16" fmla="*/ 40 w 48"/>
                <a:gd name="T17" fmla="*/ 26 h 56"/>
                <a:gd name="T18" fmla="*/ 24 w 48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>
                  <a:moveTo>
                    <a:pt x="24" y="56"/>
                  </a:moveTo>
                  <a:cubicBezTo>
                    <a:pt x="10" y="56"/>
                    <a:pt x="0" y="44"/>
                    <a:pt x="0" y="26"/>
                  </a:cubicBezTo>
                  <a:cubicBezTo>
                    <a:pt x="0" y="14"/>
                    <a:pt x="3" y="0"/>
                    <a:pt x="24" y="0"/>
                  </a:cubicBezTo>
                  <a:cubicBezTo>
                    <a:pt x="45" y="0"/>
                    <a:pt x="48" y="14"/>
                    <a:pt x="48" y="26"/>
                  </a:cubicBezTo>
                  <a:cubicBezTo>
                    <a:pt x="48" y="44"/>
                    <a:pt x="38" y="56"/>
                    <a:pt x="24" y="56"/>
                  </a:cubicBezTo>
                  <a:close/>
                  <a:moveTo>
                    <a:pt x="24" y="8"/>
                  </a:moveTo>
                  <a:cubicBezTo>
                    <a:pt x="12" y="8"/>
                    <a:pt x="8" y="13"/>
                    <a:pt x="8" y="26"/>
                  </a:cubicBezTo>
                  <a:cubicBezTo>
                    <a:pt x="8" y="37"/>
                    <a:pt x="14" y="48"/>
                    <a:pt x="24" y="48"/>
                  </a:cubicBezTo>
                  <a:cubicBezTo>
                    <a:pt x="34" y="48"/>
                    <a:pt x="40" y="37"/>
                    <a:pt x="40" y="26"/>
                  </a:cubicBezTo>
                  <a:cubicBezTo>
                    <a:pt x="40" y="13"/>
                    <a:pt x="36" y="8"/>
                    <a:pt x="2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Freeform 169"/>
            <p:cNvSpPr>
              <a:spLocks/>
            </p:cNvSpPr>
            <p:nvPr/>
          </p:nvSpPr>
          <p:spPr bwMode="auto">
            <a:xfrm>
              <a:off x="4357688" y="3998913"/>
              <a:ext cx="169863" cy="82550"/>
            </a:xfrm>
            <a:custGeom>
              <a:avLst/>
              <a:gdLst>
                <a:gd name="T0" fmla="*/ 76 w 88"/>
                <a:gd name="T1" fmla="*/ 43 h 43"/>
                <a:gd name="T2" fmla="*/ 12 w 88"/>
                <a:gd name="T3" fmla="*/ 43 h 43"/>
                <a:gd name="T4" fmla="*/ 0 w 88"/>
                <a:gd name="T5" fmla="*/ 27 h 43"/>
                <a:gd name="T6" fmla="*/ 0 w 88"/>
                <a:gd name="T7" fmla="*/ 17 h 43"/>
                <a:gd name="T8" fmla="*/ 30 w 88"/>
                <a:gd name="T9" fmla="*/ 0 h 43"/>
                <a:gd name="T10" fmla="*/ 34 w 88"/>
                <a:gd name="T11" fmla="*/ 7 h 43"/>
                <a:gd name="T12" fmla="*/ 8 w 88"/>
                <a:gd name="T13" fmla="*/ 22 h 43"/>
                <a:gd name="T14" fmla="*/ 8 w 88"/>
                <a:gd name="T15" fmla="*/ 27 h 43"/>
                <a:gd name="T16" fmla="*/ 12 w 88"/>
                <a:gd name="T17" fmla="*/ 35 h 43"/>
                <a:gd name="T18" fmla="*/ 76 w 88"/>
                <a:gd name="T19" fmla="*/ 35 h 43"/>
                <a:gd name="T20" fmla="*/ 80 w 88"/>
                <a:gd name="T21" fmla="*/ 27 h 43"/>
                <a:gd name="T22" fmla="*/ 80 w 88"/>
                <a:gd name="T23" fmla="*/ 22 h 43"/>
                <a:gd name="T24" fmla="*/ 54 w 88"/>
                <a:gd name="T25" fmla="*/ 7 h 43"/>
                <a:gd name="T26" fmla="*/ 58 w 88"/>
                <a:gd name="T27" fmla="*/ 0 h 43"/>
                <a:gd name="T28" fmla="*/ 88 w 88"/>
                <a:gd name="T29" fmla="*/ 17 h 43"/>
                <a:gd name="T30" fmla="*/ 88 w 88"/>
                <a:gd name="T31" fmla="*/ 27 h 43"/>
                <a:gd name="T32" fmla="*/ 76 w 88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43">
                  <a:moveTo>
                    <a:pt x="76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2"/>
                    <a:pt x="11" y="35"/>
                    <a:pt x="12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80" y="32"/>
                    <a:pt x="80" y="2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36"/>
                    <a:pt x="82" y="43"/>
                    <a:pt x="76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3" name="Freeform 170"/>
            <p:cNvSpPr>
              <a:spLocks noEditPoints="1"/>
            </p:cNvSpPr>
            <p:nvPr/>
          </p:nvSpPr>
          <p:spPr bwMode="auto">
            <a:xfrm>
              <a:off x="4722813" y="3584576"/>
              <a:ext cx="92075" cy="107950"/>
            </a:xfrm>
            <a:custGeom>
              <a:avLst/>
              <a:gdLst>
                <a:gd name="T0" fmla="*/ 24 w 48"/>
                <a:gd name="T1" fmla="*/ 56 h 56"/>
                <a:gd name="T2" fmla="*/ 0 w 48"/>
                <a:gd name="T3" fmla="*/ 26 h 56"/>
                <a:gd name="T4" fmla="*/ 24 w 48"/>
                <a:gd name="T5" fmla="*/ 0 h 56"/>
                <a:gd name="T6" fmla="*/ 48 w 48"/>
                <a:gd name="T7" fmla="*/ 26 h 56"/>
                <a:gd name="T8" fmla="*/ 24 w 48"/>
                <a:gd name="T9" fmla="*/ 56 h 56"/>
                <a:gd name="T10" fmla="*/ 24 w 48"/>
                <a:gd name="T11" fmla="*/ 8 h 56"/>
                <a:gd name="T12" fmla="*/ 8 w 48"/>
                <a:gd name="T13" fmla="*/ 26 h 56"/>
                <a:gd name="T14" fmla="*/ 24 w 48"/>
                <a:gd name="T15" fmla="*/ 48 h 56"/>
                <a:gd name="T16" fmla="*/ 40 w 48"/>
                <a:gd name="T17" fmla="*/ 26 h 56"/>
                <a:gd name="T18" fmla="*/ 24 w 48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>
                  <a:moveTo>
                    <a:pt x="24" y="56"/>
                  </a:moveTo>
                  <a:cubicBezTo>
                    <a:pt x="10" y="56"/>
                    <a:pt x="0" y="44"/>
                    <a:pt x="0" y="26"/>
                  </a:cubicBezTo>
                  <a:cubicBezTo>
                    <a:pt x="0" y="14"/>
                    <a:pt x="3" y="0"/>
                    <a:pt x="24" y="0"/>
                  </a:cubicBezTo>
                  <a:cubicBezTo>
                    <a:pt x="45" y="0"/>
                    <a:pt x="48" y="14"/>
                    <a:pt x="48" y="26"/>
                  </a:cubicBezTo>
                  <a:cubicBezTo>
                    <a:pt x="48" y="44"/>
                    <a:pt x="38" y="56"/>
                    <a:pt x="24" y="56"/>
                  </a:cubicBezTo>
                  <a:close/>
                  <a:moveTo>
                    <a:pt x="24" y="8"/>
                  </a:moveTo>
                  <a:cubicBezTo>
                    <a:pt x="12" y="8"/>
                    <a:pt x="8" y="13"/>
                    <a:pt x="8" y="26"/>
                  </a:cubicBezTo>
                  <a:cubicBezTo>
                    <a:pt x="8" y="37"/>
                    <a:pt x="14" y="48"/>
                    <a:pt x="24" y="48"/>
                  </a:cubicBezTo>
                  <a:cubicBezTo>
                    <a:pt x="34" y="48"/>
                    <a:pt x="40" y="37"/>
                    <a:pt x="40" y="26"/>
                  </a:cubicBezTo>
                  <a:cubicBezTo>
                    <a:pt x="40" y="13"/>
                    <a:pt x="36" y="8"/>
                    <a:pt x="2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Freeform 171"/>
            <p:cNvSpPr>
              <a:spLocks/>
            </p:cNvSpPr>
            <p:nvPr/>
          </p:nvSpPr>
          <p:spPr bwMode="auto">
            <a:xfrm>
              <a:off x="4683126" y="3671888"/>
              <a:ext cx="171450" cy="84138"/>
            </a:xfrm>
            <a:custGeom>
              <a:avLst/>
              <a:gdLst>
                <a:gd name="T0" fmla="*/ 76 w 88"/>
                <a:gd name="T1" fmla="*/ 43 h 43"/>
                <a:gd name="T2" fmla="*/ 12 w 88"/>
                <a:gd name="T3" fmla="*/ 43 h 43"/>
                <a:gd name="T4" fmla="*/ 0 w 88"/>
                <a:gd name="T5" fmla="*/ 27 h 43"/>
                <a:gd name="T6" fmla="*/ 0 w 88"/>
                <a:gd name="T7" fmla="*/ 17 h 43"/>
                <a:gd name="T8" fmla="*/ 30 w 88"/>
                <a:gd name="T9" fmla="*/ 0 h 43"/>
                <a:gd name="T10" fmla="*/ 34 w 88"/>
                <a:gd name="T11" fmla="*/ 7 h 43"/>
                <a:gd name="T12" fmla="*/ 8 w 88"/>
                <a:gd name="T13" fmla="*/ 22 h 43"/>
                <a:gd name="T14" fmla="*/ 8 w 88"/>
                <a:gd name="T15" fmla="*/ 27 h 43"/>
                <a:gd name="T16" fmla="*/ 12 w 88"/>
                <a:gd name="T17" fmla="*/ 35 h 43"/>
                <a:gd name="T18" fmla="*/ 76 w 88"/>
                <a:gd name="T19" fmla="*/ 35 h 43"/>
                <a:gd name="T20" fmla="*/ 80 w 88"/>
                <a:gd name="T21" fmla="*/ 27 h 43"/>
                <a:gd name="T22" fmla="*/ 80 w 88"/>
                <a:gd name="T23" fmla="*/ 22 h 43"/>
                <a:gd name="T24" fmla="*/ 54 w 88"/>
                <a:gd name="T25" fmla="*/ 7 h 43"/>
                <a:gd name="T26" fmla="*/ 58 w 88"/>
                <a:gd name="T27" fmla="*/ 0 h 43"/>
                <a:gd name="T28" fmla="*/ 88 w 88"/>
                <a:gd name="T29" fmla="*/ 17 h 43"/>
                <a:gd name="T30" fmla="*/ 88 w 88"/>
                <a:gd name="T31" fmla="*/ 27 h 43"/>
                <a:gd name="T32" fmla="*/ 76 w 88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43">
                  <a:moveTo>
                    <a:pt x="76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2"/>
                    <a:pt x="11" y="35"/>
                    <a:pt x="12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80" y="32"/>
                    <a:pt x="80" y="2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36"/>
                    <a:pt x="82" y="43"/>
                    <a:pt x="76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695885" y="3152088"/>
            <a:ext cx="409339" cy="339148"/>
            <a:chOff x="1879601" y="2894013"/>
            <a:chExt cx="495300" cy="373063"/>
          </a:xfrm>
          <a:solidFill>
            <a:srgbClr val="1BCCB3"/>
          </a:solidFill>
        </p:grpSpPr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2281238" y="2894013"/>
              <a:ext cx="63500" cy="61913"/>
            </a:xfrm>
            <a:custGeom>
              <a:avLst/>
              <a:gdLst>
                <a:gd name="T0" fmla="*/ 40 w 40"/>
                <a:gd name="T1" fmla="*/ 39 h 39"/>
                <a:gd name="T2" fmla="*/ 30 w 40"/>
                <a:gd name="T3" fmla="*/ 39 h 39"/>
                <a:gd name="T4" fmla="*/ 30 w 40"/>
                <a:gd name="T5" fmla="*/ 10 h 39"/>
                <a:gd name="T6" fmla="*/ 0 w 40"/>
                <a:gd name="T7" fmla="*/ 10 h 39"/>
                <a:gd name="T8" fmla="*/ 0 w 40"/>
                <a:gd name="T9" fmla="*/ 0 h 39"/>
                <a:gd name="T10" fmla="*/ 40 w 40"/>
                <a:gd name="T11" fmla="*/ 0 h 39"/>
                <a:gd name="T12" fmla="*/ 40 w 40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9">
                  <a:moveTo>
                    <a:pt x="40" y="39"/>
                  </a:moveTo>
                  <a:lnTo>
                    <a:pt x="30" y="39"/>
                  </a:lnTo>
                  <a:lnTo>
                    <a:pt x="3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1973263" y="2898776"/>
              <a:ext cx="368300" cy="242888"/>
            </a:xfrm>
            <a:custGeom>
              <a:avLst/>
              <a:gdLst>
                <a:gd name="T0" fmla="*/ 8 w 232"/>
                <a:gd name="T1" fmla="*/ 153 h 153"/>
                <a:gd name="T2" fmla="*/ 0 w 232"/>
                <a:gd name="T3" fmla="*/ 146 h 153"/>
                <a:gd name="T4" fmla="*/ 87 w 232"/>
                <a:gd name="T5" fmla="*/ 60 h 153"/>
                <a:gd name="T6" fmla="*/ 126 w 232"/>
                <a:gd name="T7" fmla="*/ 99 h 153"/>
                <a:gd name="T8" fmla="*/ 225 w 232"/>
                <a:gd name="T9" fmla="*/ 0 h 153"/>
                <a:gd name="T10" fmla="*/ 232 w 232"/>
                <a:gd name="T11" fmla="*/ 6 h 153"/>
                <a:gd name="T12" fmla="*/ 126 w 232"/>
                <a:gd name="T13" fmla="*/ 112 h 153"/>
                <a:gd name="T14" fmla="*/ 87 w 232"/>
                <a:gd name="T15" fmla="*/ 73 h 153"/>
                <a:gd name="T16" fmla="*/ 8 w 232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53">
                  <a:moveTo>
                    <a:pt x="8" y="153"/>
                  </a:moveTo>
                  <a:lnTo>
                    <a:pt x="0" y="146"/>
                  </a:lnTo>
                  <a:lnTo>
                    <a:pt x="87" y="60"/>
                  </a:lnTo>
                  <a:lnTo>
                    <a:pt x="126" y="99"/>
                  </a:lnTo>
                  <a:lnTo>
                    <a:pt x="225" y="0"/>
                  </a:lnTo>
                  <a:lnTo>
                    <a:pt x="232" y="6"/>
                  </a:lnTo>
                  <a:lnTo>
                    <a:pt x="126" y="112"/>
                  </a:lnTo>
                  <a:lnTo>
                    <a:pt x="87" y="73"/>
                  </a:lnTo>
                  <a:lnTo>
                    <a:pt x="8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Freeform 32"/>
            <p:cNvSpPr>
              <a:spLocks noEditPoints="1"/>
            </p:cNvSpPr>
            <p:nvPr/>
          </p:nvSpPr>
          <p:spPr bwMode="auto">
            <a:xfrm>
              <a:off x="1879601" y="3205163"/>
              <a:ext cx="495300" cy="61913"/>
            </a:xfrm>
            <a:custGeom>
              <a:avLst/>
              <a:gdLst>
                <a:gd name="T0" fmla="*/ 290 w 312"/>
                <a:gd name="T1" fmla="*/ 39 h 39"/>
                <a:gd name="T2" fmla="*/ 23 w 312"/>
                <a:gd name="T3" fmla="*/ 39 h 39"/>
                <a:gd name="T4" fmla="*/ 0 w 312"/>
                <a:gd name="T5" fmla="*/ 17 h 39"/>
                <a:gd name="T6" fmla="*/ 0 w 312"/>
                <a:gd name="T7" fmla="*/ 0 h 39"/>
                <a:gd name="T8" fmla="*/ 124 w 312"/>
                <a:gd name="T9" fmla="*/ 0 h 39"/>
                <a:gd name="T10" fmla="*/ 134 w 312"/>
                <a:gd name="T11" fmla="*/ 10 h 39"/>
                <a:gd name="T12" fmla="*/ 179 w 312"/>
                <a:gd name="T13" fmla="*/ 10 h 39"/>
                <a:gd name="T14" fmla="*/ 189 w 312"/>
                <a:gd name="T15" fmla="*/ 0 h 39"/>
                <a:gd name="T16" fmla="*/ 312 w 312"/>
                <a:gd name="T17" fmla="*/ 0 h 39"/>
                <a:gd name="T18" fmla="*/ 312 w 312"/>
                <a:gd name="T19" fmla="*/ 17 h 39"/>
                <a:gd name="T20" fmla="*/ 290 w 312"/>
                <a:gd name="T21" fmla="*/ 39 h 39"/>
                <a:gd name="T22" fmla="*/ 26 w 312"/>
                <a:gd name="T23" fmla="*/ 29 h 39"/>
                <a:gd name="T24" fmla="*/ 286 w 312"/>
                <a:gd name="T25" fmla="*/ 29 h 39"/>
                <a:gd name="T26" fmla="*/ 302 w 312"/>
                <a:gd name="T27" fmla="*/ 13 h 39"/>
                <a:gd name="T28" fmla="*/ 302 w 312"/>
                <a:gd name="T29" fmla="*/ 10 h 39"/>
                <a:gd name="T30" fmla="*/ 192 w 312"/>
                <a:gd name="T31" fmla="*/ 10 h 39"/>
                <a:gd name="T32" fmla="*/ 183 w 312"/>
                <a:gd name="T33" fmla="*/ 19 h 39"/>
                <a:gd name="T34" fmla="*/ 130 w 312"/>
                <a:gd name="T35" fmla="*/ 19 h 39"/>
                <a:gd name="T36" fmla="*/ 120 w 312"/>
                <a:gd name="T37" fmla="*/ 10 h 39"/>
                <a:gd name="T38" fmla="*/ 9 w 312"/>
                <a:gd name="T39" fmla="*/ 10 h 39"/>
                <a:gd name="T40" fmla="*/ 9 w 312"/>
                <a:gd name="T41" fmla="*/ 13 h 39"/>
                <a:gd name="T42" fmla="*/ 26 w 312"/>
                <a:gd name="T43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2" h="39">
                  <a:moveTo>
                    <a:pt x="290" y="39"/>
                  </a:moveTo>
                  <a:lnTo>
                    <a:pt x="23" y="3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24" y="0"/>
                  </a:lnTo>
                  <a:lnTo>
                    <a:pt x="134" y="10"/>
                  </a:lnTo>
                  <a:lnTo>
                    <a:pt x="179" y="10"/>
                  </a:lnTo>
                  <a:lnTo>
                    <a:pt x="189" y="0"/>
                  </a:lnTo>
                  <a:lnTo>
                    <a:pt x="312" y="0"/>
                  </a:lnTo>
                  <a:lnTo>
                    <a:pt x="312" y="17"/>
                  </a:lnTo>
                  <a:lnTo>
                    <a:pt x="290" y="39"/>
                  </a:lnTo>
                  <a:close/>
                  <a:moveTo>
                    <a:pt x="26" y="29"/>
                  </a:moveTo>
                  <a:lnTo>
                    <a:pt x="286" y="29"/>
                  </a:lnTo>
                  <a:lnTo>
                    <a:pt x="302" y="13"/>
                  </a:lnTo>
                  <a:lnTo>
                    <a:pt x="302" y="10"/>
                  </a:lnTo>
                  <a:lnTo>
                    <a:pt x="192" y="10"/>
                  </a:lnTo>
                  <a:lnTo>
                    <a:pt x="183" y="19"/>
                  </a:lnTo>
                  <a:lnTo>
                    <a:pt x="130" y="19"/>
                  </a:lnTo>
                  <a:lnTo>
                    <a:pt x="120" y="10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2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1909763" y="2894013"/>
              <a:ext cx="341313" cy="295275"/>
            </a:xfrm>
            <a:custGeom>
              <a:avLst/>
              <a:gdLst>
                <a:gd name="T0" fmla="*/ 8 w 176"/>
                <a:gd name="T1" fmla="*/ 152 h 152"/>
                <a:gd name="T2" fmla="*/ 0 w 176"/>
                <a:gd name="T3" fmla="*/ 152 h 152"/>
                <a:gd name="T4" fmla="*/ 0 w 176"/>
                <a:gd name="T5" fmla="*/ 16 h 152"/>
                <a:gd name="T6" fmla="*/ 16 w 176"/>
                <a:gd name="T7" fmla="*/ 0 h 152"/>
                <a:gd name="T8" fmla="*/ 176 w 176"/>
                <a:gd name="T9" fmla="*/ 0 h 152"/>
                <a:gd name="T10" fmla="*/ 176 w 176"/>
                <a:gd name="T11" fmla="*/ 8 h 152"/>
                <a:gd name="T12" fmla="*/ 16 w 176"/>
                <a:gd name="T13" fmla="*/ 8 h 152"/>
                <a:gd name="T14" fmla="*/ 8 w 176"/>
                <a:gd name="T15" fmla="*/ 16 h 152"/>
                <a:gd name="T16" fmla="*/ 8 w 176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52">
                  <a:moveTo>
                    <a:pt x="8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8" y="12"/>
                    <a:pt x="8" y="16"/>
                  </a:cubicBezTo>
                  <a:lnTo>
                    <a:pt x="8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2328863" y="2987676"/>
              <a:ext cx="15875" cy="201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1941513" y="2925763"/>
              <a:ext cx="371475" cy="247650"/>
            </a:xfrm>
            <a:custGeom>
              <a:avLst/>
              <a:gdLst>
                <a:gd name="T0" fmla="*/ 234 w 234"/>
                <a:gd name="T1" fmla="*/ 156 h 156"/>
                <a:gd name="T2" fmla="*/ 0 w 234"/>
                <a:gd name="T3" fmla="*/ 156 h 156"/>
                <a:gd name="T4" fmla="*/ 0 w 234"/>
                <a:gd name="T5" fmla="*/ 0 h 156"/>
                <a:gd name="T6" fmla="*/ 195 w 234"/>
                <a:gd name="T7" fmla="*/ 0 h 156"/>
                <a:gd name="T8" fmla="*/ 195 w 234"/>
                <a:gd name="T9" fmla="*/ 10 h 156"/>
                <a:gd name="T10" fmla="*/ 9 w 234"/>
                <a:gd name="T11" fmla="*/ 10 h 156"/>
                <a:gd name="T12" fmla="*/ 9 w 234"/>
                <a:gd name="T13" fmla="*/ 147 h 156"/>
                <a:gd name="T14" fmla="*/ 224 w 234"/>
                <a:gd name="T15" fmla="*/ 147 h 156"/>
                <a:gd name="T16" fmla="*/ 224 w 234"/>
                <a:gd name="T17" fmla="*/ 39 h 156"/>
                <a:gd name="T18" fmla="*/ 234 w 234"/>
                <a:gd name="T19" fmla="*/ 39 h 156"/>
                <a:gd name="T20" fmla="*/ 234 w 234"/>
                <a:gd name="T2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156">
                  <a:moveTo>
                    <a:pt x="234" y="156"/>
                  </a:moveTo>
                  <a:lnTo>
                    <a:pt x="0" y="156"/>
                  </a:lnTo>
                  <a:lnTo>
                    <a:pt x="0" y="0"/>
                  </a:lnTo>
                  <a:lnTo>
                    <a:pt x="195" y="0"/>
                  </a:lnTo>
                  <a:lnTo>
                    <a:pt x="195" y="10"/>
                  </a:lnTo>
                  <a:lnTo>
                    <a:pt x="9" y="10"/>
                  </a:lnTo>
                  <a:lnTo>
                    <a:pt x="9" y="147"/>
                  </a:lnTo>
                  <a:lnTo>
                    <a:pt x="224" y="147"/>
                  </a:lnTo>
                  <a:lnTo>
                    <a:pt x="224" y="39"/>
                  </a:lnTo>
                  <a:lnTo>
                    <a:pt x="234" y="39"/>
                  </a:lnTo>
                  <a:lnTo>
                    <a:pt x="234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057401" y="3095626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2025651" y="31273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2087563" y="3065463"/>
              <a:ext cx="15875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2119313" y="3065463"/>
              <a:ext cx="15875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2149476" y="3095626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2181226" y="3095626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8" name="Rectangle 42"/>
            <p:cNvSpPr>
              <a:spLocks noChangeArrowheads="1"/>
            </p:cNvSpPr>
            <p:nvPr/>
          </p:nvSpPr>
          <p:spPr bwMode="auto">
            <a:xfrm>
              <a:off x="2212976" y="3065463"/>
              <a:ext cx="14288" cy="77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>
              <a:off x="2243138" y="3033713"/>
              <a:ext cx="15875" cy="109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8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sKUPUWLQNrgWspQLZB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sKUPUWLQNrgWspQLZB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sKUPUWLQNrgWspQLZB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1_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3.xml><?xml version="1.0" encoding="utf-8"?>
<a:theme xmlns:a="http://schemas.openxmlformats.org/drawingml/2006/main" name="2_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32431</TotalTime>
  <Words>1973</Words>
  <Application>Microsoft Office PowerPoint</Application>
  <PresentationFormat>Широкоэкранный</PresentationFormat>
  <Paragraphs>321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맑은 고딕</vt:lpstr>
      <vt:lpstr>Arial</vt:lpstr>
      <vt:lpstr>Arial Unicode MS</vt:lpstr>
      <vt:lpstr>Calibri</vt:lpstr>
      <vt:lpstr>Calibri Light</vt:lpstr>
      <vt:lpstr>Century Gothic</vt:lpstr>
      <vt:lpstr>Open Sans</vt:lpstr>
      <vt:lpstr>Times New Roman</vt:lpstr>
      <vt:lpstr>Webdings</vt:lpstr>
      <vt:lpstr>Wingdings 2</vt:lpstr>
      <vt:lpstr>Wingdings 3</vt:lpstr>
      <vt:lpstr>Совет директоров</vt:lpstr>
      <vt:lpstr>1_Совет директоров</vt:lpstr>
      <vt:lpstr>2_Совет директоров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Andrey Knyazev</cp:lastModifiedBy>
  <cp:revision>288</cp:revision>
  <dcterms:created xsi:type="dcterms:W3CDTF">2020-10-15T16:41:36Z</dcterms:created>
  <dcterms:modified xsi:type="dcterms:W3CDTF">2021-05-28T10:24:34Z</dcterms:modified>
</cp:coreProperties>
</file>